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3" r:id="rId5"/>
    <p:sldMasterId id="2147483648" r:id="rId6"/>
    <p:sldMasterId id="2147483657" r:id="rId7"/>
  </p:sldMasterIdLst>
  <p:notesMasterIdLst>
    <p:notesMasterId r:id="rId39"/>
  </p:notesMasterIdLst>
  <p:handoutMasterIdLst>
    <p:handoutMasterId r:id="rId40"/>
  </p:handoutMasterIdLst>
  <p:sldIdLst>
    <p:sldId id="300" r:id="rId8"/>
    <p:sldId id="301" r:id="rId9"/>
    <p:sldId id="319" r:id="rId10"/>
    <p:sldId id="331" r:id="rId11"/>
    <p:sldId id="320" r:id="rId12"/>
    <p:sldId id="374" r:id="rId13"/>
    <p:sldId id="323" r:id="rId14"/>
    <p:sldId id="325" r:id="rId15"/>
    <p:sldId id="341" r:id="rId16"/>
    <p:sldId id="328" r:id="rId17"/>
    <p:sldId id="329" r:id="rId18"/>
    <p:sldId id="332" r:id="rId19"/>
    <p:sldId id="368" r:id="rId20"/>
    <p:sldId id="369" r:id="rId21"/>
    <p:sldId id="370" r:id="rId22"/>
    <p:sldId id="338" r:id="rId23"/>
    <p:sldId id="339" r:id="rId24"/>
    <p:sldId id="353" r:id="rId25"/>
    <p:sldId id="354" r:id="rId26"/>
    <p:sldId id="355" r:id="rId27"/>
    <p:sldId id="356" r:id="rId28"/>
    <p:sldId id="357" r:id="rId29"/>
    <p:sldId id="358" r:id="rId30"/>
    <p:sldId id="359" r:id="rId31"/>
    <p:sldId id="360" r:id="rId32"/>
    <p:sldId id="362" r:id="rId33"/>
    <p:sldId id="364" r:id="rId34"/>
    <p:sldId id="365" r:id="rId35"/>
    <p:sldId id="366" r:id="rId36"/>
    <p:sldId id="367" r:id="rId37"/>
    <p:sldId id="375" r:id="rId38"/>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7242" userDrawn="1">
          <p15:clr>
            <a:srgbClr val="A4A3A4"/>
          </p15:clr>
        </p15:guide>
        <p15:guide id="2" orient="horz" pos="799" userDrawn="1">
          <p15:clr>
            <a:srgbClr val="A4A3A4"/>
          </p15:clr>
        </p15:guide>
        <p15:guide id="3" orient="horz" pos="3884" userDrawn="1">
          <p15:clr>
            <a:srgbClr val="A4A3A4"/>
          </p15:clr>
        </p15:guide>
        <p15:guide id="4" orient="horz" pos="2160" userDrawn="1">
          <p15:clr>
            <a:srgbClr val="A4A3A4"/>
          </p15:clr>
        </p15:guide>
        <p15:guide id="5" pos="43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0611"/>
    <a:srgbClr val="D80611"/>
    <a:srgbClr val="D7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16" autoAdjust="0"/>
    <p:restoredTop sz="90000" autoAdjust="0"/>
  </p:normalViewPr>
  <p:slideViewPr>
    <p:cSldViewPr snapToGrid="0">
      <p:cViewPr varScale="1">
        <p:scale>
          <a:sx n="73" d="100"/>
          <a:sy n="73" d="100"/>
        </p:scale>
        <p:origin x="869" y="58"/>
      </p:cViewPr>
      <p:guideLst>
        <p:guide pos="7242"/>
        <p:guide orient="horz" pos="799"/>
        <p:guide orient="horz" pos="3884"/>
        <p:guide orient="horz" pos="2160"/>
        <p:guide pos="438"/>
      </p:guideLst>
    </p:cSldViewPr>
  </p:slideViewPr>
  <p:outlineViewPr>
    <p:cViewPr>
      <p:scale>
        <a:sx n="33" d="100"/>
        <a:sy n="33" d="100"/>
      </p:scale>
      <p:origin x="0" y="0"/>
    </p:cViewPr>
  </p:outlineViewPr>
  <p:notesTextViewPr>
    <p:cViewPr>
      <p:scale>
        <a:sx n="1" d="1"/>
        <a:sy n="1" d="1"/>
      </p:scale>
      <p:origin x="0" y="0"/>
    </p:cViewPr>
  </p:notesTextViewPr>
  <p:sorterViewPr>
    <p:cViewPr>
      <p:scale>
        <a:sx n="48" d="100"/>
        <a:sy n="48" d="100"/>
      </p:scale>
      <p:origin x="0" y="0"/>
    </p:cViewPr>
  </p:sorterViewPr>
  <p:notesViewPr>
    <p:cSldViewPr snapToGrid="0" showGuides="1">
      <p:cViewPr varScale="1">
        <p:scale>
          <a:sx n="89" d="100"/>
          <a:sy n="89" d="100"/>
        </p:scale>
        <p:origin x="3798"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notesMaster" Target="notesMasters/notesMaster1.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viewProps" Target="viewProp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handoutMaster" Target="handoutMasters/handoutMaster1.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heme" Target="theme/theme1.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5DA75D-8F69-414D-B1EC-86430B7F8B73}" type="doc">
      <dgm:prSet loTypeId="urn:microsoft.com/office/officeart/2005/8/layout/gear1" loCatId="relationship" qsTypeId="urn:microsoft.com/office/officeart/2005/8/quickstyle/simple5" qsCatId="simple" csTypeId="urn:microsoft.com/office/officeart/2005/8/colors/accent2_2" csCatId="accent2" phldr="1"/>
      <dgm:spPr/>
    </dgm:pt>
    <dgm:pt modelId="{9F1F3351-92E0-455C-926D-66A17E4550C9}">
      <dgm:prSet phldrT="[Text]"/>
      <dgm:spPr/>
      <dgm:t>
        <a:bodyPr/>
        <a:lstStyle/>
        <a:p>
          <a:r>
            <a:rPr lang="sv-SE" dirty="0"/>
            <a:t>ÅDT</a:t>
          </a:r>
        </a:p>
      </dgm:t>
    </dgm:pt>
    <dgm:pt modelId="{A3B3B40B-6E65-45DB-92D8-EF7158FA42A8}" type="parTrans" cxnId="{4EFFD14E-D0D8-48FD-B615-4ABEBABC60C6}">
      <dgm:prSet/>
      <dgm:spPr/>
      <dgm:t>
        <a:bodyPr/>
        <a:lstStyle/>
        <a:p>
          <a:endParaRPr lang="sv-SE"/>
        </a:p>
      </dgm:t>
    </dgm:pt>
    <dgm:pt modelId="{30935922-4272-4553-863D-575C3BCF1AF8}" type="sibTrans" cxnId="{4EFFD14E-D0D8-48FD-B615-4ABEBABC60C6}">
      <dgm:prSet/>
      <dgm:spPr/>
      <dgm:t>
        <a:bodyPr/>
        <a:lstStyle/>
        <a:p>
          <a:endParaRPr lang="sv-SE"/>
        </a:p>
      </dgm:t>
    </dgm:pt>
    <dgm:pt modelId="{B4703480-3F2A-4D8A-ABE8-9356024540F4}">
      <dgm:prSet phldrT="[Text]"/>
      <dgm:spPr/>
      <dgm:t>
        <a:bodyPr/>
        <a:lstStyle/>
        <a:p>
          <a:r>
            <a:rPr lang="sv-SE" dirty="0"/>
            <a:t>Salt</a:t>
          </a:r>
        </a:p>
      </dgm:t>
    </dgm:pt>
    <dgm:pt modelId="{2951B9BA-A993-417F-9355-0D21D3739D66}" type="parTrans" cxnId="{29A10EF2-388B-46D9-A68F-07A1470A0C00}">
      <dgm:prSet/>
      <dgm:spPr/>
      <dgm:t>
        <a:bodyPr/>
        <a:lstStyle/>
        <a:p>
          <a:endParaRPr lang="sv-SE"/>
        </a:p>
      </dgm:t>
    </dgm:pt>
    <dgm:pt modelId="{E0D8D0FF-AAB1-4985-A460-FA79AF762B96}" type="sibTrans" cxnId="{29A10EF2-388B-46D9-A68F-07A1470A0C00}">
      <dgm:prSet/>
      <dgm:spPr/>
      <dgm:t>
        <a:bodyPr/>
        <a:lstStyle/>
        <a:p>
          <a:endParaRPr lang="sv-SE"/>
        </a:p>
      </dgm:t>
    </dgm:pt>
    <dgm:pt modelId="{B7525AFE-6C05-4B3C-A1A4-0F1185FAF7A7}">
      <dgm:prSet phldrT="[Text]"/>
      <dgm:spPr/>
      <dgm:t>
        <a:bodyPr/>
        <a:lstStyle/>
        <a:p>
          <a:r>
            <a:rPr lang="sv-SE" dirty="0"/>
            <a:t>Dubb</a:t>
          </a:r>
        </a:p>
      </dgm:t>
    </dgm:pt>
    <dgm:pt modelId="{75BBD2FF-4C03-485F-BD09-087BB012BB00}" type="parTrans" cxnId="{AFC39C3C-B98F-48BA-9158-427E4CD949C4}">
      <dgm:prSet/>
      <dgm:spPr/>
      <dgm:t>
        <a:bodyPr/>
        <a:lstStyle/>
        <a:p>
          <a:endParaRPr lang="sv-SE"/>
        </a:p>
      </dgm:t>
    </dgm:pt>
    <dgm:pt modelId="{6CE81461-092B-4334-ABBA-E8214DE9239F}" type="sibTrans" cxnId="{AFC39C3C-B98F-48BA-9158-427E4CD949C4}">
      <dgm:prSet/>
      <dgm:spPr/>
      <dgm:t>
        <a:bodyPr/>
        <a:lstStyle/>
        <a:p>
          <a:endParaRPr lang="sv-SE"/>
        </a:p>
      </dgm:t>
    </dgm:pt>
    <dgm:pt modelId="{DE7D00A2-4BDA-4F50-AB9D-D7AE0234692E}" type="pres">
      <dgm:prSet presAssocID="{525DA75D-8F69-414D-B1EC-86430B7F8B73}" presName="composite" presStyleCnt="0">
        <dgm:presLayoutVars>
          <dgm:chMax val="3"/>
          <dgm:animLvl val="lvl"/>
          <dgm:resizeHandles val="exact"/>
        </dgm:presLayoutVars>
      </dgm:prSet>
      <dgm:spPr/>
    </dgm:pt>
    <dgm:pt modelId="{80BC5B34-CDB5-43E5-8FBB-6670A4B18A9D}" type="pres">
      <dgm:prSet presAssocID="{9F1F3351-92E0-455C-926D-66A17E4550C9}" presName="gear1" presStyleLbl="node1" presStyleIdx="0" presStyleCnt="3">
        <dgm:presLayoutVars>
          <dgm:chMax val="1"/>
          <dgm:bulletEnabled val="1"/>
        </dgm:presLayoutVars>
      </dgm:prSet>
      <dgm:spPr/>
    </dgm:pt>
    <dgm:pt modelId="{BD2C222E-D50A-4A93-AD23-FA8D6BE356F8}" type="pres">
      <dgm:prSet presAssocID="{9F1F3351-92E0-455C-926D-66A17E4550C9}" presName="gear1srcNode" presStyleLbl="node1" presStyleIdx="0" presStyleCnt="3"/>
      <dgm:spPr/>
    </dgm:pt>
    <dgm:pt modelId="{2D63AC12-4E61-4DC3-821D-E683370A281F}" type="pres">
      <dgm:prSet presAssocID="{9F1F3351-92E0-455C-926D-66A17E4550C9}" presName="gear1dstNode" presStyleLbl="node1" presStyleIdx="0" presStyleCnt="3"/>
      <dgm:spPr/>
    </dgm:pt>
    <dgm:pt modelId="{854ABDD1-4717-4128-9BFD-4A57EEB3F7F8}" type="pres">
      <dgm:prSet presAssocID="{B4703480-3F2A-4D8A-ABE8-9356024540F4}" presName="gear2" presStyleLbl="node1" presStyleIdx="1" presStyleCnt="3">
        <dgm:presLayoutVars>
          <dgm:chMax val="1"/>
          <dgm:bulletEnabled val="1"/>
        </dgm:presLayoutVars>
      </dgm:prSet>
      <dgm:spPr/>
    </dgm:pt>
    <dgm:pt modelId="{23E7AFE4-9C6F-4D0A-82CD-E9EA048197B9}" type="pres">
      <dgm:prSet presAssocID="{B4703480-3F2A-4D8A-ABE8-9356024540F4}" presName="gear2srcNode" presStyleLbl="node1" presStyleIdx="1" presStyleCnt="3"/>
      <dgm:spPr/>
    </dgm:pt>
    <dgm:pt modelId="{207422AF-B05A-4EDB-9662-0A761911CB89}" type="pres">
      <dgm:prSet presAssocID="{B4703480-3F2A-4D8A-ABE8-9356024540F4}" presName="gear2dstNode" presStyleLbl="node1" presStyleIdx="1" presStyleCnt="3"/>
      <dgm:spPr/>
    </dgm:pt>
    <dgm:pt modelId="{CBD99410-E79C-4598-BE11-2FB7EFBBBFF3}" type="pres">
      <dgm:prSet presAssocID="{B7525AFE-6C05-4B3C-A1A4-0F1185FAF7A7}" presName="gear3" presStyleLbl="node1" presStyleIdx="2" presStyleCnt="3"/>
      <dgm:spPr/>
    </dgm:pt>
    <dgm:pt modelId="{64350636-FF3C-433B-B341-F57953AA06FF}" type="pres">
      <dgm:prSet presAssocID="{B7525AFE-6C05-4B3C-A1A4-0F1185FAF7A7}" presName="gear3tx" presStyleLbl="node1" presStyleIdx="2" presStyleCnt="3">
        <dgm:presLayoutVars>
          <dgm:chMax val="1"/>
          <dgm:bulletEnabled val="1"/>
        </dgm:presLayoutVars>
      </dgm:prSet>
      <dgm:spPr/>
    </dgm:pt>
    <dgm:pt modelId="{E9A3693C-5CFA-4541-988A-121F5C9D9280}" type="pres">
      <dgm:prSet presAssocID="{B7525AFE-6C05-4B3C-A1A4-0F1185FAF7A7}" presName="gear3srcNode" presStyleLbl="node1" presStyleIdx="2" presStyleCnt="3"/>
      <dgm:spPr/>
    </dgm:pt>
    <dgm:pt modelId="{5D8DF0BA-0D64-40AB-9D49-651FFBF40F56}" type="pres">
      <dgm:prSet presAssocID="{B7525AFE-6C05-4B3C-A1A4-0F1185FAF7A7}" presName="gear3dstNode" presStyleLbl="node1" presStyleIdx="2" presStyleCnt="3"/>
      <dgm:spPr/>
    </dgm:pt>
    <dgm:pt modelId="{F752626D-2A42-49D9-884A-0D0B40B29856}" type="pres">
      <dgm:prSet presAssocID="{30935922-4272-4553-863D-575C3BCF1AF8}" presName="connector1" presStyleLbl="sibTrans2D1" presStyleIdx="0" presStyleCnt="3"/>
      <dgm:spPr/>
    </dgm:pt>
    <dgm:pt modelId="{7AC1A796-EAB4-4FCA-BD0F-334C267D5FB4}" type="pres">
      <dgm:prSet presAssocID="{E0D8D0FF-AAB1-4985-A460-FA79AF762B96}" presName="connector2" presStyleLbl="sibTrans2D1" presStyleIdx="1" presStyleCnt="3"/>
      <dgm:spPr/>
    </dgm:pt>
    <dgm:pt modelId="{6F6DC9B8-A92F-451E-B9C6-8D0B0A1BA27B}" type="pres">
      <dgm:prSet presAssocID="{6CE81461-092B-4334-ABBA-E8214DE9239F}" presName="connector3" presStyleLbl="sibTrans2D1" presStyleIdx="2" presStyleCnt="3"/>
      <dgm:spPr/>
    </dgm:pt>
  </dgm:ptLst>
  <dgm:cxnLst>
    <dgm:cxn modelId="{080F7708-5CEE-4727-83D7-CCC1E3BD4846}" type="presOf" srcId="{B7525AFE-6C05-4B3C-A1A4-0F1185FAF7A7}" destId="{CBD99410-E79C-4598-BE11-2FB7EFBBBFF3}" srcOrd="0" destOrd="0" presId="urn:microsoft.com/office/officeart/2005/8/layout/gear1"/>
    <dgm:cxn modelId="{D1450318-DD73-4D10-BB2E-71E89082C38B}" type="presOf" srcId="{6CE81461-092B-4334-ABBA-E8214DE9239F}" destId="{6F6DC9B8-A92F-451E-B9C6-8D0B0A1BA27B}" srcOrd="0" destOrd="0" presId="urn:microsoft.com/office/officeart/2005/8/layout/gear1"/>
    <dgm:cxn modelId="{CFF46F2F-F495-4102-94DE-68955A191149}" type="presOf" srcId="{9F1F3351-92E0-455C-926D-66A17E4550C9}" destId="{80BC5B34-CDB5-43E5-8FBB-6670A4B18A9D}" srcOrd="0" destOrd="0" presId="urn:microsoft.com/office/officeart/2005/8/layout/gear1"/>
    <dgm:cxn modelId="{AFC39C3C-B98F-48BA-9158-427E4CD949C4}" srcId="{525DA75D-8F69-414D-B1EC-86430B7F8B73}" destId="{B7525AFE-6C05-4B3C-A1A4-0F1185FAF7A7}" srcOrd="2" destOrd="0" parTransId="{75BBD2FF-4C03-485F-BD09-087BB012BB00}" sibTransId="{6CE81461-092B-4334-ABBA-E8214DE9239F}"/>
    <dgm:cxn modelId="{42F2D749-070E-4A68-97C4-B1FE9D9B0636}" type="presOf" srcId="{E0D8D0FF-AAB1-4985-A460-FA79AF762B96}" destId="{7AC1A796-EAB4-4FCA-BD0F-334C267D5FB4}" srcOrd="0" destOrd="0" presId="urn:microsoft.com/office/officeart/2005/8/layout/gear1"/>
    <dgm:cxn modelId="{861D224A-2D8E-4E93-A7F3-68E9BB483B1A}" type="presOf" srcId="{B4703480-3F2A-4D8A-ABE8-9356024540F4}" destId="{23E7AFE4-9C6F-4D0A-82CD-E9EA048197B9}" srcOrd="1" destOrd="0" presId="urn:microsoft.com/office/officeart/2005/8/layout/gear1"/>
    <dgm:cxn modelId="{491C584E-8FAF-44ED-B9ED-F16558F96A59}" type="presOf" srcId="{B7525AFE-6C05-4B3C-A1A4-0F1185FAF7A7}" destId="{E9A3693C-5CFA-4541-988A-121F5C9D9280}" srcOrd="2" destOrd="0" presId="urn:microsoft.com/office/officeart/2005/8/layout/gear1"/>
    <dgm:cxn modelId="{4EFFD14E-D0D8-48FD-B615-4ABEBABC60C6}" srcId="{525DA75D-8F69-414D-B1EC-86430B7F8B73}" destId="{9F1F3351-92E0-455C-926D-66A17E4550C9}" srcOrd="0" destOrd="0" parTransId="{A3B3B40B-6E65-45DB-92D8-EF7158FA42A8}" sibTransId="{30935922-4272-4553-863D-575C3BCF1AF8}"/>
    <dgm:cxn modelId="{D631B250-6C93-43F4-A33C-0F2198BEF9C7}" type="presOf" srcId="{B7525AFE-6C05-4B3C-A1A4-0F1185FAF7A7}" destId="{64350636-FF3C-433B-B341-F57953AA06FF}" srcOrd="1" destOrd="0" presId="urn:microsoft.com/office/officeart/2005/8/layout/gear1"/>
    <dgm:cxn modelId="{DA4A2874-AB9B-41CD-B796-75549DF76717}" type="presOf" srcId="{525DA75D-8F69-414D-B1EC-86430B7F8B73}" destId="{DE7D00A2-4BDA-4F50-AB9D-D7AE0234692E}" srcOrd="0" destOrd="0" presId="urn:microsoft.com/office/officeart/2005/8/layout/gear1"/>
    <dgm:cxn modelId="{A1E55977-C0CB-4F35-8995-9C310A6CF752}" type="presOf" srcId="{B4703480-3F2A-4D8A-ABE8-9356024540F4}" destId="{207422AF-B05A-4EDB-9662-0A761911CB89}" srcOrd="2" destOrd="0" presId="urn:microsoft.com/office/officeart/2005/8/layout/gear1"/>
    <dgm:cxn modelId="{5E97AB59-8AF0-428A-AE33-D26B1A1C13B5}" type="presOf" srcId="{30935922-4272-4553-863D-575C3BCF1AF8}" destId="{F752626D-2A42-49D9-884A-0D0B40B29856}" srcOrd="0" destOrd="0" presId="urn:microsoft.com/office/officeart/2005/8/layout/gear1"/>
    <dgm:cxn modelId="{9726F1A8-7395-4556-9220-E23AB2F9F222}" type="presOf" srcId="{B7525AFE-6C05-4B3C-A1A4-0F1185FAF7A7}" destId="{5D8DF0BA-0D64-40AB-9D49-651FFBF40F56}" srcOrd="3" destOrd="0" presId="urn:microsoft.com/office/officeart/2005/8/layout/gear1"/>
    <dgm:cxn modelId="{23755BAC-B8AA-48B6-B2A4-0F9219A77D90}" type="presOf" srcId="{9F1F3351-92E0-455C-926D-66A17E4550C9}" destId="{2D63AC12-4E61-4DC3-821D-E683370A281F}" srcOrd="2" destOrd="0" presId="urn:microsoft.com/office/officeart/2005/8/layout/gear1"/>
    <dgm:cxn modelId="{B11C32B3-143F-48B8-BB41-27900A430218}" type="presOf" srcId="{B4703480-3F2A-4D8A-ABE8-9356024540F4}" destId="{854ABDD1-4717-4128-9BFD-4A57EEB3F7F8}" srcOrd="0" destOrd="0" presId="urn:microsoft.com/office/officeart/2005/8/layout/gear1"/>
    <dgm:cxn modelId="{7945F6CA-7FEA-4D34-9490-4298BBA6EEAB}" type="presOf" srcId="{9F1F3351-92E0-455C-926D-66A17E4550C9}" destId="{BD2C222E-D50A-4A93-AD23-FA8D6BE356F8}" srcOrd="1" destOrd="0" presId="urn:microsoft.com/office/officeart/2005/8/layout/gear1"/>
    <dgm:cxn modelId="{29A10EF2-388B-46D9-A68F-07A1470A0C00}" srcId="{525DA75D-8F69-414D-B1EC-86430B7F8B73}" destId="{B4703480-3F2A-4D8A-ABE8-9356024540F4}" srcOrd="1" destOrd="0" parTransId="{2951B9BA-A993-417F-9355-0D21D3739D66}" sibTransId="{E0D8D0FF-AAB1-4985-A460-FA79AF762B96}"/>
    <dgm:cxn modelId="{6A48E5F0-42ED-41A7-8C68-8CB85E83473B}" type="presParOf" srcId="{DE7D00A2-4BDA-4F50-AB9D-D7AE0234692E}" destId="{80BC5B34-CDB5-43E5-8FBB-6670A4B18A9D}" srcOrd="0" destOrd="0" presId="urn:microsoft.com/office/officeart/2005/8/layout/gear1"/>
    <dgm:cxn modelId="{1254D4EF-341C-4DAE-B972-C9C9A525FEEF}" type="presParOf" srcId="{DE7D00A2-4BDA-4F50-AB9D-D7AE0234692E}" destId="{BD2C222E-D50A-4A93-AD23-FA8D6BE356F8}" srcOrd="1" destOrd="0" presId="urn:microsoft.com/office/officeart/2005/8/layout/gear1"/>
    <dgm:cxn modelId="{49CBBC6F-7452-47FA-B7BD-74646AC492D9}" type="presParOf" srcId="{DE7D00A2-4BDA-4F50-AB9D-D7AE0234692E}" destId="{2D63AC12-4E61-4DC3-821D-E683370A281F}" srcOrd="2" destOrd="0" presId="urn:microsoft.com/office/officeart/2005/8/layout/gear1"/>
    <dgm:cxn modelId="{D8C64B71-C486-421D-AFD0-04BDCD222B0C}" type="presParOf" srcId="{DE7D00A2-4BDA-4F50-AB9D-D7AE0234692E}" destId="{854ABDD1-4717-4128-9BFD-4A57EEB3F7F8}" srcOrd="3" destOrd="0" presId="urn:microsoft.com/office/officeart/2005/8/layout/gear1"/>
    <dgm:cxn modelId="{F93F9203-F53F-423D-94BC-10A25030DBB7}" type="presParOf" srcId="{DE7D00A2-4BDA-4F50-AB9D-D7AE0234692E}" destId="{23E7AFE4-9C6F-4D0A-82CD-E9EA048197B9}" srcOrd="4" destOrd="0" presId="urn:microsoft.com/office/officeart/2005/8/layout/gear1"/>
    <dgm:cxn modelId="{41F6BE96-022C-4A12-9EE5-42C215F89EA1}" type="presParOf" srcId="{DE7D00A2-4BDA-4F50-AB9D-D7AE0234692E}" destId="{207422AF-B05A-4EDB-9662-0A761911CB89}" srcOrd="5" destOrd="0" presId="urn:microsoft.com/office/officeart/2005/8/layout/gear1"/>
    <dgm:cxn modelId="{0280F308-DD10-4660-ACBB-9A6006CE50B7}" type="presParOf" srcId="{DE7D00A2-4BDA-4F50-AB9D-D7AE0234692E}" destId="{CBD99410-E79C-4598-BE11-2FB7EFBBBFF3}" srcOrd="6" destOrd="0" presId="urn:microsoft.com/office/officeart/2005/8/layout/gear1"/>
    <dgm:cxn modelId="{4D69A2C9-9C87-4121-8F40-8D3705391F74}" type="presParOf" srcId="{DE7D00A2-4BDA-4F50-AB9D-D7AE0234692E}" destId="{64350636-FF3C-433B-B341-F57953AA06FF}" srcOrd="7" destOrd="0" presId="urn:microsoft.com/office/officeart/2005/8/layout/gear1"/>
    <dgm:cxn modelId="{C2483D6F-D5F6-406D-938E-9A7CEC20E8B8}" type="presParOf" srcId="{DE7D00A2-4BDA-4F50-AB9D-D7AE0234692E}" destId="{E9A3693C-5CFA-4541-988A-121F5C9D9280}" srcOrd="8" destOrd="0" presId="urn:microsoft.com/office/officeart/2005/8/layout/gear1"/>
    <dgm:cxn modelId="{2E914E02-1F2A-4E91-903F-264646D6BD27}" type="presParOf" srcId="{DE7D00A2-4BDA-4F50-AB9D-D7AE0234692E}" destId="{5D8DF0BA-0D64-40AB-9D49-651FFBF40F56}" srcOrd="9" destOrd="0" presId="urn:microsoft.com/office/officeart/2005/8/layout/gear1"/>
    <dgm:cxn modelId="{2BCCE82D-23C5-4AE6-B59E-F14CDD73BBB8}" type="presParOf" srcId="{DE7D00A2-4BDA-4F50-AB9D-D7AE0234692E}" destId="{F752626D-2A42-49D9-884A-0D0B40B29856}" srcOrd="10" destOrd="0" presId="urn:microsoft.com/office/officeart/2005/8/layout/gear1"/>
    <dgm:cxn modelId="{4DEF825F-8DD6-4D6A-BFE0-6BB92B2589EB}" type="presParOf" srcId="{DE7D00A2-4BDA-4F50-AB9D-D7AE0234692E}" destId="{7AC1A796-EAB4-4FCA-BD0F-334C267D5FB4}" srcOrd="11" destOrd="0" presId="urn:microsoft.com/office/officeart/2005/8/layout/gear1"/>
    <dgm:cxn modelId="{3D75605A-AE6B-47BD-958B-84172DB80F7C}" type="presParOf" srcId="{DE7D00A2-4BDA-4F50-AB9D-D7AE0234692E}" destId="{6F6DC9B8-A92F-451E-B9C6-8D0B0A1BA27B}" srcOrd="12" destOrd="0" presId="urn:microsoft.com/office/officeart/2005/8/layout/gear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BC5B34-CDB5-43E5-8FBB-6670A4B18A9D}">
      <dsp:nvSpPr>
        <dsp:cNvPr id="0" name=""/>
        <dsp:cNvSpPr/>
      </dsp:nvSpPr>
      <dsp:spPr>
        <a:xfrm>
          <a:off x="2844800" y="1828800"/>
          <a:ext cx="2235200" cy="2235200"/>
        </a:xfrm>
        <a:prstGeom prst="gear9">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sv-SE" sz="2700" kern="1200" dirty="0"/>
            <a:t>ÅDT</a:t>
          </a:r>
        </a:p>
      </dsp:txBody>
      <dsp:txXfrm>
        <a:off x="3294175" y="2352385"/>
        <a:ext cx="1336450" cy="1148939"/>
      </dsp:txXfrm>
    </dsp:sp>
    <dsp:sp modelId="{854ABDD1-4717-4128-9BFD-4A57EEB3F7F8}">
      <dsp:nvSpPr>
        <dsp:cNvPr id="0" name=""/>
        <dsp:cNvSpPr/>
      </dsp:nvSpPr>
      <dsp:spPr>
        <a:xfrm>
          <a:off x="1544320" y="1300480"/>
          <a:ext cx="1625600" cy="1625600"/>
        </a:xfrm>
        <a:prstGeom prst="gear6">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sv-SE" sz="2700" kern="1200" dirty="0"/>
            <a:t>Salt</a:t>
          </a:r>
        </a:p>
      </dsp:txBody>
      <dsp:txXfrm>
        <a:off x="1953570" y="1712203"/>
        <a:ext cx="807100" cy="802154"/>
      </dsp:txXfrm>
    </dsp:sp>
    <dsp:sp modelId="{CBD99410-E79C-4598-BE11-2FB7EFBBBFF3}">
      <dsp:nvSpPr>
        <dsp:cNvPr id="0" name=""/>
        <dsp:cNvSpPr/>
      </dsp:nvSpPr>
      <dsp:spPr>
        <a:xfrm rot="20700000">
          <a:off x="2454821" y="178981"/>
          <a:ext cx="1592756" cy="1592756"/>
        </a:xfrm>
        <a:prstGeom prst="gear6">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sv-SE" sz="2700" kern="1200" dirty="0"/>
            <a:t>Dubb</a:t>
          </a:r>
        </a:p>
      </dsp:txBody>
      <dsp:txXfrm rot="-20700000">
        <a:off x="2804160" y="528320"/>
        <a:ext cx="894080" cy="894080"/>
      </dsp:txXfrm>
    </dsp:sp>
    <dsp:sp modelId="{F752626D-2A42-49D9-884A-0D0B40B29856}">
      <dsp:nvSpPr>
        <dsp:cNvPr id="0" name=""/>
        <dsp:cNvSpPr/>
      </dsp:nvSpPr>
      <dsp:spPr>
        <a:xfrm>
          <a:off x="2671505" y="1492320"/>
          <a:ext cx="2861056" cy="2861056"/>
        </a:xfrm>
        <a:prstGeom prst="circularArrow">
          <a:avLst>
            <a:gd name="adj1" fmla="val 4687"/>
            <a:gd name="adj2" fmla="val 299029"/>
            <a:gd name="adj3" fmla="val 2513083"/>
            <a:gd name="adj4" fmla="val 15867933"/>
            <a:gd name="adj5" fmla="val 5469"/>
          </a:avLst>
        </a:prstGeom>
        <a:gradFill rotWithShape="0">
          <a:gsLst>
            <a:gs pos="0">
              <a:schemeClr val="accent2">
                <a:tint val="60000"/>
                <a:hueOff val="0"/>
                <a:satOff val="0"/>
                <a:lumOff val="0"/>
                <a:alphaOff val="0"/>
                <a:satMod val="103000"/>
                <a:lumMod val="102000"/>
                <a:tint val="94000"/>
              </a:schemeClr>
            </a:gs>
            <a:gs pos="50000">
              <a:schemeClr val="accent2">
                <a:tint val="60000"/>
                <a:hueOff val="0"/>
                <a:satOff val="0"/>
                <a:lumOff val="0"/>
                <a:alphaOff val="0"/>
                <a:satMod val="110000"/>
                <a:lumMod val="100000"/>
                <a:shade val="100000"/>
              </a:schemeClr>
            </a:gs>
            <a:gs pos="100000">
              <a:schemeClr val="accent2">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AC1A796-EAB4-4FCA-BD0F-334C267D5FB4}">
      <dsp:nvSpPr>
        <dsp:cNvPr id="0" name=""/>
        <dsp:cNvSpPr/>
      </dsp:nvSpPr>
      <dsp:spPr>
        <a:xfrm>
          <a:off x="1256429" y="941355"/>
          <a:ext cx="2078736" cy="2078736"/>
        </a:xfrm>
        <a:prstGeom prst="leftCircularArrow">
          <a:avLst>
            <a:gd name="adj1" fmla="val 6452"/>
            <a:gd name="adj2" fmla="val 429999"/>
            <a:gd name="adj3" fmla="val 10489124"/>
            <a:gd name="adj4" fmla="val 14837806"/>
            <a:gd name="adj5" fmla="val 7527"/>
          </a:avLst>
        </a:prstGeom>
        <a:gradFill rotWithShape="0">
          <a:gsLst>
            <a:gs pos="0">
              <a:schemeClr val="accent2">
                <a:tint val="60000"/>
                <a:hueOff val="0"/>
                <a:satOff val="0"/>
                <a:lumOff val="0"/>
                <a:alphaOff val="0"/>
                <a:satMod val="103000"/>
                <a:lumMod val="102000"/>
                <a:tint val="94000"/>
              </a:schemeClr>
            </a:gs>
            <a:gs pos="50000">
              <a:schemeClr val="accent2">
                <a:tint val="60000"/>
                <a:hueOff val="0"/>
                <a:satOff val="0"/>
                <a:lumOff val="0"/>
                <a:alphaOff val="0"/>
                <a:satMod val="110000"/>
                <a:lumMod val="100000"/>
                <a:shade val="100000"/>
              </a:schemeClr>
            </a:gs>
            <a:gs pos="100000">
              <a:schemeClr val="accent2">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6F6DC9B8-A92F-451E-B9C6-8D0B0A1BA27B}">
      <dsp:nvSpPr>
        <dsp:cNvPr id="0" name=""/>
        <dsp:cNvSpPr/>
      </dsp:nvSpPr>
      <dsp:spPr>
        <a:xfrm>
          <a:off x="2086400" y="-169332"/>
          <a:ext cx="2241296" cy="2241296"/>
        </a:xfrm>
        <a:prstGeom prst="circularArrow">
          <a:avLst>
            <a:gd name="adj1" fmla="val 5984"/>
            <a:gd name="adj2" fmla="val 394124"/>
            <a:gd name="adj3" fmla="val 13313824"/>
            <a:gd name="adj4" fmla="val 10508221"/>
            <a:gd name="adj5" fmla="val 6981"/>
          </a:avLst>
        </a:prstGeom>
        <a:gradFill rotWithShape="0">
          <a:gsLst>
            <a:gs pos="0">
              <a:schemeClr val="accent2">
                <a:tint val="60000"/>
                <a:hueOff val="0"/>
                <a:satOff val="0"/>
                <a:lumOff val="0"/>
                <a:alphaOff val="0"/>
                <a:satMod val="103000"/>
                <a:lumMod val="102000"/>
                <a:tint val="94000"/>
              </a:schemeClr>
            </a:gs>
            <a:gs pos="50000">
              <a:schemeClr val="accent2">
                <a:tint val="60000"/>
                <a:hueOff val="0"/>
                <a:satOff val="0"/>
                <a:lumOff val="0"/>
                <a:alphaOff val="0"/>
                <a:satMod val="110000"/>
                <a:lumMod val="100000"/>
                <a:shade val="100000"/>
              </a:schemeClr>
            </a:gs>
            <a:gs pos="100000">
              <a:schemeClr val="accent2">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image" Target="../media/image1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C96ED4D-9974-4266-9636-7DF9434CB37C}" type="datetimeFigureOut">
              <a:rPr lang="sv-SE" smtClean="0"/>
              <a:t>2025-03-11</a:t>
            </a:fld>
            <a:endParaRPr lang="sv-SE"/>
          </a:p>
        </p:txBody>
      </p:sp>
      <p:sp>
        <p:nvSpPr>
          <p:cNvPr id="4" name="Platshållare för sidfo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75A873-DB4E-4F59-A8B1-757F0F4852CB}" type="slidenum">
              <a:rPr lang="sv-SE" smtClean="0"/>
              <a:t>‹#›</a:t>
            </a:fld>
            <a:endParaRPr lang="sv-SE"/>
          </a:p>
        </p:txBody>
      </p:sp>
    </p:spTree>
    <p:extLst>
      <p:ext uri="{BB962C8B-B14F-4D97-AF65-F5344CB8AC3E}">
        <p14:creationId xmlns:p14="http://schemas.microsoft.com/office/powerpoint/2010/main" val="40168677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592141-416E-49B0-82D1-A68B9C506992}" type="datetimeFigureOut">
              <a:rPr lang="sv-SE" smtClean="0"/>
              <a:t>2025-03-11</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B863A3-F6DA-432C-A68C-0B1EB56ED58E}" type="slidenum">
              <a:rPr lang="sv-SE" smtClean="0"/>
              <a:t>‹#›</a:t>
            </a:fld>
            <a:endParaRPr lang="sv-SE"/>
          </a:p>
        </p:txBody>
      </p:sp>
    </p:spTree>
    <p:extLst>
      <p:ext uri="{BB962C8B-B14F-4D97-AF65-F5344CB8AC3E}">
        <p14:creationId xmlns:p14="http://schemas.microsoft.com/office/powerpoint/2010/main" val="506493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a:defRPr/>
            </a:pPr>
            <a:fld id="{B43703E6-C444-49FE-84C1-47897C3BC220}" type="slidenum">
              <a:rPr lang="sv-SE" smtClean="0"/>
              <a:pPr>
                <a:defRPr/>
              </a:pPr>
              <a:t>3</a:t>
            </a:fld>
            <a:endParaRPr lang="sv-SE"/>
          </a:p>
        </p:txBody>
      </p:sp>
    </p:spTree>
    <p:extLst>
      <p:ext uri="{BB962C8B-B14F-4D97-AF65-F5344CB8AC3E}">
        <p14:creationId xmlns:p14="http://schemas.microsoft.com/office/powerpoint/2010/main" val="31484409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defTabSz="914253">
              <a:defRPr/>
            </a:pPr>
            <a:r>
              <a:rPr lang="sv-SE" dirty="0"/>
              <a:t>En ganska vanlig defekt på vägytan är att vi får spår.</a:t>
            </a:r>
          </a:p>
          <a:p>
            <a:pPr defTabSz="914253">
              <a:defRPr/>
            </a:pPr>
            <a:r>
              <a:rPr lang="sv-SE" dirty="0"/>
              <a:t>Dessa orsakas av olika faktorer men har det gemensamt att de bildar ”rännor” där vatten kan samlas och orsaka exempelvis vattenplaning</a:t>
            </a:r>
          </a:p>
          <a:p>
            <a:pPr defTabSz="914253">
              <a:defRPr/>
            </a:pPr>
            <a:r>
              <a:rPr lang="sv-SE" dirty="0"/>
              <a:t>Vid nötning minskar också vägens bärighet </a:t>
            </a:r>
          </a:p>
          <a:p>
            <a:pPr defTabSz="914253">
              <a:defRPr/>
            </a:pPr>
            <a:r>
              <a:rPr lang="sv-SE" dirty="0"/>
              <a:t>Dubbdäcksspår: slitstyrkan i beläggningen viktig parameter </a:t>
            </a:r>
          </a:p>
          <a:p>
            <a:pPr defTabSz="914253">
              <a:defRPr/>
            </a:pPr>
            <a:r>
              <a:rPr lang="sv-SE" dirty="0"/>
              <a:t>Tung trafik spår: Plastiska deformationer i asfaltlagren</a:t>
            </a:r>
          </a:p>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43703E6-C444-49FE-84C1-47897C3BC220}" type="slidenum">
              <a:rPr kumimoji="0" lang="sv-SE"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sv-SE"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6292942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sv-SE" dirty="0"/>
              <a:t>För</a:t>
            </a:r>
            <a:r>
              <a:rPr lang="sv-SE" baseline="0" dirty="0"/>
              <a:t> att kunna bygga en ny väg eller åtgärda en befintlig väg måste man på något sätt värdera vilka förutsättningarna är</a:t>
            </a:r>
          </a:p>
          <a:p>
            <a:r>
              <a:rPr lang="sv-SE" b="1" baseline="0" dirty="0"/>
              <a:t> </a:t>
            </a:r>
          </a:p>
          <a:p>
            <a:r>
              <a:rPr lang="sv-SE" baseline="0" dirty="0"/>
              <a:t>Bygger man nytt är det ju den befintliga terrängen man måste undersöka</a:t>
            </a:r>
          </a:p>
          <a:p>
            <a:r>
              <a:rPr lang="sv-SE" b="1" baseline="0" dirty="0"/>
              <a:t> </a:t>
            </a:r>
          </a:p>
          <a:p>
            <a:r>
              <a:rPr lang="sv-SE" baseline="0" dirty="0"/>
              <a:t>Medan man när man ska renovera en befintlig väg måste undersöka och bedöma denna.</a:t>
            </a:r>
          </a:p>
          <a:p>
            <a:endParaRPr lang="sv-SE" dirty="0"/>
          </a:p>
        </p:txBody>
      </p:sp>
      <p:sp>
        <p:nvSpPr>
          <p:cNvPr id="4" name="Platshållare för bildnummer 3"/>
          <p:cNvSpPr>
            <a:spLocks noGrp="1"/>
          </p:cNvSpPr>
          <p:nvPr>
            <p:ph type="sldNum" sz="quarter" idx="10"/>
          </p:nvPr>
        </p:nvSpPr>
        <p:spPr/>
        <p:txBody>
          <a:bodyPr/>
          <a:lstStyle/>
          <a:p>
            <a:pPr>
              <a:defRPr/>
            </a:pPr>
            <a:fld id="{B43703E6-C444-49FE-84C1-47897C3BC220}" type="slidenum">
              <a:rPr lang="sv-SE" smtClean="0"/>
              <a:pPr>
                <a:defRPr/>
              </a:pPr>
              <a:t>18</a:t>
            </a:fld>
            <a:endParaRPr lang="sv-SE" dirty="0"/>
          </a:p>
        </p:txBody>
      </p:sp>
    </p:spTree>
    <p:extLst>
      <p:ext uri="{BB962C8B-B14F-4D97-AF65-F5344CB8AC3E}">
        <p14:creationId xmlns:p14="http://schemas.microsoft.com/office/powerpoint/2010/main" val="38355647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70000" lnSpcReduction="20000"/>
          </a:bodyPr>
          <a:lstStyle/>
          <a:p>
            <a:endParaRPr lang="sv-SE" b="1" i="1" baseline="0" dirty="0"/>
          </a:p>
          <a:p>
            <a:r>
              <a:rPr lang="sv-SE" b="1" i="0" baseline="0" dirty="0"/>
              <a:t>Vägytedata</a:t>
            </a:r>
          </a:p>
          <a:p>
            <a:r>
              <a:rPr lang="sv-SE" i="0" baseline="0" dirty="0"/>
              <a:t>IRI – Ojämnhetsmått i mm/m. Beskriver jämnhet, kvalité. Historiken kan exempelvis visa ett återkommande problemområde.</a:t>
            </a:r>
          </a:p>
          <a:p>
            <a:r>
              <a:rPr lang="sv-SE" i="0" baseline="0" dirty="0"/>
              <a:t>Spårdjup – Deformationsmått (Bärighet eller slitage). Historiken visar deformationens tillväxtshastighet (1,5mm per är normalt, 2mm per år är inte det)</a:t>
            </a:r>
          </a:p>
          <a:p>
            <a:r>
              <a:rPr lang="sv-SE" i="0" dirty="0"/>
              <a:t>Spårbottensavstånd</a:t>
            </a:r>
            <a:r>
              <a:rPr lang="sv-SE" i="0" baseline="0" dirty="0"/>
              <a:t> – Ett mått på den tunga trafikens inverkan. Historiken kan visa förhållandet mellan skador och tung trafik över tiden.</a:t>
            </a:r>
          </a:p>
          <a:p>
            <a:r>
              <a:rPr lang="sv-SE" i="0" dirty="0"/>
              <a:t>Makrotextur</a:t>
            </a:r>
            <a:r>
              <a:rPr lang="sv-SE" i="0" baseline="0" dirty="0"/>
              <a:t> – Komfort- och slitagemått. Viktigast på högtrafikerade vägar.</a:t>
            </a:r>
          </a:p>
          <a:p>
            <a:endParaRPr lang="sv-SE" i="0" baseline="0" dirty="0"/>
          </a:p>
          <a:p>
            <a:r>
              <a:rPr lang="sv-SE" b="1" i="0" baseline="0" dirty="0"/>
              <a:t>Trafikdata</a:t>
            </a:r>
          </a:p>
          <a:p>
            <a:r>
              <a:rPr lang="sv-SE" i="0" baseline="0" dirty="0"/>
              <a:t>Kan även finnas i andra tidigare utredningar: Tex: Förstudier</a:t>
            </a:r>
          </a:p>
          <a:p>
            <a:endParaRPr lang="sv-SE" i="0" dirty="0"/>
          </a:p>
          <a:p>
            <a:r>
              <a:rPr lang="sv-SE" b="1" i="0" dirty="0"/>
              <a:t>Gamla handlingar</a:t>
            </a:r>
          </a:p>
          <a:p>
            <a:r>
              <a:rPr lang="sv-SE" i="0" dirty="0"/>
              <a:t>Beställs</a:t>
            </a:r>
            <a:r>
              <a:rPr lang="sv-SE" i="0" baseline="0" dirty="0"/>
              <a:t> hos TRV, Några finns hos TRV, andra på länsarkiven.</a:t>
            </a:r>
            <a:endParaRPr lang="sv-SE" i="0" dirty="0"/>
          </a:p>
          <a:p>
            <a:pPr marL="0" marR="0" indent="0" algn="l" defTabSz="914400" rtl="0" eaLnBrk="1" fontAlgn="base" latinLnBrk="0" hangingPunct="1">
              <a:lnSpc>
                <a:spcPct val="100000"/>
              </a:lnSpc>
              <a:spcBef>
                <a:spcPct val="30000"/>
              </a:spcBef>
              <a:spcAft>
                <a:spcPct val="0"/>
              </a:spcAft>
              <a:buClrTx/>
              <a:buSzTx/>
              <a:buFontTx/>
              <a:buNone/>
              <a:tabLst/>
              <a:defRPr/>
            </a:pPr>
            <a:r>
              <a:rPr lang="sv-SE" i="0" dirty="0"/>
              <a:t>Kan vara ett svårt och mödosamt uppdrag men kan innehålla viktigt information.</a:t>
            </a:r>
          </a:p>
          <a:p>
            <a:endParaRPr lang="sv-SE" i="0" dirty="0"/>
          </a:p>
          <a:p>
            <a:r>
              <a:rPr lang="sv-SE" b="1" i="1" dirty="0"/>
              <a:t>Gamla Undersökningar</a:t>
            </a:r>
          </a:p>
          <a:p>
            <a:r>
              <a:rPr lang="sv-SE" i="1" dirty="0"/>
              <a:t>”Äldre”</a:t>
            </a:r>
            <a:r>
              <a:rPr lang="sv-SE" i="1" baseline="0" dirty="0"/>
              <a:t> undersökning kan finnas och kan bidra med intressant information om vägens problematik.</a:t>
            </a:r>
            <a:endParaRPr lang="sv-SE" i="1" dirty="0"/>
          </a:p>
          <a:p>
            <a:endParaRPr lang="sv-SE" i="0" dirty="0"/>
          </a:p>
          <a:p>
            <a:r>
              <a:rPr lang="sv-SE" b="1" i="0" dirty="0"/>
              <a:t>PMSv3</a:t>
            </a:r>
          </a:p>
          <a:p>
            <a:r>
              <a:rPr lang="sv-SE" i="0" dirty="0"/>
              <a:t>Är</a:t>
            </a:r>
            <a:r>
              <a:rPr lang="sv-SE" i="0" baseline="0" dirty="0"/>
              <a:t> en databas som tillhandahåller information om vägens åtgärdshistorik, tidigare beläggningar, förstärkningar och armering</a:t>
            </a:r>
          </a:p>
          <a:p>
            <a:r>
              <a:rPr lang="sv-SE" i="0" baseline="0" dirty="0"/>
              <a:t>Det är en viktig källa men det finns ofta stor osäkerhet.</a:t>
            </a:r>
          </a:p>
          <a:p>
            <a:endParaRPr lang="sv-SE" i="0" baseline="0" dirty="0"/>
          </a:p>
          <a:p>
            <a:r>
              <a:rPr lang="sv-SE" b="1" i="0" baseline="0" dirty="0"/>
              <a:t>Intervju</a:t>
            </a:r>
          </a:p>
          <a:p>
            <a:r>
              <a:rPr lang="sv-SE" i="0" baseline="0" dirty="0"/>
              <a:t>Oftast får man en bra bild av eventuella störningar av vägens funktion genom att intervjua de som använder vägen ofta.</a:t>
            </a:r>
          </a:p>
          <a:p>
            <a:r>
              <a:rPr lang="sv-SE" i="0" baseline="0" dirty="0"/>
              <a:t>Det kan vara bra att kolla av hur många år Projektledare Drift (PLD) och Driftentreprenören har haft sina aktuella roller.</a:t>
            </a:r>
          </a:p>
          <a:p>
            <a:r>
              <a:rPr lang="sv-SE" i="0" baseline="0" dirty="0"/>
              <a:t>Kanske har PLD eller entreprenören bytts nyligen</a:t>
            </a:r>
          </a:p>
          <a:p>
            <a:r>
              <a:rPr lang="sv-SE" i="0" baseline="0" dirty="0"/>
              <a:t>Åkare – Regelbunden trafik, Busschaufförer, Taxi, Brevbärare, Åkerier</a:t>
            </a:r>
          </a:p>
        </p:txBody>
      </p:sp>
      <p:sp>
        <p:nvSpPr>
          <p:cNvPr id="4" name="Platshållare för bildnummer 3"/>
          <p:cNvSpPr>
            <a:spLocks noGrp="1"/>
          </p:cNvSpPr>
          <p:nvPr>
            <p:ph type="sldNum" sz="quarter" idx="10"/>
          </p:nvPr>
        </p:nvSpPr>
        <p:spPr/>
        <p:txBody>
          <a:bodyPr/>
          <a:lstStyle/>
          <a:p>
            <a:fld id="{E1825783-F652-4EAE-9A9E-C2E10D3D9D75}" type="slidenum">
              <a:rPr lang="sv-SE" smtClean="0"/>
              <a:pPr/>
              <a:t>19</a:t>
            </a:fld>
            <a:endParaRPr lang="sv-SE"/>
          </a:p>
        </p:txBody>
      </p:sp>
    </p:spTree>
    <p:extLst>
      <p:ext uri="{BB962C8B-B14F-4D97-AF65-F5344CB8AC3E}">
        <p14:creationId xmlns:p14="http://schemas.microsoft.com/office/powerpoint/2010/main" val="32461855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sv-SE" dirty="0"/>
              <a:t>För nybyggnad handlar det om geotekniska undersökningar</a:t>
            </a:r>
          </a:p>
          <a:p>
            <a:endParaRPr lang="sv-SE" dirty="0"/>
          </a:p>
          <a:p>
            <a:r>
              <a:rPr lang="sv-SE" dirty="0"/>
              <a:t>Syftet med dessa är att utreda grundläggningsförhållandena för planerad anläggning och användbarheten av jord- och bergmaterial. Man måste också se till  att planerad anläggning uppfyller krav på t.ex. bärighet, säkerhet mot stabilitetsbrott, sättningstoleranser och tjällyftningar.</a:t>
            </a:r>
          </a:p>
          <a:p>
            <a:endParaRPr lang="sv-SE" dirty="0">
              <a:latin typeface="Arial" charset="0"/>
              <a:cs typeface="Arial" charset="0"/>
            </a:endParaRPr>
          </a:p>
          <a:p>
            <a:r>
              <a:rPr lang="sv-SE" dirty="0">
                <a:latin typeface="Arial" charset="0"/>
                <a:cs typeface="Arial" charset="0"/>
              </a:rPr>
              <a:t>Utifrån erhållna resultat välja lämplig placering och utvärdera och välja lämpliga förstärknings-  och skyddsåtgärder   </a:t>
            </a:r>
          </a:p>
          <a:p>
            <a:pPr>
              <a:buNone/>
            </a:pPr>
            <a:endParaRPr lang="sv-SE" dirty="0"/>
          </a:p>
          <a:p>
            <a:r>
              <a:rPr lang="sv-SE" dirty="0"/>
              <a:t>Erhålla information om jordlagerförhållanden och grundvatten. Finns djupa lager av lös lera och torv, eller utgörs marken av fast av berg och morän ? </a:t>
            </a:r>
          </a:p>
          <a:p>
            <a:endParaRPr lang="sv-SE" dirty="0">
              <a:latin typeface="Arial" charset="0"/>
              <a:cs typeface="Arial" charset="0"/>
            </a:endParaRPr>
          </a:p>
          <a:p>
            <a:r>
              <a:rPr lang="sv-SE" dirty="0"/>
              <a:t>Utvärdera och bestämma jordens materialegenskaper såsom till exempel tjälfarlighet, materialtyp och  hållfasthet</a:t>
            </a:r>
          </a:p>
          <a:p>
            <a:endParaRPr lang="sv-SE" dirty="0"/>
          </a:p>
          <a:p>
            <a:r>
              <a:rPr lang="sv-SE" dirty="0"/>
              <a:t>Man får också en bild av vad som eventuellt kan användas i den nya konstruktionen</a:t>
            </a:r>
          </a:p>
          <a:p>
            <a:endParaRPr lang="sv-SE" dirty="0"/>
          </a:p>
        </p:txBody>
      </p:sp>
      <p:sp>
        <p:nvSpPr>
          <p:cNvPr id="4" name="Platshållare för bildnummer 3"/>
          <p:cNvSpPr>
            <a:spLocks noGrp="1"/>
          </p:cNvSpPr>
          <p:nvPr>
            <p:ph type="sldNum" sz="quarter" idx="10"/>
          </p:nvPr>
        </p:nvSpPr>
        <p:spPr/>
        <p:txBody>
          <a:bodyPr/>
          <a:lstStyle/>
          <a:p>
            <a:pPr>
              <a:defRPr/>
            </a:pPr>
            <a:fld id="{B43703E6-C444-49FE-84C1-47897C3BC220}" type="slidenum">
              <a:rPr lang="sv-SE" smtClean="0"/>
              <a:pPr>
                <a:defRPr/>
              </a:pPr>
              <a:t>20</a:t>
            </a:fld>
            <a:endParaRPr lang="sv-SE" dirty="0"/>
          </a:p>
        </p:txBody>
      </p:sp>
    </p:spTree>
    <p:extLst>
      <p:ext uri="{BB962C8B-B14F-4D97-AF65-F5344CB8AC3E}">
        <p14:creationId xmlns:p14="http://schemas.microsoft.com/office/powerpoint/2010/main" val="7178586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92500"/>
          </a:bodyPr>
          <a:lstStyle/>
          <a:p>
            <a:r>
              <a:rPr lang="sv-SE" dirty="0"/>
              <a:t>En seriös projektering kräver platsbesök och för att kunna göra</a:t>
            </a:r>
            <a:r>
              <a:rPr lang="sv-SE" baseline="0" dirty="0"/>
              <a:t> en riktig </a:t>
            </a:r>
            <a:r>
              <a:rPr lang="sv-SE" dirty="0"/>
              <a:t>bedömning är erfarenhet viktig.</a:t>
            </a:r>
            <a:r>
              <a:rPr lang="sv-SE" baseline="0" dirty="0"/>
              <a:t> </a:t>
            </a:r>
            <a:r>
              <a:rPr lang="sv-SE" dirty="0"/>
              <a:t>En likartad skada kan ha olika orsaker</a:t>
            </a:r>
          </a:p>
          <a:p>
            <a:endParaRPr lang="sv-SE" dirty="0"/>
          </a:p>
          <a:p>
            <a:r>
              <a:rPr lang="sv-SE" dirty="0"/>
              <a:t>Man</a:t>
            </a:r>
            <a:r>
              <a:rPr lang="sv-SE" baseline="0" dirty="0"/>
              <a:t> behöver h</a:t>
            </a:r>
            <a:r>
              <a:rPr lang="sv-SE" dirty="0"/>
              <a:t>itta ställen med ojämna tjällyft och andra tjälproblem. Alla</a:t>
            </a:r>
            <a:r>
              <a:rPr lang="sv-SE" baseline="0" dirty="0"/>
              <a:t> vägar lyfter med tjälen, men det finns ju ingen anledning att laga det som inte är trasigt. Det vanligaste sättet att hitta problemen är att visuellt hitta dem under våren, när de är som störst, och eftersom de kan variera mellan olika år så bör man göra flera stycken</a:t>
            </a:r>
            <a:endParaRPr lang="sv-SE" dirty="0"/>
          </a:p>
          <a:p>
            <a:r>
              <a:rPr lang="sv-SE" dirty="0"/>
              <a:t> </a:t>
            </a:r>
          </a:p>
          <a:p>
            <a:r>
              <a:rPr lang="sv-SE" dirty="0"/>
              <a:t>Det är oerhört viktigt att dräneringen fungerar. Jag återkommer</a:t>
            </a:r>
            <a:r>
              <a:rPr lang="sv-SE" baseline="0" dirty="0"/>
              <a:t> till detta</a:t>
            </a:r>
            <a:endParaRPr lang="sv-SE" dirty="0"/>
          </a:p>
          <a:p>
            <a:endParaRPr lang="sv-SE" dirty="0"/>
          </a:p>
          <a:p>
            <a:r>
              <a:rPr lang="sv-SE" dirty="0"/>
              <a:t>Materialen</a:t>
            </a:r>
            <a:r>
              <a:rPr lang="sv-SE" baseline="0" dirty="0"/>
              <a:t> </a:t>
            </a:r>
            <a:r>
              <a:rPr lang="sv-SE" dirty="0"/>
              <a:t>skiftar i vägen och man måste därför ta prover.</a:t>
            </a:r>
            <a:r>
              <a:rPr lang="sv-SE" baseline="0" dirty="0"/>
              <a:t> Här tittar man på sammansättning (kurva, krossytegrad mm), och beroende på ambition kan man antingen okulärbedöma eller analysera på laboratorium.</a:t>
            </a:r>
            <a:endParaRPr lang="sv-SE" dirty="0"/>
          </a:p>
          <a:p>
            <a:r>
              <a:rPr lang="sv-SE" dirty="0"/>
              <a:t>Det gäller att återanvända det som går,</a:t>
            </a:r>
            <a:r>
              <a:rPr lang="sv-SE" baseline="0" dirty="0"/>
              <a:t> e</a:t>
            </a:r>
            <a:r>
              <a:rPr lang="sv-SE" dirty="0"/>
              <a:t>tt sämre material kan ofta användas längre ner i konstruktionen.</a:t>
            </a:r>
          </a:p>
          <a:p>
            <a:endParaRPr lang="sv-SE" dirty="0"/>
          </a:p>
          <a:p>
            <a:r>
              <a:rPr lang="sv-SE" dirty="0"/>
              <a:t>Sedan finns det också olika mätningar man kan</a:t>
            </a:r>
            <a:r>
              <a:rPr lang="sv-SE" baseline="0" dirty="0"/>
              <a:t> använda. Återkommer till dessa</a:t>
            </a:r>
          </a:p>
          <a:p>
            <a:endParaRPr lang="sv-SE" baseline="0" dirty="0"/>
          </a:p>
          <a:p>
            <a:r>
              <a:rPr lang="sv-SE" baseline="0" dirty="0"/>
              <a:t>Sedan är det alltid klokt att titta i arkivet, och driftledare och driftentreprenör vet mycket om sitt vägnät.</a:t>
            </a:r>
            <a:endParaRPr lang="sv-SE" dirty="0"/>
          </a:p>
          <a:p>
            <a:endParaRPr lang="sv-SE" dirty="0"/>
          </a:p>
          <a:p>
            <a:endParaRPr lang="sv-SE" dirty="0"/>
          </a:p>
          <a:p>
            <a:endParaRPr lang="sv-SE" dirty="0"/>
          </a:p>
        </p:txBody>
      </p:sp>
      <p:sp>
        <p:nvSpPr>
          <p:cNvPr id="4" name="Platshållare för bildnummer 3"/>
          <p:cNvSpPr>
            <a:spLocks noGrp="1"/>
          </p:cNvSpPr>
          <p:nvPr>
            <p:ph type="sldNum" sz="quarter" idx="10"/>
          </p:nvPr>
        </p:nvSpPr>
        <p:spPr/>
        <p:txBody>
          <a:bodyPr/>
          <a:lstStyle/>
          <a:p>
            <a:pPr>
              <a:defRPr/>
            </a:pPr>
            <a:fld id="{95913294-474F-4E42-92F1-DBC61C17CDCA}" type="slidenum">
              <a:rPr lang="sv-SE" smtClean="0"/>
              <a:pPr>
                <a:defRPr/>
              </a:pPr>
              <a:t>21</a:t>
            </a:fld>
            <a:endParaRPr lang="sv-SE" dirty="0"/>
          </a:p>
        </p:txBody>
      </p:sp>
    </p:spTree>
    <p:extLst>
      <p:ext uri="{BB962C8B-B14F-4D97-AF65-F5344CB8AC3E}">
        <p14:creationId xmlns:p14="http://schemas.microsoft.com/office/powerpoint/2010/main" val="26724050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sv-SE" dirty="0" err="1"/>
              <a:t>Georadarn</a:t>
            </a:r>
            <a:r>
              <a:rPr lang="sv-SE" baseline="0" dirty="0"/>
              <a:t> sänder radarstrålar ner i marken, och dessa reflekteras i lagergränserna. Detta ger en </a:t>
            </a:r>
            <a:r>
              <a:rPr lang="sv-SE" baseline="0" dirty="0" err="1"/>
              <a:t>längsprofil</a:t>
            </a:r>
            <a:r>
              <a:rPr lang="sv-SE" baseline="0" dirty="0"/>
              <a:t> av lagren, och man kan se hur de varierar. Det kan dock vara svårt att urskilja riktigt tunna lager, och för att få bästa noggrannhet behövs referensborrningar.</a:t>
            </a:r>
          </a:p>
          <a:p>
            <a:endParaRPr lang="sv-SE" baseline="0" dirty="0"/>
          </a:p>
          <a:p>
            <a:endParaRPr lang="sv-SE" dirty="0"/>
          </a:p>
        </p:txBody>
      </p:sp>
      <p:sp>
        <p:nvSpPr>
          <p:cNvPr id="4" name="Platshållare för bildnummer 3"/>
          <p:cNvSpPr>
            <a:spLocks noGrp="1"/>
          </p:cNvSpPr>
          <p:nvPr>
            <p:ph type="sldNum" sz="quarter" idx="10"/>
          </p:nvPr>
        </p:nvSpPr>
        <p:spPr/>
        <p:txBody>
          <a:bodyPr/>
          <a:lstStyle/>
          <a:p>
            <a:pPr>
              <a:defRPr/>
            </a:pPr>
            <a:fld id="{95913294-474F-4E42-92F1-DBC61C17CDCA}" type="slidenum">
              <a:rPr lang="sv-SE" smtClean="0"/>
              <a:pPr>
                <a:defRPr/>
              </a:pPr>
              <a:t>22</a:t>
            </a:fld>
            <a:endParaRPr lang="sv-SE"/>
          </a:p>
        </p:txBody>
      </p:sp>
    </p:spTree>
    <p:extLst>
      <p:ext uri="{BB962C8B-B14F-4D97-AF65-F5344CB8AC3E}">
        <p14:creationId xmlns:p14="http://schemas.microsoft.com/office/powerpoint/2010/main" val="33203400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algn="l"/>
            <a:r>
              <a:rPr lang="sv-SE" dirty="0"/>
              <a:t>En fallvikt simulerar en överfart av en lastbil genom att en vikt släpps mot vägytan. Man mäter upp hur vägytan trycks ihop i ett antal punkter på olika avstånd från lastcentrum, och utifrån</a:t>
            </a:r>
            <a:r>
              <a:rPr lang="sv-SE" baseline="0" dirty="0"/>
              <a:t> detta kan bärigheten beräknas.</a:t>
            </a:r>
          </a:p>
          <a:p>
            <a:pPr algn="l"/>
            <a:endParaRPr lang="sv-SE" baseline="0" dirty="0"/>
          </a:p>
          <a:p>
            <a:pPr algn="l"/>
            <a:endParaRPr lang="sv-SE" dirty="0"/>
          </a:p>
        </p:txBody>
      </p:sp>
      <p:sp>
        <p:nvSpPr>
          <p:cNvPr id="4" name="Platshållare för bildnummer 3"/>
          <p:cNvSpPr>
            <a:spLocks noGrp="1"/>
          </p:cNvSpPr>
          <p:nvPr>
            <p:ph type="sldNum" sz="quarter" idx="10"/>
          </p:nvPr>
        </p:nvSpPr>
        <p:spPr/>
        <p:txBody>
          <a:bodyPr/>
          <a:lstStyle/>
          <a:p>
            <a:pPr>
              <a:defRPr/>
            </a:pPr>
            <a:fld id="{95913294-474F-4E42-92F1-DBC61C17CDCA}" type="slidenum">
              <a:rPr lang="sv-SE" smtClean="0"/>
              <a:pPr>
                <a:defRPr/>
              </a:pPr>
              <a:t>23</a:t>
            </a:fld>
            <a:endParaRPr lang="sv-SE"/>
          </a:p>
        </p:txBody>
      </p:sp>
    </p:spTree>
    <p:extLst>
      <p:ext uri="{BB962C8B-B14F-4D97-AF65-F5344CB8AC3E}">
        <p14:creationId xmlns:p14="http://schemas.microsoft.com/office/powerpoint/2010/main" val="1747829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sv-SE" dirty="0"/>
              <a:t>Trafikverket mäter</a:t>
            </a:r>
            <a:r>
              <a:rPr lang="sv-SE" baseline="0" dirty="0"/>
              <a:t> regelbundet </a:t>
            </a:r>
            <a:r>
              <a:rPr lang="sv-SE" baseline="0" dirty="0" err="1"/>
              <a:t>ytstandarden</a:t>
            </a:r>
            <a:r>
              <a:rPr lang="sv-SE" baseline="0" dirty="0"/>
              <a:t> på vägnätet, med hjälp av laserbilar (17 laserkameror på en balk). Med hjälp av dessa kan man se spårdjup, ojämnheter osv.</a:t>
            </a:r>
          </a:p>
          <a:p>
            <a:endParaRPr lang="sv-SE" baseline="0" dirty="0"/>
          </a:p>
          <a:p>
            <a:endParaRPr lang="sv-SE" dirty="0"/>
          </a:p>
        </p:txBody>
      </p:sp>
      <p:sp>
        <p:nvSpPr>
          <p:cNvPr id="4" name="Platshållare för bildnummer 3"/>
          <p:cNvSpPr>
            <a:spLocks noGrp="1"/>
          </p:cNvSpPr>
          <p:nvPr>
            <p:ph type="sldNum" sz="quarter" idx="10"/>
          </p:nvPr>
        </p:nvSpPr>
        <p:spPr/>
        <p:txBody>
          <a:bodyPr/>
          <a:lstStyle/>
          <a:p>
            <a:pPr>
              <a:defRPr/>
            </a:pPr>
            <a:fld id="{95913294-474F-4E42-92F1-DBC61C17CDCA}" type="slidenum">
              <a:rPr lang="sv-SE" smtClean="0"/>
              <a:pPr>
                <a:defRPr/>
              </a:pPr>
              <a:t>24</a:t>
            </a:fld>
            <a:endParaRPr lang="sv-SE"/>
          </a:p>
        </p:txBody>
      </p:sp>
    </p:spTree>
    <p:extLst>
      <p:ext uri="{BB962C8B-B14F-4D97-AF65-F5344CB8AC3E}">
        <p14:creationId xmlns:p14="http://schemas.microsoft.com/office/powerpoint/2010/main" val="27037258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92500"/>
          </a:bodyPr>
          <a:lstStyle/>
          <a:p>
            <a:pPr marL="457200" lvl="1" indent="0">
              <a:buFontTx/>
              <a:buNone/>
            </a:pPr>
            <a:endParaRPr lang="sv-SE" sz="2000" dirty="0"/>
          </a:p>
          <a:p>
            <a:pPr lvl="0"/>
            <a:r>
              <a:rPr lang="sv-SE" sz="2000" b="1" dirty="0"/>
              <a:t>Skador</a:t>
            </a:r>
          </a:p>
          <a:p>
            <a:pPr lvl="0"/>
            <a:endParaRPr lang="sv-SE" sz="2000" baseline="0" dirty="0"/>
          </a:p>
          <a:p>
            <a:pPr lvl="0"/>
            <a:r>
              <a:rPr lang="sv-SE" sz="2000" baseline="0" dirty="0"/>
              <a:t>Skadebilden på de svenska vägarna varierar mycket från Ystad till Karesuando</a:t>
            </a:r>
          </a:p>
          <a:p>
            <a:pPr lvl="0"/>
            <a:r>
              <a:rPr lang="sv-SE" sz="2000" baseline="0" dirty="0"/>
              <a:t>Diverse faktorer är avgörande:</a:t>
            </a:r>
          </a:p>
          <a:p>
            <a:pPr marL="800100" lvl="1" indent="-342900">
              <a:buFontTx/>
              <a:buChar char="-"/>
            </a:pPr>
            <a:r>
              <a:rPr lang="sv-SE" sz="2000" baseline="0" dirty="0"/>
              <a:t>Klimat</a:t>
            </a:r>
          </a:p>
          <a:p>
            <a:pPr marL="800100" lvl="1" indent="-342900">
              <a:buFontTx/>
              <a:buChar char="-"/>
            </a:pPr>
            <a:r>
              <a:rPr lang="sv-SE" sz="2000" baseline="0" dirty="0"/>
              <a:t>Vägarnas uppbyggnad</a:t>
            </a:r>
          </a:p>
          <a:p>
            <a:pPr marL="800100" lvl="1" indent="-342900">
              <a:buFontTx/>
              <a:buChar char="-"/>
            </a:pPr>
            <a:r>
              <a:rPr lang="sv-SE" sz="2000" baseline="0" dirty="0"/>
              <a:t>Trafikbelastning</a:t>
            </a:r>
          </a:p>
          <a:p>
            <a:pPr marL="800100" lvl="1" indent="-342900">
              <a:buFontTx/>
              <a:buChar char="-"/>
            </a:pPr>
            <a:r>
              <a:rPr lang="sv-SE" sz="2000" baseline="0" dirty="0"/>
              <a:t>Underhållsstrategin för respektive region</a:t>
            </a:r>
          </a:p>
          <a:p>
            <a:pPr lvl="0"/>
            <a:r>
              <a:rPr lang="sv-SE" sz="2000" baseline="0" dirty="0"/>
              <a:t>Detta skall projektörerna känna och ta hänsyn till…</a:t>
            </a:r>
          </a:p>
          <a:p>
            <a:pPr lvl="0"/>
            <a:endParaRPr lang="sv-SE" sz="2000" baseline="0"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sv-SE" sz="2000" b="0" i="0" baseline="0" dirty="0"/>
          </a:p>
        </p:txBody>
      </p:sp>
      <p:sp>
        <p:nvSpPr>
          <p:cNvPr id="4" name="Platshållare för bildnummer 3"/>
          <p:cNvSpPr>
            <a:spLocks noGrp="1"/>
          </p:cNvSpPr>
          <p:nvPr>
            <p:ph type="sldNum" sz="quarter" idx="10"/>
          </p:nvPr>
        </p:nvSpPr>
        <p:spPr/>
        <p:txBody>
          <a:bodyPr/>
          <a:lstStyle/>
          <a:p>
            <a:fld id="{E1825783-F652-4EAE-9A9E-C2E10D3D9D75}" type="slidenum">
              <a:rPr lang="sv-SE" smtClean="0"/>
              <a:pPr/>
              <a:t>25</a:t>
            </a:fld>
            <a:endParaRPr lang="sv-SE"/>
          </a:p>
        </p:txBody>
      </p:sp>
    </p:spTree>
    <p:extLst>
      <p:ext uri="{BB962C8B-B14F-4D97-AF65-F5344CB8AC3E}">
        <p14:creationId xmlns:p14="http://schemas.microsoft.com/office/powerpoint/2010/main" val="13009568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70000" lnSpcReduction="20000"/>
          </a:bodyPr>
          <a:lstStyle/>
          <a:p>
            <a:pPr lvl="0"/>
            <a:r>
              <a:rPr lang="sv-SE" sz="2000" b="1" dirty="0"/>
              <a:t>Tjäle</a:t>
            </a:r>
          </a:p>
          <a:p>
            <a:pPr marL="0" lvl="0" indent="0">
              <a:buFontTx/>
              <a:buNone/>
            </a:pPr>
            <a:r>
              <a:rPr lang="sv-SE" sz="2000" baseline="0" dirty="0"/>
              <a:t>Täljinventering skall göras under tjällossning</a:t>
            </a:r>
          </a:p>
          <a:p>
            <a:pPr marL="0" lvl="0" indent="0">
              <a:buFontTx/>
              <a:buNone/>
            </a:pPr>
            <a:endParaRPr lang="sv-SE" sz="2000" baseline="0" dirty="0"/>
          </a:p>
          <a:p>
            <a:pPr marL="0" lvl="0" indent="0">
              <a:buFontTx/>
              <a:buNone/>
            </a:pPr>
            <a:r>
              <a:rPr lang="sv-SE" sz="2000" baseline="0" dirty="0"/>
              <a:t>Inventerade skador under tjällossning kontrolleras och värderas på sommaren</a:t>
            </a:r>
          </a:p>
          <a:p>
            <a:pPr marL="457200" lvl="1" indent="0">
              <a:buFontTx/>
              <a:buNone/>
            </a:pPr>
            <a:r>
              <a:rPr lang="sv-SE" sz="2000" baseline="0" dirty="0"/>
              <a:t>- Finns skadorna kvar?</a:t>
            </a:r>
          </a:p>
          <a:p>
            <a:pPr marL="457200" lvl="1" indent="0">
              <a:buFontTx/>
              <a:buNone/>
            </a:pPr>
            <a:r>
              <a:rPr lang="sv-SE" sz="2000" baseline="0" dirty="0"/>
              <a:t>- Notera förändringarna</a:t>
            </a:r>
          </a:p>
          <a:p>
            <a:pPr marL="0" lvl="0" indent="0">
              <a:buFontTx/>
              <a:buNone/>
            </a:pPr>
            <a:endParaRPr lang="sv-SE" sz="2000" baseline="0" dirty="0"/>
          </a:p>
          <a:p>
            <a:pPr marL="0" lvl="0" indent="0">
              <a:buFontTx/>
              <a:buNone/>
            </a:pPr>
            <a:r>
              <a:rPr lang="sv-SE" sz="2000" baseline="0" dirty="0"/>
              <a:t>Tidpunkten för tjälinventering kan varierar mycket beroende på var i landet objektet ligger..</a:t>
            </a:r>
          </a:p>
          <a:p>
            <a:pPr marL="0" lvl="0" indent="0">
              <a:buFontTx/>
              <a:buNone/>
            </a:pPr>
            <a:r>
              <a:rPr lang="sv-SE" sz="2000" baseline="0" dirty="0"/>
              <a:t>Över tiden är variationen mycket mindre +/- 2 veckor i normal fall. </a:t>
            </a:r>
          </a:p>
          <a:p>
            <a:pPr marL="457200" lvl="1" indent="0">
              <a:buFontTx/>
              <a:buNone/>
            </a:pPr>
            <a:r>
              <a:rPr lang="sv-SE" sz="2000" baseline="0" dirty="0"/>
              <a:t>- Upp i norr kan det vara så sent som maj</a:t>
            </a:r>
          </a:p>
          <a:p>
            <a:pPr marL="0" lvl="0" indent="0">
              <a:buFontTx/>
              <a:buNone/>
            </a:pPr>
            <a:endParaRPr lang="sv-SE" sz="2000" baseline="0" dirty="0"/>
          </a:p>
          <a:p>
            <a:pPr marL="0" lvl="0" indent="0">
              <a:buFontTx/>
              <a:buNone/>
            </a:pPr>
            <a:r>
              <a:rPr lang="sv-SE" sz="2000" baseline="0" dirty="0"/>
              <a:t>Gör flera inventeringar...</a:t>
            </a:r>
          </a:p>
          <a:p>
            <a:pPr marL="800100" lvl="1" indent="-342900">
              <a:buFontTx/>
              <a:buChar char="-"/>
            </a:pPr>
            <a:r>
              <a:rPr lang="sv-SE" sz="2000" baseline="0" dirty="0"/>
              <a:t>Förslag två år före projektering + Projekteringsåret</a:t>
            </a:r>
          </a:p>
          <a:p>
            <a:pPr marL="0" lvl="0" indent="0">
              <a:buFontTx/>
              <a:buNone/>
            </a:pPr>
            <a:r>
              <a:rPr lang="sv-SE" sz="2000" baseline="0" dirty="0"/>
              <a:t>Om man saknar möjlighet till flera års inventering</a:t>
            </a:r>
          </a:p>
          <a:p>
            <a:pPr marL="457200" lvl="1" indent="0">
              <a:buFontTx/>
              <a:buNone/>
            </a:pPr>
            <a:r>
              <a:rPr lang="sv-SE" sz="2000" baseline="0" dirty="0"/>
              <a:t>- Kan man göra två mätningar under samma tjällossningsperiod, intervall 2 veckor.</a:t>
            </a:r>
          </a:p>
          <a:p>
            <a:pPr marL="457200" lvl="1" indent="0">
              <a:buFontTx/>
              <a:buNone/>
            </a:pPr>
            <a:r>
              <a:rPr lang="sv-SE" sz="2000" baseline="0" dirty="0"/>
              <a:t>- Notera förändringarna noggrant </a:t>
            </a:r>
          </a:p>
          <a:p>
            <a:pPr marL="457200" lvl="1" indent="0">
              <a:buFontTx/>
              <a:buNone/>
            </a:pPr>
            <a:r>
              <a:rPr lang="sv-SE" sz="2000" baseline="0" dirty="0"/>
              <a:t>- Detta ger en känsla av vilket djup problemet kan ligga på</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sv-SE" sz="2000" baseline="0"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sv-SE" sz="2000" b="0" baseline="0" dirty="0"/>
          </a:p>
          <a:p>
            <a:pPr marL="0" lvl="0" indent="0">
              <a:buFontTx/>
              <a:buNone/>
            </a:pPr>
            <a:endParaRPr lang="sv-SE" sz="1200" b="0" i="1" baseline="0" dirty="0"/>
          </a:p>
        </p:txBody>
      </p:sp>
      <p:sp>
        <p:nvSpPr>
          <p:cNvPr id="4" name="Platshållare för bildnummer 3"/>
          <p:cNvSpPr>
            <a:spLocks noGrp="1"/>
          </p:cNvSpPr>
          <p:nvPr>
            <p:ph type="sldNum" sz="quarter" idx="10"/>
          </p:nvPr>
        </p:nvSpPr>
        <p:spPr/>
        <p:txBody>
          <a:bodyPr/>
          <a:lstStyle/>
          <a:p>
            <a:fld id="{E1825783-F652-4EAE-9A9E-C2E10D3D9D75}" type="slidenum">
              <a:rPr lang="sv-SE" smtClean="0"/>
              <a:pPr/>
              <a:t>26</a:t>
            </a:fld>
            <a:endParaRPr lang="sv-SE"/>
          </a:p>
        </p:txBody>
      </p:sp>
    </p:spTree>
    <p:extLst>
      <p:ext uri="{BB962C8B-B14F-4D97-AF65-F5344CB8AC3E}">
        <p14:creationId xmlns:p14="http://schemas.microsoft.com/office/powerpoint/2010/main" val="2465498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92500" lnSpcReduction="20000"/>
          </a:bodyPr>
          <a:lstStyle/>
          <a:p>
            <a:r>
              <a:rPr lang="sv-SE" dirty="0"/>
              <a:t>SÅ HÄR LÄSER MAN DIAGRAMMET: </a:t>
            </a:r>
          </a:p>
          <a:p>
            <a:r>
              <a:rPr lang="sv-SE" dirty="0"/>
              <a:t>VÄNSTER</a:t>
            </a:r>
            <a:r>
              <a:rPr lang="sv-SE" baseline="0" dirty="0"/>
              <a:t> Y-AXEL ÄR TOTALVIKTEN I TON</a:t>
            </a:r>
          </a:p>
          <a:p>
            <a:r>
              <a:rPr lang="sv-SE" baseline="0" dirty="0"/>
              <a:t>HÖGER Y AXEL ÄR VIKTEN PÅ (RÖD) ENSKILD AXEL, (GRÖN) BOGGIEAXEL (DVS TVÅ HJUL)</a:t>
            </a:r>
            <a:endParaRPr lang="sv-SE" dirty="0"/>
          </a:p>
          <a:p>
            <a:endParaRPr lang="sv-SE" dirty="0"/>
          </a:p>
          <a:p>
            <a:r>
              <a:rPr lang="sv-SE" dirty="0"/>
              <a:t>Lite historik angående utvecklingen av allt tyngre totalvikter på Svenska vägar. </a:t>
            </a:r>
          </a:p>
          <a:p>
            <a:r>
              <a:rPr lang="sv-SE" dirty="0"/>
              <a:t>Utvecklingen av laster i Sverige har gått från 10 ton på 20-talet fram till 35 ton på 50- (då byggdes stora</a:t>
            </a:r>
            <a:r>
              <a:rPr lang="sv-SE" baseline="0" dirty="0"/>
              <a:t> delar av vårat vägnät) </a:t>
            </a:r>
            <a:r>
              <a:rPr lang="sv-SE" dirty="0"/>
              <a:t>och 60-talet och fram till i dag</a:t>
            </a:r>
            <a:r>
              <a:rPr lang="sv-SE" baseline="0" dirty="0"/>
              <a:t> där vi har fordon med en totalvikt på 60 ton. </a:t>
            </a:r>
          </a:p>
          <a:p>
            <a:r>
              <a:rPr lang="sv-SE" baseline="0" dirty="0"/>
              <a:t>Dimensionering av vägens bärighet har därför lett till att allt högre krav på framförallt material och tjocklekar ställts.</a:t>
            </a:r>
          </a:p>
          <a:p>
            <a:r>
              <a:rPr lang="sv-SE" baseline="0" dirty="0"/>
              <a:t>Bärlager krossat naturgrus från BYA 67, förstärkningslager av naturgrus (även tidigare ställdes det krav på krossning av bärlager).</a:t>
            </a:r>
          </a:p>
          <a:p>
            <a:r>
              <a:rPr lang="sv-SE" baseline="0" dirty="0"/>
              <a:t>Från VÄG 94 krav på krossat berg i både bär- och förstärkningslager.</a:t>
            </a:r>
          </a:p>
          <a:p>
            <a:r>
              <a:rPr lang="sv-SE" baseline="0" dirty="0"/>
              <a:t>Cirka 1975 började Vägverket inse att man var tvungen att ha ett analytiskt system för att klara dimensionering av väg. </a:t>
            </a:r>
          </a:p>
          <a:p>
            <a:r>
              <a:rPr lang="sv-SE" baseline="0" dirty="0"/>
              <a:t>Detta arbete pågick till början av 1990 talet. Ytterligare ökningar i belastningarna på vägnätet gör det klart och tydligt att vi inte kan bygga ENBART på erfarenheter längre</a:t>
            </a:r>
          </a:p>
          <a:p>
            <a:r>
              <a:rPr lang="sv-SE" baseline="0" dirty="0"/>
              <a:t>Ett första steg togs 2000 då beräkningshjälpmedlet PMS Objekt lanserades.</a:t>
            </a:r>
            <a:br>
              <a:rPr lang="sv-SE" baseline="0" dirty="0"/>
            </a:br>
            <a:r>
              <a:rPr lang="sv-SE" baseline="0" dirty="0"/>
              <a:t>Idag har vi många forskningsprojekt som syftar till att ge underlag för en ny dimensioneringsmetod för vägöverbyggnader.</a:t>
            </a:r>
          </a:p>
          <a:p>
            <a:r>
              <a:rPr lang="sv-SE" baseline="0" dirty="0"/>
              <a:t>På 1950-talet 6 tons axeltryck och 10 tons boggitryck</a:t>
            </a:r>
          </a:p>
          <a:p>
            <a:pPr defTabSz="914253">
              <a:defRPr/>
            </a:pPr>
            <a:r>
              <a:rPr lang="sv-SE" baseline="0" dirty="0"/>
              <a:t>På 1960-talet 10 tons axeltryck och 16 tons boggitryck</a:t>
            </a:r>
            <a:r>
              <a:rPr lang="sv-SE" dirty="0"/>
              <a:t> [K</a:t>
            </a:r>
            <a:r>
              <a:rPr lang="sv-SE" b="1" dirty="0"/>
              <a:t>lick</a:t>
            </a:r>
            <a:r>
              <a:rPr lang="sv-SE" dirty="0"/>
              <a:t>]</a:t>
            </a:r>
          </a:p>
          <a:p>
            <a:endParaRPr lang="sv-SE" baseline="0" dirty="0"/>
          </a:p>
          <a:p>
            <a:r>
              <a:rPr lang="sv-SE" baseline="0" dirty="0"/>
              <a:t>1990-talet 10/18 + supersingelhjul med högre ringtryck började användas Dessutom är det så att vi tillåter 11,5 ton på DRIVANDE axel</a:t>
            </a:r>
          </a:p>
          <a:p>
            <a:endParaRPr lang="sv-SE" dirty="0"/>
          </a:p>
        </p:txBody>
      </p:sp>
      <p:sp>
        <p:nvSpPr>
          <p:cNvPr id="4" name="Platshållare för bildnummer 3"/>
          <p:cNvSpPr>
            <a:spLocks noGrp="1"/>
          </p:cNvSpPr>
          <p:nvPr>
            <p:ph type="sldNum" sz="quarter" idx="10"/>
          </p:nvPr>
        </p:nvSpPr>
        <p:spPr/>
        <p:txBody>
          <a:bodyPr/>
          <a:lstStyle/>
          <a:p>
            <a:fld id="{3BB0E2A6-A3F9-4C46-B17D-A5120E016919}" type="slidenum">
              <a:rPr lang="sv-SE" smtClean="0"/>
              <a:pPr/>
              <a:t>5</a:t>
            </a:fld>
            <a:endParaRPr lang="sv-SE" dirty="0"/>
          </a:p>
        </p:txBody>
      </p:sp>
    </p:spTree>
    <p:extLst>
      <p:ext uri="{BB962C8B-B14F-4D97-AF65-F5344CB8AC3E}">
        <p14:creationId xmlns:p14="http://schemas.microsoft.com/office/powerpoint/2010/main" val="116721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77500" lnSpcReduction="20000"/>
          </a:bodyPr>
          <a:lstStyle/>
          <a:p>
            <a:pPr lvl="0"/>
            <a:r>
              <a:rPr lang="sv-SE" b="1" dirty="0"/>
              <a:t>Omgivande mark</a:t>
            </a:r>
          </a:p>
          <a:p>
            <a:pPr lvl="0"/>
            <a:endParaRPr lang="sv-SE" b="0" dirty="0"/>
          </a:p>
          <a:p>
            <a:pPr lvl="0"/>
            <a:r>
              <a:rPr lang="sv-SE" b="0" dirty="0"/>
              <a:t>Det finns ofta ett tydligt samband mellan skador på vägen och terrängen vägen går</a:t>
            </a:r>
            <a:r>
              <a:rPr lang="sv-SE" b="0" baseline="0" dirty="0"/>
              <a:t> igenom</a:t>
            </a:r>
            <a:endParaRPr lang="sv-SE" b="0" dirty="0"/>
          </a:p>
          <a:p>
            <a:pPr lvl="0"/>
            <a:r>
              <a:rPr lang="sv-SE" b="0" dirty="0"/>
              <a:t>Ju mindre</a:t>
            </a:r>
            <a:r>
              <a:rPr lang="sv-SE" b="0" baseline="0" dirty="0"/>
              <a:t> vägarna är, desto större påverkan har terrängen</a:t>
            </a:r>
          </a:p>
          <a:p>
            <a:pPr lvl="0"/>
            <a:endParaRPr lang="sv-SE" b="0"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sv-SE" sz="1200" b="1" baseline="0" dirty="0"/>
              <a:t>[Påbörja animeringen]</a:t>
            </a:r>
          </a:p>
          <a:p>
            <a:pPr lvl="0"/>
            <a:endParaRPr lang="sv-SE" b="0" baseline="0" dirty="0"/>
          </a:p>
          <a:p>
            <a:pPr lvl="0"/>
            <a:r>
              <a:rPr lang="sv-SE" b="0" baseline="0" dirty="0"/>
              <a:t>Det finns fyra grundalternativ</a:t>
            </a:r>
          </a:p>
          <a:p>
            <a:pPr lvl="0"/>
            <a:r>
              <a:rPr lang="sv-SE" b="0" baseline="0" dirty="0"/>
              <a:t>Dessa kan finnas i olika kombinationer</a:t>
            </a:r>
          </a:p>
          <a:p>
            <a:pPr marL="628650" lvl="1" indent="-171450">
              <a:buFontTx/>
              <a:buChar char="-"/>
            </a:pPr>
            <a:r>
              <a:rPr lang="sv-SE" dirty="0"/>
              <a:t>Skärningar</a:t>
            </a:r>
          </a:p>
          <a:p>
            <a:pPr marL="628650" lvl="1" indent="-171450">
              <a:buFontTx/>
              <a:buChar char="-"/>
            </a:pPr>
            <a:r>
              <a:rPr lang="sv-SE" dirty="0"/>
              <a:t>Bank</a:t>
            </a:r>
          </a:p>
          <a:p>
            <a:pPr marL="628650" lvl="1" indent="-171450">
              <a:buFontTx/>
              <a:buChar char="-"/>
            </a:pPr>
            <a:r>
              <a:rPr lang="sv-SE" dirty="0"/>
              <a:t>Lutande terräng</a:t>
            </a:r>
          </a:p>
          <a:p>
            <a:pPr marL="628650" lvl="1" indent="-171450">
              <a:buFontTx/>
              <a:buChar char="-"/>
            </a:pPr>
            <a:r>
              <a:rPr lang="sv-SE" dirty="0"/>
              <a:t>Nollnivå</a:t>
            </a:r>
          </a:p>
          <a:p>
            <a:pPr marL="0" lvl="0" indent="0">
              <a:buFontTx/>
              <a:buNone/>
            </a:pPr>
            <a:endParaRPr lang="sv-SE" dirty="0"/>
          </a:p>
          <a:p>
            <a:pPr marL="0" lvl="0" indent="0">
              <a:buFontTx/>
              <a:buNone/>
            </a:pPr>
            <a:r>
              <a:rPr lang="sv-SE" dirty="0"/>
              <a:t>Detta</a:t>
            </a:r>
            <a:r>
              <a:rPr lang="sv-SE" baseline="0" dirty="0"/>
              <a:t> kommer att framgå vid ett senare stadie i terrängmodellen</a:t>
            </a:r>
          </a:p>
          <a:p>
            <a:pPr marL="0" lvl="0" indent="0">
              <a:buFontTx/>
              <a:buNone/>
            </a:pPr>
            <a:r>
              <a:rPr lang="sv-SE" baseline="0" dirty="0"/>
              <a:t>Oftast genomförs inventering innan terrängmodellen är klar</a:t>
            </a:r>
          </a:p>
          <a:p>
            <a:pPr marL="628650" lvl="1" indent="-171450">
              <a:buFontTx/>
              <a:buChar char="-"/>
            </a:pPr>
            <a:r>
              <a:rPr lang="sv-SE" baseline="0" dirty="0"/>
              <a:t>Inventera detta och redovisa i samband med tillstånd</a:t>
            </a:r>
          </a:p>
          <a:p>
            <a:pPr marL="628650" lvl="1" indent="-171450">
              <a:buFontTx/>
              <a:buChar char="-"/>
            </a:pPr>
            <a:r>
              <a:rPr lang="sv-SE" baseline="0" dirty="0"/>
              <a:t>Vid analysen kan ett tydlig skadesamband framgå och skadorna därmed kopplas till:</a:t>
            </a:r>
          </a:p>
          <a:p>
            <a:pPr marL="1085850" lvl="2" indent="-171450">
              <a:buFontTx/>
              <a:buChar char="-"/>
            </a:pPr>
            <a:r>
              <a:rPr lang="sv-SE" baseline="0" dirty="0"/>
              <a:t>Nedsatt dränering</a:t>
            </a:r>
          </a:p>
          <a:p>
            <a:pPr marL="1085850" lvl="2" indent="-171450">
              <a:buFontTx/>
              <a:buChar char="-"/>
            </a:pPr>
            <a:r>
              <a:rPr lang="sv-SE" baseline="0" dirty="0"/>
              <a:t>Bristfälliga material i ÖB</a:t>
            </a:r>
          </a:p>
          <a:p>
            <a:pPr marL="1085850" lvl="2" indent="-171450">
              <a:buFontTx/>
              <a:buChar char="-"/>
            </a:pPr>
            <a:r>
              <a:rPr lang="sv-SE" baseline="0" dirty="0"/>
              <a:t>Felaktig konstruktion</a:t>
            </a:r>
          </a:p>
          <a:p>
            <a:pPr marL="914400" lvl="2" indent="0">
              <a:buFontTx/>
              <a:buNone/>
            </a:pPr>
            <a:endParaRPr lang="sv-SE" baseline="0" dirty="0"/>
          </a:p>
          <a:p>
            <a:pPr marL="628650" lvl="1" indent="-171450">
              <a:buFontTx/>
              <a:buChar char="-"/>
            </a:pPr>
            <a:r>
              <a:rPr lang="sv-SE" baseline="0" dirty="0"/>
              <a:t>Liknande skador kan ha olika orsak och därmed behöva olika åtgärder</a:t>
            </a:r>
          </a:p>
          <a:p>
            <a:pPr marL="1085850" lvl="2" indent="-171450">
              <a:buFontTx/>
              <a:buChar char="-"/>
            </a:pPr>
            <a:r>
              <a:rPr lang="sv-SE" baseline="0" dirty="0"/>
              <a:t>Till exempel:</a:t>
            </a:r>
          </a:p>
          <a:p>
            <a:pPr marL="1543050" lvl="3" indent="-171450">
              <a:buFontTx/>
              <a:buChar char="-"/>
            </a:pPr>
            <a:r>
              <a:rPr lang="sv-SE" baseline="0" dirty="0"/>
              <a:t>Lutande terräng från höger</a:t>
            </a:r>
          </a:p>
          <a:p>
            <a:pPr marL="1543050" lvl="3" indent="-171450">
              <a:buFontTx/>
              <a:buChar char="-"/>
            </a:pPr>
            <a:r>
              <a:rPr lang="sv-SE" baseline="0" dirty="0"/>
              <a:t>Dålig fungerande vägdike på höger sida</a:t>
            </a:r>
          </a:p>
          <a:p>
            <a:pPr marL="1543050" lvl="3" indent="-171450">
              <a:buFontTx/>
              <a:buChar char="-"/>
            </a:pPr>
            <a:r>
              <a:rPr lang="sv-SE" baseline="0" dirty="0"/>
              <a:t>Deformerad högerslänt</a:t>
            </a:r>
          </a:p>
          <a:p>
            <a:pPr marL="1543050" lvl="3" indent="-171450">
              <a:buFontTx/>
              <a:buChar char="-"/>
            </a:pPr>
            <a:r>
              <a:rPr lang="sv-SE" baseline="0" dirty="0"/>
              <a:t>Bärighetsspår högersida</a:t>
            </a:r>
          </a:p>
        </p:txBody>
      </p:sp>
      <p:sp>
        <p:nvSpPr>
          <p:cNvPr id="4" name="Platshållare för bildnummer 3"/>
          <p:cNvSpPr>
            <a:spLocks noGrp="1"/>
          </p:cNvSpPr>
          <p:nvPr>
            <p:ph type="sldNum" sz="quarter" idx="10"/>
          </p:nvPr>
        </p:nvSpPr>
        <p:spPr/>
        <p:txBody>
          <a:bodyPr/>
          <a:lstStyle/>
          <a:p>
            <a:fld id="{E1825783-F652-4EAE-9A9E-C2E10D3D9D75}" type="slidenum">
              <a:rPr lang="sv-SE" smtClean="0"/>
              <a:pPr/>
              <a:t>27</a:t>
            </a:fld>
            <a:endParaRPr lang="sv-SE"/>
          </a:p>
        </p:txBody>
      </p:sp>
    </p:spTree>
    <p:extLst>
      <p:ext uri="{BB962C8B-B14F-4D97-AF65-F5344CB8AC3E}">
        <p14:creationId xmlns:p14="http://schemas.microsoft.com/office/powerpoint/2010/main" val="1855203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25000" lnSpcReduction="20000"/>
          </a:bodyPr>
          <a:lstStyle/>
          <a:p>
            <a:r>
              <a:rPr lang="sv-SE" dirty="0"/>
              <a:t>På</a:t>
            </a:r>
            <a:r>
              <a:rPr lang="sv-SE" baseline="0" dirty="0"/>
              <a:t> vägar där Trafikverket är väghållare skall provtagning genomföras enligt TDOK 2014:0151</a:t>
            </a:r>
          </a:p>
          <a:p>
            <a:endParaRPr lang="sv-SE" baseline="0" dirty="0"/>
          </a:p>
          <a:p>
            <a:r>
              <a:rPr lang="sv-SE" dirty="0"/>
              <a:t>Provtagning skall i första</a:t>
            </a:r>
            <a:r>
              <a:rPr lang="sv-SE" baseline="0" dirty="0"/>
              <a:t> han bestämmas enligt kontrakt och de beskrivningar som RV åberopar</a:t>
            </a:r>
          </a:p>
          <a:p>
            <a:r>
              <a:rPr lang="sv-SE" baseline="0" dirty="0"/>
              <a:t>Ren tekniskt skall provtagning motsvara den anledning som förorsakar själva provtagningen.</a:t>
            </a:r>
          </a:p>
          <a:p>
            <a:r>
              <a:rPr lang="sv-SE" baseline="0" dirty="0"/>
              <a:t>Det finns 4 olika provtagningsanledning</a:t>
            </a:r>
          </a:p>
          <a:p>
            <a:pPr marL="628650" lvl="1" indent="-171450">
              <a:buFontTx/>
              <a:buChar char="-"/>
            </a:pPr>
            <a:r>
              <a:rPr lang="sv-SE" baseline="0" dirty="0"/>
              <a:t>Provtagning inför projektering</a:t>
            </a:r>
          </a:p>
          <a:p>
            <a:pPr marL="628650" lvl="1" indent="-171450">
              <a:buFontTx/>
              <a:buChar char="-"/>
            </a:pPr>
            <a:r>
              <a:rPr lang="sv-SE" baseline="0" dirty="0"/>
              <a:t>Provtagning för kontroll av levererad material</a:t>
            </a:r>
          </a:p>
          <a:p>
            <a:pPr marL="628650" lvl="1" indent="-171450">
              <a:buFontTx/>
              <a:buChar char="-"/>
            </a:pPr>
            <a:r>
              <a:rPr lang="sv-SE" baseline="0" dirty="0"/>
              <a:t>Provtagning för efterkontroll (kvalitétskontroll av </a:t>
            </a:r>
          </a:p>
          <a:p>
            <a:pPr marL="628650" lvl="1" indent="-171450">
              <a:buFontTx/>
              <a:buChar char="-"/>
            </a:pPr>
            <a:r>
              <a:rPr lang="sv-SE" baseline="0" dirty="0"/>
              <a:t>Provtagning vid forskning</a:t>
            </a:r>
          </a:p>
          <a:p>
            <a:pPr marL="0" lvl="0" indent="0">
              <a:buFontTx/>
              <a:buNone/>
            </a:pPr>
            <a:endParaRPr lang="sv-SE" baseline="0" dirty="0"/>
          </a:p>
          <a:p>
            <a:pPr marL="0" lvl="0" indent="0">
              <a:buFontTx/>
              <a:buNone/>
            </a:pPr>
            <a:r>
              <a:rPr lang="sv-SE" baseline="0" dirty="0"/>
              <a:t>Denna punkt i utbildningen fokuserar på ”Provtagning inför projektering”.</a:t>
            </a:r>
          </a:p>
          <a:p>
            <a:pPr marL="0" lvl="0" indent="0">
              <a:buFontTx/>
              <a:buNone/>
            </a:pPr>
            <a:endParaRPr lang="sv-SE" baseline="0" dirty="0"/>
          </a:p>
          <a:p>
            <a:pPr marL="342900" indent="-342900">
              <a:lnSpc>
                <a:spcPct val="150000"/>
              </a:lnSpc>
              <a:buFontTx/>
              <a:buChar char="-"/>
            </a:pPr>
            <a:r>
              <a:rPr lang="sv-SE" sz="2400" dirty="0"/>
              <a:t>Syfte med provtagning</a:t>
            </a:r>
          </a:p>
          <a:p>
            <a:pPr marL="800100" lvl="1" indent="-342900">
              <a:lnSpc>
                <a:spcPct val="150000"/>
              </a:lnSpc>
              <a:buFontTx/>
              <a:buChar char="-"/>
            </a:pPr>
            <a:r>
              <a:rPr lang="sv-SE" sz="2400" dirty="0"/>
              <a:t>Lagertjocklek</a:t>
            </a:r>
          </a:p>
          <a:p>
            <a:pPr marL="800100" lvl="1" indent="-342900">
              <a:lnSpc>
                <a:spcPct val="150000"/>
              </a:lnSpc>
              <a:buFontTx/>
              <a:buChar char="-"/>
            </a:pPr>
            <a:r>
              <a:rPr lang="sv-SE" sz="2400" dirty="0"/>
              <a:t>Material tillstånd</a:t>
            </a:r>
          </a:p>
          <a:p>
            <a:pPr>
              <a:lnSpc>
                <a:spcPct val="150000"/>
              </a:lnSpc>
            </a:pPr>
            <a:endParaRPr lang="sv-SE" sz="2400" dirty="0"/>
          </a:p>
          <a:p>
            <a:pPr marL="342900" indent="-342900">
              <a:lnSpc>
                <a:spcPct val="150000"/>
              </a:lnSpc>
              <a:buFontTx/>
              <a:buChar char="-"/>
            </a:pPr>
            <a:r>
              <a:rPr lang="sv-SE" sz="2400" dirty="0"/>
              <a:t>Metod</a:t>
            </a:r>
          </a:p>
          <a:p>
            <a:pPr marL="800100" lvl="1" indent="-342900">
              <a:lnSpc>
                <a:spcPct val="150000"/>
              </a:lnSpc>
              <a:buFontTx/>
              <a:buChar char="-"/>
            </a:pPr>
            <a:r>
              <a:rPr lang="sv-SE" sz="2400" dirty="0"/>
              <a:t>Grävmaskin, slätskopa</a:t>
            </a:r>
          </a:p>
          <a:p>
            <a:pPr marL="1257300" lvl="2" indent="-342900">
              <a:lnSpc>
                <a:spcPct val="150000"/>
              </a:lnSpc>
              <a:buFontTx/>
              <a:buChar char="-"/>
            </a:pPr>
            <a:r>
              <a:rPr lang="sv-SE" sz="2400" baseline="0" dirty="0"/>
              <a:t>Stor åverkan på vägen</a:t>
            </a:r>
          </a:p>
          <a:p>
            <a:pPr marL="1257300" lvl="2" indent="-342900">
              <a:lnSpc>
                <a:spcPct val="150000"/>
              </a:lnSpc>
              <a:buFontTx/>
              <a:buChar char="-"/>
            </a:pPr>
            <a:r>
              <a:rPr lang="sv-SE" sz="2400" dirty="0"/>
              <a:t>Kräver en noggrant och stort packningsarbete</a:t>
            </a:r>
          </a:p>
          <a:p>
            <a:pPr marL="1257300" lvl="2" indent="-342900">
              <a:lnSpc>
                <a:spcPct val="150000"/>
              </a:lnSpc>
              <a:buFontTx/>
              <a:buChar char="-"/>
            </a:pPr>
            <a:r>
              <a:rPr lang="sv-SE" sz="2400" dirty="0"/>
              <a:t>Ej lämpligt</a:t>
            </a:r>
            <a:r>
              <a:rPr lang="sv-SE" sz="2400" baseline="0" dirty="0"/>
              <a:t> för alla vägar</a:t>
            </a:r>
          </a:p>
          <a:p>
            <a:pPr marL="1257300" lvl="2" indent="-342900">
              <a:lnSpc>
                <a:spcPct val="150000"/>
              </a:lnSpc>
              <a:buFontTx/>
              <a:buChar char="-"/>
            </a:pPr>
            <a:r>
              <a:rPr lang="sv-SE" sz="2400" baseline="0" dirty="0"/>
              <a:t>Kräver godkännande från beställaren</a:t>
            </a:r>
          </a:p>
          <a:p>
            <a:pPr marL="1257300" lvl="2" indent="-342900">
              <a:lnSpc>
                <a:spcPct val="150000"/>
              </a:lnSpc>
              <a:buFontTx/>
              <a:buChar char="-"/>
            </a:pPr>
            <a:endParaRPr lang="sv-SE" sz="2400" dirty="0"/>
          </a:p>
          <a:p>
            <a:pPr marL="800100" lvl="1" indent="-342900">
              <a:lnSpc>
                <a:spcPct val="150000"/>
              </a:lnSpc>
              <a:buFontTx/>
              <a:buChar char="-"/>
            </a:pPr>
            <a:r>
              <a:rPr lang="sv-SE" sz="2400" dirty="0"/>
              <a:t>Borrning, diameter 300 mm</a:t>
            </a:r>
          </a:p>
          <a:p>
            <a:pPr marL="1257300" lvl="2" indent="-342900">
              <a:lnSpc>
                <a:spcPct val="150000"/>
              </a:lnSpc>
              <a:buFontTx/>
              <a:buChar char="-"/>
            </a:pPr>
            <a:r>
              <a:rPr lang="sv-SE" sz="2400" dirty="0"/>
              <a:t>Mindre provmängder</a:t>
            </a:r>
          </a:p>
          <a:p>
            <a:pPr marL="1257300" lvl="2" indent="-342900">
              <a:lnSpc>
                <a:spcPct val="150000"/>
              </a:lnSpc>
              <a:buFontTx/>
              <a:buChar char="-"/>
            </a:pPr>
            <a:r>
              <a:rPr lang="sv-SE" sz="2400" dirty="0"/>
              <a:t>Mindre åverkan på vägen</a:t>
            </a:r>
          </a:p>
          <a:p>
            <a:pPr marL="1257300" lvl="2" indent="-342900">
              <a:lnSpc>
                <a:spcPct val="150000"/>
              </a:lnSpc>
              <a:buFontTx/>
              <a:buChar char="-"/>
            </a:pPr>
            <a:r>
              <a:rPr lang="sv-SE" sz="2400" dirty="0"/>
              <a:t>Mindre</a:t>
            </a:r>
            <a:r>
              <a:rPr lang="sv-SE" sz="2400" baseline="0" dirty="0"/>
              <a:t> provtagningsdjup</a:t>
            </a:r>
          </a:p>
          <a:p>
            <a:pPr marL="1257300" lvl="2" indent="-342900">
              <a:lnSpc>
                <a:spcPct val="150000"/>
              </a:lnSpc>
              <a:buFontTx/>
              <a:buChar char="-"/>
            </a:pPr>
            <a:r>
              <a:rPr lang="sv-SE" sz="2400" baseline="0" dirty="0"/>
              <a:t>Bra kvalité på återställningsarbete</a:t>
            </a:r>
            <a:endParaRPr lang="sv-SE" sz="2400" dirty="0"/>
          </a:p>
          <a:p>
            <a:pPr marL="800100" lvl="1" indent="-342900">
              <a:lnSpc>
                <a:spcPct val="150000"/>
              </a:lnSpc>
              <a:buFontTx/>
              <a:buChar char="-"/>
            </a:pPr>
            <a:endParaRPr lang="sv-SE" sz="2400" dirty="0"/>
          </a:p>
          <a:p>
            <a:pPr marL="800100" lvl="1" indent="-342900">
              <a:lnSpc>
                <a:spcPct val="150000"/>
              </a:lnSpc>
              <a:buFontTx/>
              <a:buChar char="-"/>
            </a:pPr>
            <a:r>
              <a:rPr lang="sv-SE" sz="2400" dirty="0"/>
              <a:t>Tryckrör, diameter 150 mm</a:t>
            </a:r>
          </a:p>
          <a:p>
            <a:pPr marL="1257300" lvl="2" indent="-342900">
              <a:lnSpc>
                <a:spcPct val="150000"/>
              </a:lnSpc>
              <a:buFontTx/>
              <a:buChar char="-"/>
            </a:pPr>
            <a:r>
              <a:rPr lang="sv-SE" sz="2400" baseline="0" dirty="0"/>
              <a:t>Mycket små provmängder</a:t>
            </a:r>
          </a:p>
          <a:p>
            <a:pPr marL="1257300" lvl="2" indent="-342900">
              <a:lnSpc>
                <a:spcPct val="150000"/>
              </a:lnSpc>
              <a:buFontTx/>
              <a:buChar char="-"/>
            </a:pPr>
            <a:r>
              <a:rPr lang="sv-SE" sz="2400" baseline="0" dirty="0"/>
              <a:t>Ej godkänd för förstärkningslager</a:t>
            </a:r>
          </a:p>
          <a:p>
            <a:pPr marL="1257300" lvl="2" indent="-342900">
              <a:lnSpc>
                <a:spcPct val="150000"/>
              </a:lnSpc>
              <a:buFontTx/>
              <a:buChar char="-"/>
            </a:pPr>
            <a:r>
              <a:rPr lang="sv-SE" sz="2400" baseline="0" dirty="0"/>
              <a:t>Minst åverkan på vägen</a:t>
            </a:r>
            <a:endParaRPr lang="sv-SE" sz="2400" dirty="0"/>
          </a:p>
          <a:p>
            <a:pPr marL="0" lvl="0" indent="0">
              <a:buFontTx/>
              <a:buNone/>
            </a:pPr>
            <a:endParaRPr lang="sv-SE" baseline="0" dirty="0"/>
          </a:p>
          <a:p>
            <a:pPr marL="0" lvl="0" indent="0">
              <a:buFontTx/>
              <a:buNone/>
            </a:pPr>
            <a:endParaRPr lang="sv-SE" baseline="0" dirty="0"/>
          </a:p>
        </p:txBody>
      </p:sp>
      <p:sp>
        <p:nvSpPr>
          <p:cNvPr id="4" name="Platshållare för bildnummer 3"/>
          <p:cNvSpPr>
            <a:spLocks noGrp="1"/>
          </p:cNvSpPr>
          <p:nvPr>
            <p:ph type="sldNum" sz="quarter" idx="10"/>
          </p:nvPr>
        </p:nvSpPr>
        <p:spPr/>
        <p:txBody>
          <a:bodyPr/>
          <a:lstStyle/>
          <a:p>
            <a:pPr>
              <a:defRPr/>
            </a:pPr>
            <a:fld id="{218A817A-E821-4C74-9652-1BF38ABCCC56}" type="slidenum">
              <a:rPr lang="sv-SE" smtClean="0"/>
              <a:pPr>
                <a:defRPr/>
              </a:pPr>
              <a:t>28</a:t>
            </a:fld>
            <a:endParaRPr lang="sv-SE"/>
          </a:p>
        </p:txBody>
      </p:sp>
    </p:spTree>
    <p:extLst>
      <p:ext uri="{BB962C8B-B14F-4D97-AF65-F5344CB8AC3E}">
        <p14:creationId xmlns:p14="http://schemas.microsoft.com/office/powerpoint/2010/main" val="16206879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55000" lnSpcReduction="20000"/>
          </a:bodyPr>
          <a:lstStyle/>
          <a:p>
            <a:r>
              <a:rPr lang="sv-SE" dirty="0"/>
              <a:t>Sammanvägningen är inget annat än att utvärdering av all utredning:</a:t>
            </a:r>
          </a:p>
          <a:p>
            <a:r>
              <a:rPr lang="sv-SE" dirty="0"/>
              <a:t>Redovisade</a:t>
            </a:r>
            <a:r>
              <a:rPr lang="sv-SE" baseline="0" dirty="0"/>
              <a:t> bilder avser en presentation med hjälp av PVD</a:t>
            </a:r>
          </a:p>
          <a:p>
            <a:r>
              <a:rPr lang="sv-SE" baseline="0" dirty="0"/>
              <a:t>Liknande program finns, t ex:</a:t>
            </a:r>
          </a:p>
          <a:p>
            <a:pPr marL="171450" indent="-171450">
              <a:buFontTx/>
              <a:buChar char="-"/>
            </a:pPr>
            <a:r>
              <a:rPr lang="sv-SE" baseline="0" dirty="0"/>
              <a:t>Road </a:t>
            </a:r>
            <a:r>
              <a:rPr lang="sv-SE" baseline="0" dirty="0" err="1"/>
              <a:t>Doctor</a:t>
            </a:r>
            <a:r>
              <a:rPr lang="sv-SE" baseline="0" dirty="0"/>
              <a:t> från Rodscanner </a:t>
            </a:r>
          </a:p>
          <a:p>
            <a:pPr marL="171450" indent="-171450">
              <a:buFontTx/>
              <a:buChar char="-"/>
            </a:pPr>
            <a:r>
              <a:rPr lang="sv-SE" baseline="0" dirty="0"/>
              <a:t>R-</a:t>
            </a:r>
            <a:r>
              <a:rPr lang="sv-SE" baseline="0" dirty="0" err="1"/>
              <a:t>viewer</a:t>
            </a:r>
            <a:r>
              <a:rPr lang="sv-SE" baseline="0" dirty="0"/>
              <a:t> från Ramböll </a:t>
            </a:r>
            <a:endParaRPr lang="sv-SE" dirty="0"/>
          </a:p>
          <a:p>
            <a:endParaRPr lang="sv-SE" dirty="0"/>
          </a:p>
          <a:p>
            <a:endParaRPr lang="sv-SE"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sv-SE" b="1" baseline="0" dirty="0"/>
              <a:t>[Påbörja animeringen]</a:t>
            </a:r>
            <a:endParaRPr lang="sv-SE" dirty="0"/>
          </a:p>
          <a:p>
            <a:r>
              <a:rPr lang="sv-SE" dirty="0"/>
              <a:t>Syftet</a:t>
            </a:r>
            <a:r>
              <a:rPr lang="sv-SE" baseline="0" dirty="0"/>
              <a:t> med sammanvägning:</a:t>
            </a:r>
          </a:p>
          <a:p>
            <a:endParaRPr lang="sv-SE" baseline="0" dirty="0"/>
          </a:p>
          <a:p>
            <a:r>
              <a:rPr lang="sv-SE" baseline="0" dirty="0"/>
              <a:t>-</a:t>
            </a:r>
            <a:r>
              <a:rPr lang="sv-SE" b="1" baseline="0" dirty="0"/>
              <a:t> Identifiera, redovisa och sammanställa vägtillståndet</a:t>
            </a:r>
          </a:p>
          <a:p>
            <a:pPr marL="628650" lvl="1" indent="-171450">
              <a:buFontTx/>
              <a:buChar char="-"/>
            </a:pPr>
            <a:r>
              <a:rPr lang="sv-SE" baseline="0" dirty="0"/>
              <a:t>Jämför alla utredningar och se om det framgår orsaker till de tillstånden man har identifierar</a:t>
            </a:r>
          </a:p>
          <a:p>
            <a:pPr marL="628650" lvl="1" indent="-171450">
              <a:buFontTx/>
              <a:buChar char="-"/>
            </a:pPr>
            <a:r>
              <a:rPr lang="sv-SE" baseline="0" dirty="0"/>
              <a:t>Glöm inte även hitta en förklaring till de godkända sträckorna)</a:t>
            </a:r>
          </a:p>
          <a:p>
            <a:pPr marL="628650" lvl="1" indent="-171450">
              <a:buFontTx/>
              <a:buChar char="-"/>
            </a:pPr>
            <a:r>
              <a:rPr lang="sv-SE" baseline="0" dirty="0"/>
              <a:t>Detta kan fungera som en historisk FACIT</a:t>
            </a:r>
          </a:p>
          <a:p>
            <a:pPr marL="628650" lvl="1" indent="-171450">
              <a:buFontTx/>
              <a:buChar char="-"/>
            </a:pPr>
            <a:r>
              <a:rPr lang="sv-SE" baseline="0" dirty="0"/>
              <a:t>Fundera/Räkna på om de kommande årens ändringar i förutsättningarna kommer att påverka även de icke skadade sträckorna</a:t>
            </a:r>
          </a:p>
          <a:p>
            <a:endParaRPr lang="sv-SE" dirty="0"/>
          </a:p>
          <a:p>
            <a:pPr marL="171450" indent="-171450">
              <a:buFontTx/>
              <a:buChar char="-"/>
            </a:pPr>
            <a:r>
              <a:rPr lang="sv-SE" b="1" baseline="0" dirty="0"/>
              <a:t>Att identifiera ”homogena sträckor”</a:t>
            </a:r>
          </a:p>
          <a:p>
            <a:pPr marL="628650" lvl="1" indent="-171450">
              <a:buFontTx/>
              <a:buChar char="-"/>
            </a:pPr>
            <a:r>
              <a:rPr lang="sv-SE" baseline="0" dirty="0"/>
              <a:t>Identifiera, redovisa och sammanställa start och slut på varje homogena sträcka</a:t>
            </a:r>
          </a:p>
          <a:p>
            <a:pPr marL="1085850" lvl="2" indent="-171450">
              <a:buFontTx/>
              <a:buChar char="-"/>
            </a:pPr>
            <a:r>
              <a:rPr lang="sv-SE" baseline="0" dirty="0"/>
              <a:t>Både vägtekniskta och icke vägtekniska faktorer</a:t>
            </a:r>
          </a:p>
          <a:p>
            <a:pPr marL="1543050" lvl="3" indent="-171450">
              <a:buFontTx/>
              <a:buChar char="-"/>
            </a:pPr>
            <a:r>
              <a:rPr lang="sv-SE" baseline="0" dirty="0"/>
              <a:t>Hinder</a:t>
            </a:r>
          </a:p>
          <a:p>
            <a:pPr marL="1543050" lvl="3" indent="-171450">
              <a:buFontTx/>
              <a:buChar char="-"/>
            </a:pPr>
            <a:r>
              <a:rPr lang="sv-SE" baseline="0" dirty="0"/>
              <a:t>Smala områden</a:t>
            </a:r>
          </a:p>
          <a:p>
            <a:pPr marL="1543050" lvl="3" indent="-171450">
              <a:buFontTx/>
              <a:buChar char="-"/>
            </a:pPr>
            <a:r>
              <a:rPr lang="sv-SE" baseline="0" dirty="0"/>
              <a:t>Höga bankar</a:t>
            </a:r>
          </a:p>
          <a:p>
            <a:pPr marL="1543050" lvl="3" indent="-171450">
              <a:buFontTx/>
              <a:buChar char="-"/>
            </a:pPr>
            <a:r>
              <a:rPr lang="sv-SE" baseline="0" dirty="0"/>
              <a:t>Myrmark</a:t>
            </a:r>
          </a:p>
          <a:p>
            <a:pPr marL="1543050" lvl="3" indent="-171450">
              <a:buFontTx/>
              <a:buChar char="-"/>
            </a:pPr>
            <a:r>
              <a:rPr lang="sv-SE" baseline="0" dirty="0"/>
              <a:t>Känsliga miljöer</a:t>
            </a:r>
          </a:p>
          <a:p>
            <a:pPr marL="1543050" lvl="3" indent="-171450">
              <a:buFontTx/>
              <a:buChar char="-"/>
            </a:pPr>
            <a:r>
              <a:rPr lang="sv-SE" baseline="0" dirty="0"/>
              <a:t>Rand bebyggelse</a:t>
            </a:r>
          </a:p>
          <a:p>
            <a:pPr marL="1543050" lvl="3" indent="-171450">
              <a:buFontTx/>
              <a:buChar char="-"/>
            </a:pPr>
            <a:r>
              <a:rPr lang="sv-SE" baseline="0" dirty="0"/>
              <a:t>Vägytedata</a:t>
            </a:r>
          </a:p>
          <a:p>
            <a:pPr marL="1543050" lvl="3" indent="-171450">
              <a:buFontTx/>
              <a:buChar char="-"/>
            </a:pPr>
            <a:r>
              <a:rPr lang="sv-SE" baseline="0" dirty="0"/>
              <a:t>Fallviktdeflektioner</a:t>
            </a:r>
          </a:p>
          <a:p>
            <a:pPr marL="1543050" lvl="3" indent="-171450">
              <a:buFontTx/>
              <a:buChar char="-"/>
            </a:pPr>
            <a:r>
              <a:rPr lang="sv-SE" baseline="0" dirty="0"/>
              <a:t>Skadorna</a:t>
            </a:r>
          </a:p>
          <a:p>
            <a:pPr marL="1543050" lvl="3" indent="-171450">
              <a:buFontTx/>
              <a:buChar char="-"/>
            </a:pPr>
            <a:r>
              <a:rPr lang="sv-SE" baseline="0" dirty="0"/>
              <a:t>Dräneringstillstånd</a:t>
            </a:r>
          </a:p>
          <a:p>
            <a:pPr marL="1371600" lvl="3" indent="0">
              <a:buFontTx/>
              <a:buNone/>
            </a:pPr>
            <a:endParaRPr lang="sv-SE" baseline="0" dirty="0"/>
          </a:p>
          <a:p>
            <a:pPr marL="171450" lvl="0" indent="-171450">
              <a:buFontTx/>
              <a:buChar char="-"/>
            </a:pPr>
            <a:r>
              <a:rPr lang="sv-SE" b="1" baseline="0" dirty="0"/>
              <a:t>Föreslår åtgärdssträckor</a:t>
            </a:r>
          </a:p>
          <a:p>
            <a:pPr marL="628650" lvl="1" indent="-171450">
              <a:buFontTx/>
              <a:buChar char="-"/>
            </a:pPr>
            <a:r>
              <a:rPr lang="sv-SE" dirty="0"/>
              <a:t>Genom att jämföra och analysera både vägtekniska och icke vägtekniska faktorer</a:t>
            </a:r>
          </a:p>
          <a:p>
            <a:pPr marL="628650" lvl="1" indent="-171450">
              <a:buFontTx/>
              <a:buChar char="-"/>
            </a:pPr>
            <a:r>
              <a:rPr lang="sv-SE" dirty="0"/>
              <a:t>Föreslå åtgärdssträckor (motivera)</a:t>
            </a:r>
          </a:p>
          <a:p>
            <a:pPr marL="628650" lvl="1" indent="-171450">
              <a:buFontTx/>
              <a:buChar char="-"/>
            </a:pPr>
            <a:r>
              <a:rPr lang="sv-SE" dirty="0"/>
              <a:t>Identifiera</a:t>
            </a:r>
            <a:r>
              <a:rPr lang="sv-SE" baseline="0" dirty="0"/>
              <a:t> kritiska punkterna och dess gränskriterier</a:t>
            </a:r>
          </a:p>
          <a:p>
            <a:pPr marL="1085850" lvl="2" indent="-171450">
              <a:buFontTx/>
              <a:buChar char="-"/>
            </a:pPr>
            <a:r>
              <a:rPr lang="sv-SE" baseline="0" dirty="0"/>
              <a:t>T. exempel: </a:t>
            </a:r>
          </a:p>
          <a:p>
            <a:pPr marL="1085850" lvl="2" indent="-171450">
              <a:buFontTx/>
              <a:buChar char="-"/>
            </a:pPr>
            <a:r>
              <a:rPr lang="sv-SE" baseline="0" dirty="0"/>
              <a:t>Vilka punkter behöver tillsyn av en geotekniker </a:t>
            </a:r>
            <a:r>
              <a:rPr lang="sv-SE" baseline="0" dirty="0" err="1"/>
              <a:t>pga</a:t>
            </a:r>
            <a:r>
              <a:rPr lang="sv-SE" baseline="0" dirty="0"/>
              <a:t> stabilitetsrisker, misstänkt lös undergrund eller torv…</a:t>
            </a:r>
          </a:p>
          <a:p>
            <a:pPr marL="628650" lvl="1" indent="-171450">
              <a:buFontTx/>
              <a:buChar char="-"/>
            </a:pPr>
            <a:endParaRPr lang="sv-SE" dirty="0"/>
          </a:p>
        </p:txBody>
      </p:sp>
      <p:sp>
        <p:nvSpPr>
          <p:cNvPr id="4" name="Platshållare för bildnummer 3"/>
          <p:cNvSpPr>
            <a:spLocks noGrp="1"/>
          </p:cNvSpPr>
          <p:nvPr>
            <p:ph type="sldNum" sz="quarter" idx="10"/>
          </p:nvPr>
        </p:nvSpPr>
        <p:spPr/>
        <p:txBody>
          <a:bodyPr/>
          <a:lstStyle/>
          <a:p>
            <a:pPr>
              <a:defRPr/>
            </a:pPr>
            <a:fld id="{218A817A-E821-4C74-9652-1BF38ABCCC56}" type="slidenum">
              <a:rPr lang="sv-SE" smtClean="0"/>
              <a:pPr>
                <a:defRPr/>
              </a:pPr>
              <a:t>29</a:t>
            </a:fld>
            <a:endParaRPr lang="sv-SE"/>
          </a:p>
        </p:txBody>
      </p:sp>
    </p:spTree>
    <p:extLst>
      <p:ext uri="{BB962C8B-B14F-4D97-AF65-F5344CB8AC3E}">
        <p14:creationId xmlns:p14="http://schemas.microsoft.com/office/powerpoint/2010/main" val="10053728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sv-SE" dirty="0"/>
              <a:t>Exempel</a:t>
            </a:r>
            <a:r>
              <a:rPr lang="sv-SE" baseline="0" dirty="0"/>
              <a:t> från PVD visa </a:t>
            </a:r>
            <a:endParaRPr lang="sv-SE" dirty="0"/>
          </a:p>
          <a:p>
            <a:endParaRPr lang="sv-SE" dirty="0"/>
          </a:p>
        </p:txBody>
      </p:sp>
      <p:sp>
        <p:nvSpPr>
          <p:cNvPr id="4" name="Platshållare för bildnummer 3"/>
          <p:cNvSpPr>
            <a:spLocks noGrp="1"/>
          </p:cNvSpPr>
          <p:nvPr>
            <p:ph type="sldNum" sz="quarter" idx="10"/>
          </p:nvPr>
        </p:nvSpPr>
        <p:spPr/>
        <p:txBody>
          <a:bodyPr/>
          <a:lstStyle/>
          <a:p>
            <a:pPr>
              <a:defRPr/>
            </a:pPr>
            <a:fld id="{218A817A-E821-4C74-9652-1BF38ABCCC56}" type="slidenum">
              <a:rPr lang="sv-SE" smtClean="0"/>
              <a:pPr>
                <a:defRPr/>
              </a:pPr>
              <a:t>30</a:t>
            </a:fld>
            <a:endParaRPr lang="sv-SE"/>
          </a:p>
        </p:txBody>
      </p:sp>
    </p:spTree>
    <p:extLst>
      <p:ext uri="{BB962C8B-B14F-4D97-AF65-F5344CB8AC3E}">
        <p14:creationId xmlns:p14="http://schemas.microsoft.com/office/powerpoint/2010/main" val="38834076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92500" lnSpcReduction="20000"/>
          </a:bodyPr>
          <a:lstStyle/>
          <a:p>
            <a:r>
              <a:rPr lang="sv-SE" dirty="0"/>
              <a:t>SÅ HÄR LÄSER MAN DIAGRAMMET: </a:t>
            </a:r>
          </a:p>
          <a:p>
            <a:r>
              <a:rPr lang="sv-SE" dirty="0"/>
              <a:t>VÄNSTER</a:t>
            </a:r>
            <a:r>
              <a:rPr lang="sv-SE" baseline="0" dirty="0"/>
              <a:t> Y-AXEL ÄR TOTALVIKTEN I TON</a:t>
            </a:r>
          </a:p>
          <a:p>
            <a:r>
              <a:rPr lang="sv-SE" baseline="0" dirty="0"/>
              <a:t>HÖGER Y AXEL ÄR VIKTEN PÅ (RÖD) ENSKILD AXEL, (GRÖN) BOGGIEAXEL (DVS TVÅ HJUL)</a:t>
            </a:r>
            <a:endParaRPr lang="sv-SE" dirty="0"/>
          </a:p>
          <a:p>
            <a:endParaRPr lang="sv-SE" dirty="0"/>
          </a:p>
          <a:p>
            <a:r>
              <a:rPr lang="sv-SE" dirty="0"/>
              <a:t>Lite historik angående utvecklingen av allt tyngre totalvikter på Svenska vägar. </a:t>
            </a:r>
          </a:p>
          <a:p>
            <a:r>
              <a:rPr lang="sv-SE" dirty="0"/>
              <a:t>Utvecklingen av laster i Sverige har gått från 10 ton på 20-talet fram till 35 ton på 50- (då byggdes stora</a:t>
            </a:r>
            <a:r>
              <a:rPr lang="sv-SE" baseline="0" dirty="0"/>
              <a:t> delar av vårat vägnät) </a:t>
            </a:r>
            <a:r>
              <a:rPr lang="sv-SE" dirty="0"/>
              <a:t>och 60-talet och fram till i dag</a:t>
            </a:r>
            <a:r>
              <a:rPr lang="sv-SE" baseline="0" dirty="0"/>
              <a:t> där vi har fordon med en totalvikt på 60 ton. </a:t>
            </a:r>
          </a:p>
          <a:p>
            <a:r>
              <a:rPr lang="sv-SE" baseline="0" dirty="0"/>
              <a:t>Dimensionering av vägens bärighet har därför lett till att allt högre krav på framförallt material och tjocklekar ställts.</a:t>
            </a:r>
          </a:p>
          <a:p>
            <a:r>
              <a:rPr lang="sv-SE" baseline="0" dirty="0"/>
              <a:t>Bärlager krossat naturgrus från BYA 67, förstärkningslager av naturgrus (även tidigare ställdes det krav på krossning av bärlager).</a:t>
            </a:r>
          </a:p>
          <a:p>
            <a:r>
              <a:rPr lang="sv-SE" baseline="0" dirty="0"/>
              <a:t>Från VÄG 94 krav på krossat berg i både bär- och förstärkningslager.</a:t>
            </a:r>
          </a:p>
          <a:p>
            <a:r>
              <a:rPr lang="sv-SE" baseline="0" dirty="0"/>
              <a:t>Cirka 1975 började Vägverket inse att man var tvungen att ha ett analytiskt system för att klara dimensionering av väg. </a:t>
            </a:r>
          </a:p>
          <a:p>
            <a:r>
              <a:rPr lang="sv-SE" baseline="0" dirty="0"/>
              <a:t>Detta arbete pågick till början av 1990 talet. Ytterligare ökningar i belastningarna på vägnätet gör det klart och tydligt att vi inte kan bygga ENBART på erfarenheter längre</a:t>
            </a:r>
          </a:p>
          <a:p>
            <a:r>
              <a:rPr lang="sv-SE" baseline="0" dirty="0"/>
              <a:t>Ett första steg togs 2000 då beräkningshjälpmedlet PMS Objekt lanserades.</a:t>
            </a:r>
            <a:br>
              <a:rPr lang="sv-SE" baseline="0" dirty="0"/>
            </a:br>
            <a:r>
              <a:rPr lang="sv-SE" baseline="0" dirty="0"/>
              <a:t>Idag har vi många forskningsprojekt som syftar till att ge underlag för en ny dimensioneringsmetod för vägöverbyggnader.</a:t>
            </a:r>
          </a:p>
          <a:p>
            <a:r>
              <a:rPr lang="sv-SE" baseline="0" dirty="0"/>
              <a:t>På 1950-talet 6 tons axeltryck och 10 tons boggitryck</a:t>
            </a:r>
          </a:p>
          <a:p>
            <a:pPr defTabSz="914253">
              <a:defRPr/>
            </a:pPr>
            <a:r>
              <a:rPr lang="sv-SE" baseline="0" dirty="0"/>
              <a:t>På 1960-talet 10 tons axeltryck och 16 tons boggitryck</a:t>
            </a:r>
            <a:r>
              <a:rPr lang="sv-SE" dirty="0"/>
              <a:t> [K</a:t>
            </a:r>
            <a:r>
              <a:rPr lang="sv-SE" b="1" dirty="0"/>
              <a:t>lick</a:t>
            </a:r>
            <a:r>
              <a:rPr lang="sv-SE" dirty="0"/>
              <a:t>]</a:t>
            </a:r>
          </a:p>
          <a:p>
            <a:endParaRPr lang="sv-SE" baseline="0" dirty="0"/>
          </a:p>
          <a:p>
            <a:r>
              <a:rPr lang="sv-SE" baseline="0" dirty="0"/>
              <a:t>1990-talet 10/18 + supersingelhjul med högre ringtryck började användas Dessutom är det så att vi tillåter 11,5 ton på DRIVANDE axel</a:t>
            </a:r>
          </a:p>
          <a:p>
            <a:endParaRPr lang="sv-SE" dirty="0"/>
          </a:p>
        </p:txBody>
      </p:sp>
      <p:sp>
        <p:nvSpPr>
          <p:cNvPr id="4" name="Platshållare för bildnummer 3"/>
          <p:cNvSpPr>
            <a:spLocks noGrp="1"/>
          </p:cNvSpPr>
          <p:nvPr>
            <p:ph type="sldNum" sz="quarter" idx="10"/>
          </p:nvPr>
        </p:nvSpPr>
        <p:spPr/>
        <p:txBody>
          <a:bodyPr/>
          <a:lstStyle/>
          <a:p>
            <a:fld id="{3BB0E2A6-A3F9-4C46-B17D-A5120E016919}" type="slidenum">
              <a:rPr lang="sv-SE" smtClean="0"/>
              <a:pPr/>
              <a:t>6</a:t>
            </a:fld>
            <a:endParaRPr lang="sv-SE" dirty="0"/>
          </a:p>
        </p:txBody>
      </p:sp>
    </p:spTree>
    <p:extLst>
      <p:ext uri="{BB962C8B-B14F-4D97-AF65-F5344CB8AC3E}">
        <p14:creationId xmlns:p14="http://schemas.microsoft.com/office/powerpoint/2010/main" val="12849719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85000" lnSpcReduction="20000"/>
          </a:bodyPr>
          <a:lstStyle/>
          <a:p>
            <a:r>
              <a:rPr lang="sv-SE" dirty="0"/>
              <a:t>En väg består av ett antal delar. </a:t>
            </a:r>
          </a:p>
          <a:p>
            <a:endParaRPr lang="sv-SE" dirty="0"/>
          </a:p>
          <a:p>
            <a:r>
              <a:rPr lang="sv-SE" dirty="0"/>
              <a:t>Själva vägkroppen består av ett slitlager ("där bilarna rullar"), detta kan</a:t>
            </a:r>
            <a:r>
              <a:rPr lang="sv-SE" baseline="0" dirty="0"/>
              <a:t> </a:t>
            </a:r>
            <a:r>
              <a:rPr lang="sv-SE" dirty="0"/>
              <a:t>vara bundet eller obundet, alltså asfaltväg eller grusväg. På riktigt högtrafikerade vägar kan slitlagret vara av betong. </a:t>
            </a:r>
          </a:p>
          <a:p>
            <a:endParaRPr lang="sv-SE" dirty="0"/>
          </a:p>
          <a:p>
            <a:r>
              <a:rPr lang="sv-SE" dirty="0"/>
              <a:t>Under slitlagret finns olika bärande lager. Om det är lite mer trafik kan de översta av dessa vara</a:t>
            </a:r>
          </a:p>
          <a:p>
            <a:r>
              <a:rPr lang="sv-SE" dirty="0"/>
              <a:t>bundna. Under detta finns gruslager. </a:t>
            </a:r>
          </a:p>
          <a:p>
            <a:endParaRPr lang="sv-SE" dirty="0"/>
          </a:p>
          <a:p>
            <a:r>
              <a:rPr lang="sv-SE" dirty="0"/>
              <a:t>Under detta finns underbyggnad och undergrund. Beroende på olika faktorer</a:t>
            </a:r>
            <a:r>
              <a:rPr lang="sv-SE" baseline="0" dirty="0"/>
              <a:t> </a:t>
            </a:r>
            <a:r>
              <a:rPr lang="sv-SE" dirty="0"/>
              <a:t>kan materialen vara naturliga eller ditförda.</a:t>
            </a:r>
          </a:p>
          <a:p>
            <a:endParaRPr lang="sv-SE" dirty="0"/>
          </a:p>
          <a:p>
            <a:r>
              <a:rPr lang="sv-SE" dirty="0"/>
              <a:t>Annat som kan finnas i vägen är materialskiljande lager (</a:t>
            </a:r>
            <a:r>
              <a:rPr lang="sv-SE" dirty="0" err="1"/>
              <a:t>geoduk</a:t>
            </a:r>
            <a:r>
              <a:rPr lang="sv-SE" dirty="0"/>
              <a:t>), tjälisolering, stål- eller </a:t>
            </a:r>
            <a:r>
              <a:rPr lang="sv-SE" dirty="0" err="1"/>
              <a:t>geonät</a:t>
            </a:r>
            <a:r>
              <a:rPr lang="sv-SE" dirty="0"/>
              <a:t>.</a:t>
            </a:r>
          </a:p>
          <a:p>
            <a:endParaRPr lang="sv-SE" dirty="0"/>
          </a:p>
          <a:p>
            <a:r>
              <a:rPr lang="sv-SE" dirty="0"/>
              <a:t>Viktigt är också dräneringen, diken, vägtrummor etc.</a:t>
            </a:r>
          </a:p>
          <a:p>
            <a:endParaRPr lang="sv-SE" dirty="0"/>
          </a:p>
          <a:p>
            <a:r>
              <a:rPr lang="sv-SE" dirty="0"/>
              <a:t>Slänter kan behöva erosionsskyddas</a:t>
            </a:r>
          </a:p>
          <a:p>
            <a:endParaRPr lang="sv-SE" dirty="0"/>
          </a:p>
          <a:p>
            <a:r>
              <a:rPr lang="sv-SE" dirty="0"/>
              <a:t>En</a:t>
            </a:r>
            <a:r>
              <a:rPr lang="sv-SE" baseline="0" dirty="0"/>
              <a:t> vägkonstruktion består av (i princip) tre olika komponenter och de har olika funktioner </a:t>
            </a:r>
            <a:r>
              <a:rPr lang="sv-SE" b="1" dirty="0"/>
              <a:t>[Klick]</a:t>
            </a:r>
            <a:endParaRPr lang="sv-SE" dirty="0"/>
          </a:p>
          <a:p>
            <a:r>
              <a:rPr lang="sv-SE" dirty="0"/>
              <a:t>Bundna lager: Skall ge en JÄMN YTA samt sprida ut lasten  och vara tät </a:t>
            </a:r>
            <a:r>
              <a:rPr lang="sv-SE" b="1" dirty="0"/>
              <a:t>[Klick]</a:t>
            </a:r>
          </a:p>
          <a:p>
            <a:r>
              <a:rPr lang="sv-SE" dirty="0"/>
              <a:t>Obundna lager: Skall Bära lasten samt minska tjällyftet </a:t>
            </a:r>
            <a:r>
              <a:rPr lang="sv-SE" b="1" dirty="0"/>
              <a:t>[Klick]</a:t>
            </a:r>
            <a:endParaRPr lang="sv-SE" dirty="0"/>
          </a:p>
          <a:p>
            <a:r>
              <a:rPr lang="sv-SE" dirty="0"/>
              <a:t>Dessa två bildar tillsammans det vi kallar ÖVERBYGGNAD </a:t>
            </a:r>
            <a:r>
              <a:rPr lang="sv-SE" b="1" dirty="0"/>
              <a:t>[Klick]</a:t>
            </a:r>
            <a:endParaRPr lang="sv-SE" dirty="0"/>
          </a:p>
          <a:p>
            <a:r>
              <a:rPr lang="sv-SE" dirty="0"/>
              <a:t>Underbyggnad/Undergrund: Skall se till att vägen hamnar på den NIVÅ</a:t>
            </a:r>
            <a:r>
              <a:rPr lang="sv-SE" baseline="0" dirty="0"/>
              <a:t> som man avsett utgör mycket viktig del i förstärkningar mot sättningar och tjälsäkring.</a:t>
            </a:r>
            <a:endParaRPr lang="sv-SE" dirty="0"/>
          </a:p>
          <a:p>
            <a:endParaRPr lang="sv-SE" dirty="0"/>
          </a:p>
        </p:txBody>
      </p:sp>
      <p:sp>
        <p:nvSpPr>
          <p:cNvPr id="4" name="Platshållare för bildnummer 3"/>
          <p:cNvSpPr>
            <a:spLocks noGrp="1"/>
          </p:cNvSpPr>
          <p:nvPr>
            <p:ph type="sldNum" sz="quarter" idx="10"/>
          </p:nvPr>
        </p:nvSpPr>
        <p:spPr/>
        <p:txBody>
          <a:bodyPr/>
          <a:lstStyle/>
          <a:p>
            <a:pPr>
              <a:defRPr/>
            </a:pPr>
            <a:fld id="{B43703E6-C444-49FE-84C1-47897C3BC220}" type="slidenum">
              <a:rPr lang="sv-SE" smtClean="0"/>
              <a:pPr>
                <a:defRPr/>
              </a:pPr>
              <a:t>7</a:t>
            </a:fld>
            <a:endParaRPr lang="sv-SE"/>
          </a:p>
        </p:txBody>
      </p:sp>
    </p:spTree>
    <p:extLst>
      <p:ext uri="{BB962C8B-B14F-4D97-AF65-F5344CB8AC3E}">
        <p14:creationId xmlns:p14="http://schemas.microsoft.com/office/powerpoint/2010/main" val="30388493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sv-SE" dirty="0"/>
              <a:t>Hur går nu en beräkning till? En kort repetition!</a:t>
            </a:r>
          </a:p>
          <a:p>
            <a:r>
              <a:rPr lang="sv-SE" dirty="0"/>
              <a:t>Vi har vår Typiska vägöverbyggnad” dvs den ”konstruerade delen av vägen” även kallad vägkropp</a:t>
            </a:r>
          </a:p>
          <a:p>
            <a:r>
              <a:rPr lang="sv-SE" dirty="0"/>
              <a:t>Denna</a:t>
            </a:r>
            <a:r>
              <a:rPr lang="sv-SE" baseline="0" dirty="0"/>
              <a:t> är uppbyggd av en massa olika material</a:t>
            </a:r>
            <a:endParaRPr lang="sv-SE" dirty="0"/>
          </a:p>
          <a:p>
            <a:r>
              <a:rPr lang="sv-SE" dirty="0"/>
              <a:t>Egenskaper, som Styvhetsmoduler samt termoegenskaper, densiteter etc</a:t>
            </a:r>
          </a:p>
          <a:p>
            <a:r>
              <a:rPr lang="sv-SE" dirty="0"/>
              <a:t>Egenskaperna är normerade för att våra utmattningsekvationer skall kunna fungera </a:t>
            </a:r>
          </a:p>
          <a:p>
            <a:endParaRPr lang="sv-SE" dirty="0"/>
          </a:p>
          <a:p>
            <a:r>
              <a:rPr lang="sv-SE" dirty="0"/>
              <a:t>Vi ställer därefter på en last (10 ton standardaxel ) [</a:t>
            </a:r>
            <a:r>
              <a:rPr lang="sv-SE" b="1" dirty="0"/>
              <a:t>Klick</a:t>
            </a:r>
            <a:r>
              <a:rPr lang="sv-SE" dirty="0"/>
              <a:t>]</a:t>
            </a:r>
          </a:p>
          <a:p>
            <a:endParaRPr lang="sv-SE" dirty="0"/>
          </a:p>
          <a:p>
            <a:r>
              <a:rPr lang="sv-SE" dirty="0"/>
              <a:t>Sedan</a:t>
            </a:r>
            <a:r>
              <a:rPr lang="sv-SE" baseline="0" dirty="0"/>
              <a:t> beräknas för BELÄGGNINGEN [</a:t>
            </a:r>
            <a:r>
              <a:rPr lang="sv-SE" b="1" baseline="0" dirty="0"/>
              <a:t>Klick</a:t>
            </a:r>
            <a:r>
              <a:rPr lang="sv-SE" baseline="0" dirty="0"/>
              <a:t>] den horisontella dragtöjningen i botten av de bundna lagren) [</a:t>
            </a:r>
            <a:r>
              <a:rPr lang="sv-SE" b="1" baseline="0" dirty="0"/>
              <a:t>Klick</a:t>
            </a:r>
            <a:r>
              <a:rPr lang="sv-SE" baseline="0" dirty="0"/>
              <a:t>]</a:t>
            </a:r>
          </a:p>
          <a:p>
            <a:r>
              <a:rPr lang="sv-SE" baseline="0" dirty="0"/>
              <a:t>Ovanpå jorden eller underbyggnaden har vi en yta vi kallar terrassytan [</a:t>
            </a:r>
            <a:r>
              <a:rPr lang="sv-SE" b="1" baseline="0" dirty="0"/>
              <a:t>Klick</a:t>
            </a:r>
            <a:r>
              <a:rPr lang="sv-SE" baseline="0" dirty="0"/>
              <a:t>] här beräknar vi den vertikala trycktöjningen (dvs i princip hur mycket den sjunker ner av belastningen)</a:t>
            </a:r>
          </a:p>
          <a:p>
            <a:r>
              <a:rPr lang="sv-SE" baseline="0" dirty="0"/>
              <a:t>Därefter stoppar vi in resultaten i vårt dimensioneringskriterium [</a:t>
            </a:r>
            <a:r>
              <a:rPr lang="sv-SE" b="1" baseline="0" dirty="0"/>
              <a:t>Klick</a:t>
            </a:r>
            <a:r>
              <a:rPr lang="sv-SE" baseline="0" dirty="0"/>
              <a:t>]</a:t>
            </a:r>
            <a:endParaRPr lang="sv-SE" dirty="0"/>
          </a:p>
          <a:p>
            <a:r>
              <a:rPr lang="sv-SE" dirty="0"/>
              <a:t>Och på så vis kan vi se om de olika lagren är tillräckligt tjocka för att vägen skall klara våra krav [</a:t>
            </a:r>
            <a:r>
              <a:rPr lang="sv-SE" b="1" dirty="0"/>
              <a:t>Klick</a:t>
            </a:r>
            <a:r>
              <a:rPr lang="sv-SE" dirty="0"/>
              <a:t>]</a:t>
            </a:r>
          </a:p>
          <a:p>
            <a:endParaRPr lang="sv-SE" dirty="0"/>
          </a:p>
        </p:txBody>
      </p:sp>
      <p:sp>
        <p:nvSpPr>
          <p:cNvPr id="4" name="Platshållare för bildnummer 3"/>
          <p:cNvSpPr>
            <a:spLocks noGrp="1"/>
          </p:cNvSpPr>
          <p:nvPr>
            <p:ph type="sldNum" sz="quarter" idx="10"/>
          </p:nvPr>
        </p:nvSpPr>
        <p:spPr/>
        <p:txBody>
          <a:bodyPr/>
          <a:lstStyle/>
          <a:p>
            <a:pPr>
              <a:defRPr/>
            </a:pPr>
            <a:fld id="{B43703E6-C444-49FE-84C1-47897C3BC220}" type="slidenum">
              <a:rPr lang="sv-SE" smtClean="0"/>
              <a:pPr>
                <a:defRPr/>
              </a:pPr>
              <a:t>9</a:t>
            </a:fld>
            <a:endParaRPr lang="sv-SE" dirty="0"/>
          </a:p>
        </p:txBody>
      </p:sp>
    </p:spTree>
    <p:extLst>
      <p:ext uri="{BB962C8B-B14F-4D97-AF65-F5344CB8AC3E}">
        <p14:creationId xmlns:p14="http://schemas.microsoft.com/office/powerpoint/2010/main" val="6366906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dirty="0"/>
          </a:p>
          <a:p>
            <a:r>
              <a:rPr lang="sv-SE" dirty="0"/>
              <a:t>Materialen reagerar olika på temperaturen</a:t>
            </a:r>
            <a:r>
              <a:rPr lang="sv-SE" baseline="0" dirty="0"/>
              <a:t> i omgivningen</a:t>
            </a:r>
          </a:p>
          <a:p>
            <a:r>
              <a:rPr lang="sv-SE" baseline="0" dirty="0"/>
              <a:t>Trafikverket använder en ”standarduppsättning med temperaturer” vid beräkningar</a:t>
            </a:r>
          </a:p>
          <a:p>
            <a:pPr defTabSz="914253">
              <a:defRPr/>
            </a:pPr>
            <a:r>
              <a:rPr lang="sv-SE" baseline="0" dirty="0"/>
              <a:t>För dimensioneringens skull har vi dessutom delat in landet i 5 olika Klimatzoner [</a:t>
            </a:r>
            <a:r>
              <a:rPr lang="sv-SE" b="1" baseline="0" dirty="0"/>
              <a:t>Klicka</a:t>
            </a:r>
            <a:r>
              <a:rPr lang="sv-SE" baseline="0" dirty="0"/>
              <a:t>]</a:t>
            </a:r>
          </a:p>
          <a:p>
            <a:r>
              <a:rPr lang="sv-SE" baseline="0" dirty="0"/>
              <a:t>Lite slarvigt kan man säga ju kallare desto styvare [men också sprödare] för beläggningarna</a:t>
            </a:r>
          </a:p>
          <a:p>
            <a:r>
              <a:rPr lang="sv-SE" baseline="0" dirty="0"/>
              <a:t>De obundna lagren blir mjukare ju mer vatten som finns</a:t>
            </a:r>
          </a:p>
          <a:p>
            <a:r>
              <a:rPr lang="sv-SE" dirty="0"/>
              <a:t>VViS = VägVäderInformationsSystem</a:t>
            </a:r>
            <a:r>
              <a:rPr lang="sv-SE" baseline="0" dirty="0"/>
              <a:t>[</a:t>
            </a:r>
            <a:r>
              <a:rPr lang="sv-SE" b="1" baseline="0" dirty="0"/>
              <a:t>Klick</a:t>
            </a:r>
            <a:r>
              <a:rPr lang="sv-SE" baseline="0" dirty="0"/>
              <a:t>]</a:t>
            </a:r>
            <a:endParaRPr lang="sv-SE" dirty="0"/>
          </a:p>
          <a:p>
            <a:r>
              <a:rPr lang="sv-SE" dirty="0"/>
              <a:t>Det finns ca 700 sådana stationer utplacerade på olika ställen i landet</a:t>
            </a:r>
          </a:p>
          <a:p>
            <a:r>
              <a:rPr lang="sv-SE" dirty="0"/>
              <a:t>De används bland annat för att stödja insamlandet</a:t>
            </a:r>
            <a:r>
              <a:rPr lang="sv-SE" baseline="0" dirty="0"/>
              <a:t> av data för Vinterväghållningen exempelvis Risk för halka osv.</a:t>
            </a:r>
          </a:p>
          <a:p>
            <a:r>
              <a:rPr lang="sv-SE" baseline="0" dirty="0"/>
              <a:t>Här ser vi en karta över </a:t>
            </a:r>
            <a:r>
              <a:rPr lang="sv-SE" baseline="0" dirty="0" err="1"/>
              <a:t>VViS-stationerna</a:t>
            </a:r>
            <a:r>
              <a:rPr lang="sv-SE" baseline="0" dirty="0"/>
              <a:t> i Jämtland</a:t>
            </a:r>
          </a:p>
          <a:p>
            <a:r>
              <a:rPr lang="sv-SE" baseline="0" dirty="0"/>
              <a:t>Dessa hjälper till att välja materialegenskaper, kravnivåer etc. vid dimensioneringsarbetet.</a:t>
            </a:r>
            <a:endParaRPr lang="sv-SE" dirty="0"/>
          </a:p>
        </p:txBody>
      </p:sp>
      <p:sp>
        <p:nvSpPr>
          <p:cNvPr id="4" name="Platshållare för bildnummer 3"/>
          <p:cNvSpPr>
            <a:spLocks noGrp="1"/>
          </p:cNvSpPr>
          <p:nvPr>
            <p:ph type="sldNum" sz="quarter" idx="10"/>
          </p:nvPr>
        </p:nvSpPr>
        <p:spPr/>
        <p:txBody>
          <a:bodyPr/>
          <a:lstStyle/>
          <a:p>
            <a:pPr>
              <a:defRPr/>
            </a:pPr>
            <a:fld id="{B43703E6-C444-49FE-84C1-47897C3BC220}" type="slidenum">
              <a:rPr lang="sv-SE" smtClean="0"/>
              <a:pPr>
                <a:defRPr/>
              </a:pPr>
              <a:t>10</a:t>
            </a:fld>
            <a:endParaRPr lang="sv-SE" dirty="0"/>
          </a:p>
        </p:txBody>
      </p:sp>
    </p:spTree>
    <p:extLst>
      <p:ext uri="{BB962C8B-B14F-4D97-AF65-F5344CB8AC3E}">
        <p14:creationId xmlns:p14="http://schemas.microsoft.com/office/powerpoint/2010/main" val="10651517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sv-SE" dirty="0"/>
              <a:t>Standardaxeln: All</a:t>
            </a:r>
            <a:r>
              <a:rPr lang="sv-SE" baseline="0" dirty="0"/>
              <a:t> trafik från trafikströmmen räknas om till en standardiserad belastning som egentligen beskriver skada. B-faktorn kallar vi den…</a:t>
            </a:r>
          </a:p>
          <a:p>
            <a:r>
              <a:rPr lang="sv-SE" baseline="0" dirty="0"/>
              <a:t>Vi behöver dessutom en extremlast och den kan ses som ngt som förekommer sällan på vägen</a:t>
            </a:r>
          </a:p>
          <a:p>
            <a:r>
              <a:rPr lang="sv-SE" baseline="0" dirty="0"/>
              <a:t>Vi har dessutom personbilarna att räkna med, de genererar nötning av slitlagret bland annat, då är också vilken typ av vinterväghållning som förväntas viktig. Det ger dessutom möjlighet att välja rätt typ av stenmaterial till beläggningslagret </a:t>
            </a:r>
            <a:r>
              <a:rPr lang="sv-SE" baseline="0" dirty="0" err="1"/>
              <a:t>etc</a:t>
            </a:r>
            <a:r>
              <a:rPr lang="sv-SE" baseline="0" dirty="0"/>
              <a:t>… Detta är </a:t>
            </a:r>
            <a:r>
              <a:rPr lang="sv-SE" baseline="0" dirty="0" err="1"/>
              <a:t>iofs</a:t>
            </a:r>
            <a:r>
              <a:rPr lang="sv-SE" baseline="0" dirty="0"/>
              <a:t> en valfri beräkning men mer om det senare.</a:t>
            </a:r>
          </a:p>
          <a:p>
            <a:endParaRPr lang="sv-SE" dirty="0"/>
          </a:p>
        </p:txBody>
      </p:sp>
      <p:sp>
        <p:nvSpPr>
          <p:cNvPr id="4" name="Platshållare för bildnummer 3"/>
          <p:cNvSpPr>
            <a:spLocks noGrp="1"/>
          </p:cNvSpPr>
          <p:nvPr>
            <p:ph type="sldNum" sz="quarter" idx="10"/>
          </p:nvPr>
        </p:nvSpPr>
        <p:spPr/>
        <p:txBody>
          <a:bodyPr/>
          <a:lstStyle/>
          <a:p>
            <a:pPr>
              <a:defRPr/>
            </a:pPr>
            <a:fld id="{96439D3C-C656-438D-B08C-156309CB70D4}" type="slidenum">
              <a:rPr lang="sv-SE" smtClean="0"/>
              <a:pPr>
                <a:defRPr/>
              </a:pPr>
              <a:t>12</a:t>
            </a:fld>
            <a:endParaRPr lang="sv-SE"/>
          </a:p>
        </p:txBody>
      </p:sp>
    </p:spTree>
    <p:extLst>
      <p:ext uri="{BB962C8B-B14F-4D97-AF65-F5344CB8AC3E}">
        <p14:creationId xmlns:p14="http://schemas.microsoft.com/office/powerpoint/2010/main" val="22314348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A6D501E-5BFF-48B9-A45A-1E669C51E388}" type="slidenum">
              <a:rPr kumimoji="0" lang="sv-SE"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sv-SE" sz="12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pPr eaLnBrk="1" hangingPunct="1"/>
            <a:endParaRPr lang="sv-SE" dirty="0"/>
          </a:p>
        </p:txBody>
      </p:sp>
    </p:spTree>
    <p:extLst>
      <p:ext uri="{BB962C8B-B14F-4D97-AF65-F5344CB8AC3E}">
        <p14:creationId xmlns:p14="http://schemas.microsoft.com/office/powerpoint/2010/main" val="18316389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9D2B592-1C84-4677-B0BB-E7537F6131E3}" type="slidenum">
              <a:rPr kumimoji="0" lang="sv-SE"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sv-SE" sz="12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r>
              <a:rPr lang="sv-SE" dirty="0"/>
              <a:t>Tjälskador uppstår på en väg och yttrar sig genom att ytan blir ojämn och GROVA sprickor uppstår</a:t>
            </a:r>
          </a:p>
          <a:p>
            <a:pPr eaLnBrk="1" hangingPunct="1"/>
            <a:endParaRPr lang="sv-SE" dirty="0"/>
          </a:p>
        </p:txBody>
      </p:sp>
    </p:spTree>
    <p:extLst>
      <p:ext uri="{BB962C8B-B14F-4D97-AF65-F5344CB8AC3E}">
        <p14:creationId xmlns:p14="http://schemas.microsoft.com/office/powerpoint/2010/main" val="15214889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rv">
    <p:spTree>
      <p:nvGrpSpPr>
        <p:cNvPr id="1" name=""/>
        <p:cNvGrpSpPr/>
        <p:nvPr/>
      </p:nvGrpSpPr>
      <p:grpSpPr>
        <a:xfrm>
          <a:off x="0" y="0"/>
          <a:ext cx="0" cy="0"/>
          <a:chOff x="0" y="0"/>
          <a:chExt cx="0" cy="0"/>
        </a:xfrm>
      </p:grpSpPr>
      <p:pic>
        <p:nvPicPr>
          <p:cNvPr id="4" name="Bildobjekt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40873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914400" y="2130426"/>
            <a:ext cx="10363200" cy="1470025"/>
          </a:xfrm>
        </p:spPr>
        <p:txBody>
          <a:bodyPr/>
          <a:lstStyle/>
          <a:p>
            <a:r>
              <a:rPr lang="sv-SE" dirty="0"/>
              <a:t>Klicka här för att ändra format</a:t>
            </a:r>
          </a:p>
        </p:txBody>
      </p:sp>
      <p:sp>
        <p:nvSpPr>
          <p:cNvPr id="3" name="Underrubrik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sv-SE" dirty="0"/>
              <a:t>Klicka här för att ändra format på underrubrik i bakgrunden</a:t>
            </a:r>
          </a:p>
        </p:txBody>
      </p:sp>
      <p:sp>
        <p:nvSpPr>
          <p:cNvPr id="4" name="Rectangle 26"/>
          <p:cNvSpPr>
            <a:spLocks noGrp="1" noChangeArrowheads="1"/>
          </p:cNvSpPr>
          <p:nvPr>
            <p:ph type="ftr" sz="quarter" idx="10"/>
          </p:nvPr>
        </p:nvSpPr>
        <p:spPr>
          <a:ln/>
        </p:spPr>
        <p:txBody>
          <a:bodyPr/>
          <a:lstStyle>
            <a:lvl1pPr>
              <a:defRPr/>
            </a:lvl1pPr>
          </a:lstStyle>
          <a:p>
            <a:endParaRPr lang="sv-SE"/>
          </a:p>
        </p:txBody>
      </p:sp>
    </p:spTree>
    <p:extLst>
      <p:ext uri="{BB962C8B-B14F-4D97-AF65-F5344CB8AC3E}">
        <p14:creationId xmlns:p14="http://schemas.microsoft.com/office/powerpoint/2010/main" val="2133511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ubrik, text &amp; logotyp">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696000" y="1998000"/>
            <a:ext cx="10800000" cy="1080000"/>
          </a:xfrm>
          <a:prstGeom prst="rect">
            <a:avLst/>
          </a:prstGeom>
        </p:spPr>
        <p:txBody>
          <a:bodyPr anchor="ctr"/>
          <a:lstStyle>
            <a:lvl1pPr algn="ctr">
              <a:defRPr sz="6000"/>
            </a:lvl1pPr>
          </a:lstStyle>
          <a:p>
            <a:r>
              <a:rPr lang="sv-SE" dirty="0"/>
              <a:t>Klicka – lägg till rubrik</a:t>
            </a:r>
          </a:p>
        </p:txBody>
      </p:sp>
      <p:sp>
        <p:nvSpPr>
          <p:cNvPr id="8" name="Platshållare för text 7"/>
          <p:cNvSpPr>
            <a:spLocks noGrp="1"/>
          </p:cNvSpPr>
          <p:nvPr>
            <p:ph type="body" sz="quarter" idx="12" hasCustomPrompt="1"/>
          </p:nvPr>
        </p:nvSpPr>
        <p:spPr>
          <a:xfrm>
            <a:off x="696000" y="3284970"/>
            <a:ext cx="10800000" cy="1800000"/>
          </a:xfrm>
          <a:prstGeom prst="rect">
            <a:avLst/>
          </a:prstGeom>
        </p:spPr>
        <p:txBody>
          <a:bodyPr/>
          <a:lstStyle>
            <a:lvl1pPr marL="0" indent="0" algn="ctr">
              <a:lnSpc>
                <a:spcPct val="100000"/>
              </a:lnSpc>
              <a:buFont typeface="+mj-lt"/>
              <a:buNone/>
              <a:defRPr sz="2400" spc="0" baseline="0"/>
            </a:lvl1pPr>
            <a:lvl2pPr marL="575100" indent="-342900">
              <a:buFont typeface="+mj-lt"/>
              <a:buAutoNum type="arabicPeriod"/>
              <a:defRPr/>
            </a:lvl2pPr>
            <a:lvl3pPr marL="805500" indent="-342900">
              <a:buFont typeface="+mj-lt"/>
              <a:buAutoNum type="arabicPeriod"/>
              <a:defRPr/>
            </a:lvl3pPr>
            <a:lvl4pPr marL="1035900" indent="-342900">
              <a:buFont typeface="+mj-lt"/>
              <a:buAutoNum type="arabicPeriod"/>
              <a:defRPr/>
            </a:lvl4pPr>
            <a:lvl5pPr marL="1230300" indent="-342900">
              <a:buFont typeface="+mj-lt"/>
              <a:buAutoNum type="arabicPeriod"/>
              <a:defRPr/>
            </a:lvl5pPr>
          </a:lstStyle>
          <a:p>
            <a:pPr lvl="0"/>
            <a:r>
              <a:rPr lang="sv-SE" dirty="0"/>
              <a:t>Skriv text här</a:t>
            </a:r>
          </a:p>
        </p:txBody>
      </p:sp>
      <p:sp>
        <p:nvSpPr>
          <p:cNvPr id="5" name="Platshållare för datum 4"/>
          <p:cNvSpPr>
            <a:spLocks noGrp="1"/>
          </p:cNvSpPr>
          <p:nvPr>
            <p:ph type="dt" sz="half" idx="14"/>
          </p:nvPr>
        </p:nvSpPr>
        <p:spPr/>
        <p:txBody>
          <a:bodyPr/>
          <a:lstStyle>
            <a:lvl1pPr>
              <a:defRPr sz="1000"/>
            </a:lvl1pPr>
          </a:lstStyle>
          <a:p>
            <a:endParaRPr lang="sv-SE" dirty="0"/>
          </a:p>
        </p:txBody>
      </p:sp>
      <p:sp>
        <p:nvSpPr>
          <p:cNvPr id="9" name="Platshållare för sidfot 8"/>
          <p:cNvSpPr>
            <a:spLocks noGrp="1"/>
          </p:cNvSpPr>
          <p:nvPr>
            <p:ph type="ftr" sz="quarter" idx="15"/>
          </p:nvPr>
        </p:nvSpPr>
        <p:spPr/>
        <p:txBody>
          <a:bodyPr/>
          <a:lstStyle>
            <a:lvl1pPr>
              <a:defRPr sz="1000"/>
            </a:lvl1pPr>
          </a:lstStyle>
          <a:p>
            <a:r>
              <a:rPr lang="sv-SE"/>
              <a:t>Titel</a:t>
            </a:r>
            <a:endParaRPr lang="sv-SE" dirty="0"/>
          </a:p>
        </p:txBody>
      </p:sp>
      <p:sp>
        <p:nvSpPr>
          <p:cNvPr id="10" name="Platshållare för bildnummer 9"/>
          <p:cNvSpPr>
            <a:spLocks noGrp="1"/>
          </p:cNvSpPr>
          <p:nvPr>
            <p:ph type="sldNum" sz="quarter" idx="16"/>
          </p:nvPr>
        </p:nvSpPr>
        <p:spPr/>
        <p:txBody>
          <a:bodyPr/>
          <a:lstStyle>
            <a:lvl1pPr>
              <a:defRPr sz="1000"/>
            </a:lvl1pPr>
          </a:lstStyle>
          <a:p>
            <a:fld id="{816FEC2C-AD63-44F4-896C-A2025F5FB260}" type="slidenum">
              <a:rPr lang="sv-SE" smtClean="0"/>
              <a:pPr/>
              <a:t>‹#›</a:t>
            </a:fld>
            <a:endParaRPr lang="sv-SE" dirty="0"/>
          </a:p>
        </p:txBody>
      </p:sp>
      <p:sp>
        <p:nvSpPr>
          <p:cNvPr id="6" name="Platshållare för text 5"/>
          <p:cNvSpPr>
            <a:spLocks noGrp="1"/>
          </p:cNvSpPr>
          <p:nvPr>
            <p:ph type="body" sz="quarter" idx="17" hasCustomPrompt="1"/>
          </p:nvPr>
        </p:nvSpPr>
        <p:spPr>
          <a:xfrm>
            <a:off x="694800" y="5529600"/>
            <a:ext cx="2739600" cy="925200"/>
          </a:xfrm>
          <a:prstGeom prst="rect">
            <a:avLst/>
          </a:prstGeom>
        </p:spPr>
        <p:txBody>
          <a:bodyPr/>
          <a:lstStyle>
            <a:lvl1pPr marL="0" indent="0">
              <a:buNone/>
              <a:defRPr/>
            </a:lvl1pPr>
          </a:lstStyle>
          <a:p>
            <a:pPr lvl="0"/>
            <a:r>
              <a:rPr lang="sv-SE" dirty="0"/>
              <a:t>Plats för EU-logotyp</a:t>
            </a:r>
          </a:p>
        </p:txBody>
      </p:sp>
    </p:spTree>
    <p:extLst>
      <p:ext uri="{BB962C8B-B14F-4D97-AF65-F5344CB8AC3E}">
        <p14:creationId xmlns:p14="http://schemas.microsoft.com/office/powerpoint/2010/main" val="2279311065"/>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ubrik vä, bild hö">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696000" y="1269000"/>
            <a:ext cx="5040000" cy="900000"/>
          </a:xfrm>
          <a:prstGeom prst="rect">
            <a:avLst/>
          </a:prstGeom>
        </p:spPr>
        <p:txBody>
          <a:bodyPr anchor="ctr"/>
          <a:lstStyle>
            <a:lvl1pPr>
              <a:defRPr sz="4000"/>
            </a:lvl1pPr>
          </a:lstStyle>
          <a:p>
            <a:r>
              <a:rPr lang="sv-SE" dirty="0"/>
              <a:t>Rubrik</a:t>
            </a:r>
          </a:p>
        </p:txBody>
      </p:sp>
      <p:sp>
        <p:nvSpPr>
          <p:cNvPr id="10" name="Platshållare för bild 9"/>
          <p:cNvSpPr>
            <a:spLocks noGrp="1"/>
          </p:cNvSpPr>
          <p:nvPr>
            <p:ph type="pic" sz="quarter" idx="13" hasCustomPrompt="1"/>
          </p:nvPr>
        </p:nvSpPr>
        <p:spPr>
          <a:xfrm>
            <a:off x="6456000" y="1269000"/>
            <a:ext cx="5040000" cy="4320000"/>
          </a:xfrm>
          <a:prstGeom prst="rect">
            <a:avLst/>
          </a:prstGeom>
        </p:spPr>
        <p:txBody>
          <a:bodyPr/>
          <a:lstStyle>
            <a:lvl1pPr marL="0" indent="0">
              <a:buNone/>
              <a:defRPr/>
            </a:lvl1pPr>
          </a:lstStyle>
          <a:p>
            <a:r>
              <a:rPr lang="sv-SE" dirty="0"/>
              <a:t>Bild</a:t>
            </a:r>
          </a:p>
        </p:txBody>
      </p:sp>
      <p:sp>
        <p:nvSpPr>
          <p:cNvPr id="5" name="Platshållare för datum 4"/>
          <p:cNvSpPr>
            <a:spLocks noGrp="1"/>
          </p:cNvSpPr>
          <p:nvPr>
            <p:ph type="dt" sz="half" idx="14"/>
          </p:nvPr>
        </p:nvSpPr>
        <p:spPr>
          <a:xfrm>
            <a:off x="10152000" y="201600"/>
            <a:ext cx="1767114" cy="365125"/>
          </a:xfrm>
        </p:spPr>
        <p:txBody>
          <a:bodyPr/>
          <a:lstStyle>
            <a:lvl1pPr>
              <a:defRPr sz="1000"/>
            </a:lvl1pPr>
          </a:lstStyle>
          <a:p>
            <a:endParaRPr lang="sv-SE" dirty="0"/>
          </a:p>
        </p:txBody>
      </p:sp>
      <p:sp>
        <p:nvSpPr>
          <p:cNvPr id="6" name="Platshållare för sidfot 5"/>
          <p:cNvSpPr>
            <a:spLocks noGrp="1"/>
          </p:cNvSpPr>
          <p:nvPr>
            <p:ph type="ftr" sz="quarter" idx="15"/>
          </p:nvPr>
        </p:nvSpPr>
        <p:spPr>
          <a:xfrm>
            <a:off x="696000" y="201600"/>
            <a:ext cx="3570514" cy="365125"/>
          </a:xfrm>
        </p:spPr>
        <p:txBody>
          <a:bodyPr/>
          <a:lstStyle>
            <a:lvl1pPr>
              <a:defRPr sz="1000"/>
            </a:lvl1pPr>
          </a:lstStyle>
          <a:p>
            <a:r>
              <a:rPr lang="sv-SE"/>
              <a:t>Titel</a:t>
            </a:r>
            <a:endParaRPr lang="sv-SE" dirty="0"/>
          </a:p>
        </p:txBody>
      </p:sp>
      <p:sp>
        <p:nvSpPr>
          <p:cNvPr id="9" name="Platshållare för bildnummer 8"/>
          <p:cNvSpPr>
            <a:spLocks noGrp="1"/>
          </p:cNvSpPr>
          <p:nvPr>
            <p:ph type="sldNum" sz="quarter" idx="16"/>
          </p:nvPr>
        </p:nvSpPr>
        <p:spPr>
          <a:xfrm>
            <a:off x="-1" y="201600"/>
            <a:ext cx="784800" cy="365125"/>
          </a:xfrm>
        </p:spPr>
        <p:txBody>
          <a:bodyPr/>
          <a:lstStyle>
            <a:lvl1pPr>
              <a:defRPr sz="1000"/>
            </a:lvl1pPr>
          </a:lstStyle>
          <a:p>
            <a:fld id="{816FEC2C-AD63-44F4-896C-A2025F5FB260}" type="slidenum">
              <a:rPr lang="sv-SE" smtClean="0"/>
              <a:pPr/>
              <a:t>‹#›</a:t>
            </a:fld>
            <a:endParaRPr lang="sv-SE" dirty="0"/>
          </a:p>
        </p:txBody>
      </p:sp>
      <p:sp>
        <p:nvSpPr>
          <p:cNvPr id="11" name="Platshållare för text 7"/>
          <p:cNvSpPr>
            <a:spLocks noGrp="1"/>
          </p:cNvSpPr>
          <p:nvPr>
            <p:ph type="body" sz="quarter" idx="12" hasCustomPrompt="1"/>
          </p:nvPr>
        </p:nvSpPr>
        <p:spPr>
          <a:xfrm>
            <a:off x="694800" y="2170800"/>
            <a:ext cx="5040000" cy="3420000"/>
          </a:xfrm>
          <a:prstGeom prst="rect">
            <a:avLst/>
          </a:prstGeom>
        </p:spPr>
        <p:txBody>
          <a:bodyPr/>
          <a:lstStyle>
            <a:lvl1pPr marL="360000" indent="-360000" defTabSz="360000">
              <a:lnSpc>
                <a:spcPct val="100000"/>
              </a:lnSpc>
              <a:buFont typeface="Arial" panose="020B0604020202020204" pitchFamily="34" charset="0"/>
              <a:buChar char="•"/>
              <a:defRPr sz="2000" spc="0"/>
            </a:lvl1pPr>
            <a:lvl2pPr marL="720000" marR="0" indent="-360000" algn="l" defTabSz="360000" rtl="0" eaLnBrk="1" fontAlgn="auto" latinLnBrk="0" hangingPunct="1">
              <a:lnSpc>
                <a:spcPct val="90000"/>
              </a:lnSpc>
              <a:spcBef>
                <a:spcPts val="500"/>
              </a:spcBef>
              <a:spcAft>
                <a:spcPts val="0"/>
              </a:spcAft>
              <a:buClrTx/>
              <a:buSzTx/>
              <a:buFont typeface="Arial" panose="020B0604020202020204" pitchFamily="34" charset="0"/>
              <a:buChar char="‒"/>
              <a:tabLst>
                <a:tab pos="360000" algn="l"/>
              </a:tabLst>
              <a:defRPr lang="sv-SE" sz="1800" kern="1200" spc="0" baseline="0" dirty="0" smtClean="0">
                <a:solidFill>
                  <a:schemeClr val="tx1"/>
                </a:solidFill>
                <a:latin typeface="+mn-lt"/>
                <a:ea typeface="+mn-ea"/>
                <a:cs typeface="+mn-cs"/>
              </a:defRPr>
            </a:lvl2pPr>
            <a:lvl3pPr marL="1080000" marR="0" indent="-36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lang="sv-SE" sz="1800" kern="1200" spc="0" baseline="0" dirty="0" smtClean="0">
                <a:solidFill>
                  <a:schemeClr val="tx1"/>
                </a:solidFill>
                <a:latin typeface="+mn-lt"/>
                <a:ea typeface="+mn-ea"/>
                <a:cs typeface="+mn-cs"/>
              </a:defRPr>
            </a:lvl3pPr>
            <a:lvl4pPr marL="1440000" marR="0" indent="-36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lang="sv-SE" sz="1800" kern="1200" spc="0" baseline="0" dirty="0" smtClean="0">
                <a:solidFill>
                  <a:schemeClr val="tx1"/>
                </a:solidFill>
                <a:latin typeface="+mn-lt"/>
                <a:ea typeface="+mn-ea"/>
                <a:cs typeface="+mn-cs"/>
              </a:defRPr>
            </a:lvl4pPr>
            <a:lvl5pPr marL="1800000" indent="-360000" defTabSz="3240000">
              <a:buFont typeface="Arial" panose="020B0604020202020204" pitchFamily="34" charset="0"/>
              <a:buChar char="‒"/>
              <a:tabLst>
                <a:tab pos="360000" algn="l"/>
                <a:tab pos="720000" algn="l"/>
                <a:tab pos="1080000" algn="l"/>
                <a:tab pos="1440000" algn="l"/>
                <a:tab pos="1800000" algn="l"/>
                <a:tab pos="2160000" algn="l"/>
                <a:tab pos="2520000" algn="l"/>
                <a:tab pos="2880000" algn="l"/>
                <a:tab pos="3240000" algn="l"/>
              </a:tabLst>
              <a:defRPr lang="sv-SE" sz="1800" kern="1200" spc="0" baseline="0" dirty="0" smtClean="0">
                <a:solidFill>
                  <a:schemeClr val="tx1"/>
                </a:solidFill>
                <a:latin typeface="+mn-lt"/>
                <a:ea typeface="+mn-ea"/>
                <a:cs typeface="+mn-cs"/>
              </a:defRPr>
            </a:lvl5pPr>
            <a:lvl6pPr marL="2160000" indent="-360000">
              <a:buFont typeface="Arial" panose="020B0604020202020204" pitchFamily="34" charset="0"/>
              <a:buChar char="‒"/>
              <a:defRPr lang="sv-SE" sz="1800" kern="1200" spc="0" baseline="0" dirty="0" smtClean="0">
                <a:solidFill>
                  <a:schemeClr val="tx1"/>
                </a:solidFill>
                <a:latin typeface="+mn-lt"/>
                <a:ea typeface="+mn-ea"/>
                <a:cs typeface="+mn-cs"/>
              </a:defRPr>
            </a:lvl6pPr>
            <a:lvl7pPr marL="2520000" indent="-360000">
              <a:buFont typeface="Arial" panose="020B0604020202020204" pitchFamily="34" charset="0"/>
              <a:buChar char="‒"/>
              <a:defRPr lang="sv-SE" sz="1800" kern="1200" spc="0" baseline="0" dirty="0" smtClean="0">
                <a:solidFill>
                  <a:schemeClr val="tx1"/>
                </a:solidFill>
                <a:latin typeface="+mn-lt"/>
                <a:ea typeface="+mn-ea"/>
                <a:cs typeface="+mn-cs"/>
              </a:defRPr>
            </a:lvl7pPr>
            <a:lvl8pPr marL="2880000" indent="-360000">
              <a:buFont typeface="Arial" panose="020B0604020202020204" pitchFamily="34" charset="0"/>
              <a:buChar char="‒"/>
              <a:defRPr lang="sv-SE" sz="1800" kern="1200" spc="0" baseline="0" dirty="0" smtClean="0">
                <a:solidFill>
                  <a:schemeClr val="tx1"/>
                </a:solidFill>
                <a:latin typeface="+mn-lt"/>
                <a:ea typeface="+mn-ea"/>
                <a:cs typeface="+mn-cs"/>
              </a:defRPr>
            </a:lvl8pPr>
            <a:lvl9pPr marL="3240000" indent="-324000">
              <a:buFont typeface="Arial" panose="020B0604020202020204" pitchFamily="34" charset="0"/>
              <a:buChar char="‒"/>
              <a:defRPr lang="sv-SE" sz="1800" kern="1200" spc="0" baseline="0" dirty="0" smtClean="0">
                <a:solidFill>
                  <a:schemeClr val="tx1"/>
                </a:solidFill>
                <a:latin typeface="+mn-lt"/>
                <a:ea typeface="+mn-ea"/>
                <a:cs typeface="+mn-cs"/>
              </a:defRPr>
            </a:lvl9pPr>
          </a:lstStyle>
          <a:p>
            <a:pPr lvl="0"/>
            <a:r>
              <a:rPr lang="sv-SE" dirty="0"/>
              <a:t>Skriv text här</a:t>
            </a:r>
          </a:p>
        </p:txBody>
      </p:sp>
    </p:spTree>
    <p:extLst>
      <p:ext uri="{BB962C8B-B14F-4D97-AF65-F5344CB8AC3E}">
        <p14:creationId xmlns:p14="http://schemas.microsoft.com/office/powerpoint/2010/main" val="29206366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ubrik hö, bild vä">
    <p:spTree>
      <p:nvGrpSpPr>
        <p:cNvPr id="1" name=""/>
        <p:cNvGrpSpPr/>
        <p:nvPr/>
      </p:nvGrpSpPr>
      <p:grpSpPr>
        <a:xfrm>
          <a:off x="0" y="0"/>
          <a:ext cx="0" cy="0"/>
          <a:chOff x="0" y="0"/>
          <a:chExt cx="0" cy="0"/>
        </a:xfrm>
      </p:grpSpPr>
      <p:sp>
        <p:nvSpPr>
          <p:cNvPr id="5" name="Rubrik 1"/>
          <p:cNvSpPr>
            <a:spLocks noGrp="1"/>
          </p:cNvSpPr>
          <p:nvPr>
            <p:ph type="title" hasCustomPrompt="1"/>
          </p:nvPr>
        </p:nvSpPr>
        <p:spPr>
          <a:xfrm>
            <a:off x="6456000" y="1269000"/>
            <a:ext cx="5040000" cy="900000"/>
          </a:xfrm>
          <a:prstGeom prst="rect">
            <a:avLst/>
          </a:prstGeom>
        </p:spPr>
        <p:txBody>
          <a:bodyPr anchor="ctr"/>
          <a:lstStyle>
            <a:lvl1pPr>
              <a:defRPr sz="4000"/>
            </a:lvl1pPr>
          </a:lstStyle>
          <a:p>
            <a:r>
              <a:rPr lang="sv-SE" dirty="0"/>
              <a:t>Rubrik</a:t>
            </a:r>
          </a:p>
        </p:txBody>
      </p:sp>
      <p:sp>
        <p:nvSpPr>
          <p:cNvPr id="7" name="Platshållare för bild 9"/>
          <p:cNvSpPr>
            <a:spLocks noGrp="1"/>
          </p:cNvSpPr>
          <p:nvPr>
            <p:ph type="pic" sz="quarter" idx="13" hasCustomPrompt="1"/>
          </p:nvPr>
        </p:nvSpPr>
        <p:spPr>
          <a:xfrm>
            <a:off x="694800" y="1269000"/>
            <a:ext cx="5040000" cy="4320000"/>
          </a:xfrm>
          <a:prstGeom prst="rect">
            <a:avLst/>
          </a:prstGeom>
        </p:spPr>
        <p:txBody>
          <a:bodyPr/>
          <a:lstStyle>
            <a:lvl1pPr marL="0" indent="0">
              <a:buNone/>
              <a:defRPr/>
            </a:lvl1pPr>
          </a:lstStyle>
          <a:p>
            <a:r>
              <a:rPr lang="sv-SE" dirty="0"/>
              <a:t>Bild</a:t>
            </a:r>
          </a:p>
        </p:txBody>
      </p:sp>
      <p:sp>
        <p:nvSpPr>
          <p:cNvPr id="2" name="Platshållare för datum 1"/>
          <p:cNvSpPr>
            <a:spLocks noGrp="1"/>
          </p:cNvSpPr>
          <p:nvPr>
            <p:ph type="dt" sz="half" idx="14"/>
          </p:nvPr>
        </p:nvSpPr>
        <p:spPr/>
        <p:txBody>
          <a:bodyPr/>
          <a:lstStyle>
            <a:lvl1pPr>
              <a:defRPr sz="1000"/>
            </a:lvl1pPr>
          </a:lstStyle>
          <a:p>
            <a:endParaRPr lang="sv-SE" dirty="0"/>
          </a:p>
        </p:txBody>
      </p:sp>
      <p:sp>
        <p:nvSpPr>
          <p:cNvPr id="9" name="Platshållare för sidfot 8"/>
          <p:cNvSpPr>
            <a:spLocks noGrp="1"/>
          </p:cNvSpPr>
          <p:nvPr>
            <p:ph type="ftr" sz="quarter" idx="15"/>
          </p:nvPr>
        </p:nvSpPr>
        <p:spPr/>
        <p:txBody>
          <a:bodyPr/>
          <a:lstStyle>
            <a:lvl1pPr>
              <a:defRPr sz="1000"/>
            </a:lvl1pPr>
          </a:lstStyle>
          <a:p>
            <a:r>
              <a:rPr lang="sv-SE"/>
              <a:t>Titel</a:t>
            </a:r>
            <a:endParaRPr lang="sv-SE" dirty="0"/>
          </a:p>
        </p:txBody>
      </p:sp>
      <p:sp>
        <p:nvSpPr>
          <p:cNvPr id="10" name="Platshållare för bildnummer 9"/>
          <p:cNvSpPr>
            <a:spLocks noGrp="1"/>
          </p:cNvSpPr>
          <p:nvPr>
            <p:ph type="sldNum" sz="quarter" idx="16"/>
          </p:nvPr>
        </p:nvSpPr>
        <p:spPr/>
        <p:txBody>
          <a:bodyPr/>
          <a:lstStyle>
            <a:lvl1pPr>
              <a:defRPr sz="1000"/>
            </a:lvl1pPr>
          </a:lstStyle>
          <a:p>
            <a:fld id="{816FEC2C-AD63-44F4-896C-A2025F5FB260}" type="slidenum">
              <a:rPr lang="sv-SE" smtClean="0"/>
              <a:pPr/>
              <a:t>‹#›</a:t>
            </a:fld>
            <a:endParaRPr lang="sv-SE" dirty="0"/>
          </a:p>
        </p:txBody>
      </p:sp>
      <p:sp>
        <p:nvSpPr>
          <p:cNvPr id="8" name="Platshållare för text 7"/>
          <p:cNvSpPr>
            <a:spLocks noGrp="1"/>
          </p:cNvSpPr>
          <p:nvPr>
            <p:ph type="body" sz="quarter" idx="12" hasCustomPrompt="1"/>
          </p:nvPr>
        </p:nvSpPr>
        <p:spPr>
          <a:xfrm>
            <a:off x="6454800" y="2170800"/>
            <a:ext cx="5040000" cy="3420000"/>
          </a:xfrm>
          <a:prstGeom prst="rect">
            <a:avLst/>
          </a:prstGeom>
        </p:spPr>
        <p:txBody>
          <a:bodyPr/>
          <a:lstStyle>
            <a:lvl1pPr marL="360000" indent="-360000" defTabSz="360000">
              <a:lnSpc>
                <a:spcPct val="100000"/>
              </a:lnSpc>
              <a:buFont typeface="Arial" panose="020B0604020202020204" pitchFamily="34" charset="0"/>
              <a:buChar char="•"/>
              <a:defRPr sz="2000" spc="0"/>
            </a:lvl1pPr>
            <a:lvl2pPr marL="720000" marR="0" indent="-360000" algn="l" defTabSz="360000" rtl="0" eaLnBrk="1" fontAlgn="auto" latinLnBrk="0" hangingPunct="1">
              <a:lnSpc>
                <a:spcPct val="90000"/>
              </a:lnSpc>
              <a:spcBef>
                <a:spcPts val="500"/>
              </a:spcBef>
              <a:spcAft>
                <a:spcPts val="0"/>
              </a:spcAft>
              <a:buClrTx/>
              <a:buSzTx/>
              <a:buFont typeface="Arial" panose="020B0604020202020204" pitchFamily="34" charset="0"/>
              <a:buChar char="‒"/>
              <a:tabLst>
                <a:tab pos="360000" algn="l"/>
              </a:tabLst>
              <a:defRPr lang="sv-SE" sz="1800" kern="1200" spc="0" baseline="0" dirty="0" smtClean="0">
                <a:solidFill>
                  <a:schemeClr val="tx1"/>
                </a:solidFill>
                <a:latin typeface="+mn-lt"/>
                <a:ea typeface="+mn-ea"/>
                <a:cs typeface="+mn-cs"/>
              </a:defRPr>
            </a:lvl2pPr>
            <a:lvl3pPr marL="1080000" marR="0" indent="-36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lang="sv-SE" sz="1800" kern="1200" spc="0" baseline="0" dirty="0" smtClean="0">
                <a:solidFill>
                  <a:schemeClr val="tx1"/>
                </a:solidFill>
                <a:latin typeface="+mn-lt"/>
                <a:ea typeface="+mn-ea"/>
                <a:cs typeface="+mn-cs"/>
              </a:defRPr>
            </a:lvl3pPr>
            <a:lvl4pPr marL="1440000" marR="0" indent="-36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lang="sv-SE" sz="1800" kern="1200" spc="0" baseline="0" dirty="0" smtClean="0">
                <a:solidFill>
                  <a:schemeClr val="tx1"/>
                </a:solidFill>
                <a:latin typeface="+mn-lt"/>
                <a:ea typeface="+mn-ea"/>
                <a:cs typeface="+mn-cs"/>
              </a:defRPr>
            </a:lvl4pPr>
            <a:lvl5pPr marL="1800000" indent="-360000" defTabSz="3240000">
              <a:buFont typeface="Arial" panose="020B0604020202020204" pitchFamily="34" charset="0"/>
              <a:buChar char="‒"/>
              <a:tabLst>
                <a:tab pos="360000" algn="l"/>
                <a:tab pos="720000" algn="l"/>
                <a:tab pos="1080000" algn="l"/>
                <a:tab pos="1440000" algn="l"/>
                <a:tab pos="1800000" algn="l"/>
                <a:tab pos="2160000" algn="l"/>
                <a:tab pos="2520000" algn="l"/>
                <a:tab pos="2880000" algn="l"/>
                <a:tab pos="3240000" algn="l"/>
              </a:tabLst>
              <a:defRPr lang="sv-SE" sz="1800" kern="1200" spc="0" baseline="0" dirty="0" smtClean="0">
                <a:solidFill>
                  <a:schemeClr val="tx1"/>
                </a:solidFill>
                <a:latin typeface="+mn-lt"/>
                <a:ea typeface="+mn-ea"/>
                <a:cs typeface="+mn-cs"/>
              </a:defRPr>
            </a:lvl5pPr>
            <a:lvl6pPr marL="2160000" indent="-360000">
              <a:buFont typeface="Arial" panose="020B0604020202020204" pitchFamily="34" charset="0"/>
              <a:buChar char="‒"/>
              <a:defRPr lang="sv-SE" sz="1800" kern="1200" spc="0" baseline="0" dirty="0" smtClean="0">
                <a:solidFill>
                  <a:schemeClr val="tx1"/>
                </a:solidFill>
                <a:latin typeface="+mn-lt"/>
                <a:ea typeface="+mn-ea"/>
                <a:cs typeface="+mn-cs"/>
              </a:defRPr>
            </a:lvl6pPr>
            <a:lvl7pPr marL="2520000" indent="-360000">
              <a:buFont typeface="Arial" panose="020B0604020202020204" pitchFamily="34" charset="0"/>
              <a:buChar char="‒"/>
              <a:defRPr lang="sv-SE" sz="1800" kern="1200" spc="0" baseline="0" dirty="0" smtClean="0">
                <a:solidFill>
                  <a:schemeClr val="tx1"/>
                </a:solidFill>
                <a:latin typeface="+mn-lt"/>
                <a:ea typeface="+mn-ea"/>
                <a:cs typeface="+mn-cs"/>
              </a:defRPr>
            </a:lvl7pPr>
            <a:lvl8pPr marL="2880000" indent="-360000">
              <a:buFont typeface="Arial" panose="020B0604020202020204" pitchFamily="34" charset="0"/>
              <a:buChar char="‒"/>
              <a:defRPr lang="sv-SE" sz="1800" kern="1200" spc="0" baseline="0" dirty="0" smtClean="0">
                <a:solidFill>
                  <a:schemeClr val="tx1"/>
                </a:solidFill>
                <a:latin typeface="+mn-lt"/>
                <a:ea typeface="+mn-ea"/>
                <a:cs typeface="+mn-cs"/>
              </a:defRPr>
            </a:lvl8pPr>
            <a:lvl9pPr marL="3240000" indent="-324000">
              <a:buFont typeface="Arial" panose="020B0604020202020204" pitchFamily="34" charset="0"/>
              <a:buChar char="‒"/>
              <a:defRPr lang="sv-SE" sz="1800" kern="1200" spc="0" baseline="0" dirty="0" smtClean="0">
                <a:solidFill>
                  <a:schemeClr val="tx1"/>
                </a:solidFill>
                <a:latin typeface="+mn-lt"/>
                <a:ea typeface="+mn-ea"/>
                <a:cs typeface="+mn-cs"/>
              </a:defRPr>
            </a:lvl9pPr>
          </a:lstStyle>
          <a:p>
            <a:pPr lvl="0"/>
            <a:r>
              <a:rPr lang="sv-SE" dirty="0"/>
              <a:t>Skriv text här</a:t>
            </a:r>
          </a:p>
        </p:txBody>
      </p:sp>
    </p:spTree>
    <p:extLst>
      <p:ext uri="{BB962C8B-B14F-4D97-AF65-F5344CB8AC3E}">
        <p14:creationId xmlns:p14="http://schemas.microsoft.com/office/powerpoint/2010/main" val="11060660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agram">
    <p:spTree>
      <p:nvGrpSpPr>
        <p:cNvPr id="1" name=""/>
        <p:cNvGrpSpPr/>
        <p:nvPr/>
      </p:nvGrpSpPr>
      <p:grpSpPr>
        <a:xfrm>
          <a:off x="0" y="0"/>
          <a:ext cx="0" cy="0"/>
          <a:chOff x="0" y="0"/>
          <a:chExt cx="0" cy="0"/>
        </a:xfrm>
      </p:grpSpPr>
      <p:sp>
        <p:nvSpPr>
          <p:cNvPr id="6" name="Platshållare för diagram 5"/>
          <p:cNvSpPr>
            <a:spLocks noGrp="1"/>
          </p:cNvSpPr>
          <p:nvPr>
            <p:ph type="chart" sz="quarter" idx="12" hasCustomPrompt="1"/>
          </p:nvPr>
        </p:nvSpPr>
        <p:spPr>
          <a:xfrm>
            <a:off x="696000" y="1269000"/>
            <a:ext cx="10800000" cy="4320000"/>
          </a:xfrm>
          <a:prstGeom prst="rect">
            <a:avLst/>
          </a:prstGeom>
        </p:spPr>
        <p:txBody>
          <a:bodyPr/>
          <a:lstStyle>
            <a:lvl1pPr marL="0" indent="0" algn="l">
              <a:buNone/>
              <a:defRPr/>
            </a:lvl1pPr>
          </a:lstStyle>
          <a:p>
            <a:r>
              <a:rPr lang="sv-SE" dirty="0"/>
              <a:t>Diagram</a:t>
            </a:r>
          </a:p>
        </p:txBody>
      </p:sp>
      <p:sp>
        <p:nvSpPr>
          <p:cNvPr id="2" name="Platshållare för datum 1"/>
          <p:cNvSpPr>
            <a:spLocks noGrp="1"/>
          </p:cNvSpPr>
          <p:nvPr>
            <p:ph type="dt" sz="half" idx="13"/>
          </p:nvPr>
        </p:nvSpPr>
        <p:spPr/>
        <p:txBody>
          <a:bodyPr/>
          <a:lstStyle>
            <a:lvl1pPr>
              <a:defRPr sz="1000"/>
            </a:lvl1pPr>
          </a:lstStyle>
          <a:p>
            <a:endParaRPr lang="sv-SE" dirty="0"/>
          </a:p>
        </p:txBody>
      </p:sp>
      <p:sp>
        <p:nvSpPr>
          <p:cNvPr id="7" name="Platshållare för sidfot 6"/>
          <p:cNvSpPr>
            <a:spLocks noGrp="1"/>
          </p:cNvSpPr>
          <p:nvPr>
            <p:ph type="ftr" sz="quarter" idx="14"/>
          </p:nvPr>
        </p:nvSpPr>
        <p:spPr/>
        <p:txBody>
          <a:bodyPr/>
          <a:lstStyle>
            <a:lvl1pPr>
              <a:defRPr sz="1000"/>
            </a:lvl1pPr>
          </a:lstStyle>
          <a:p>
            <a:r>
              <a:rPr lang="sv-SE"/>
              <a:t>Titel</a:t>
            </a:r>
            <a:endParaRPr lang="sv-SE" dirty="0"/>
          </a:p>
        </p:txBody>
      </p:sp>
      <p:sp>
        <p:nvSpPr>
          <p:cNvPr id="8" name="Platshållare för bildnummer 7"/>
          <p:cNvSpPr>
            <a:spLocks noGrp="1"/>
          </p:cNvSpPr>
          <p:nvPr>
            <p:ph type="sldNum" sz="quarter" idx="15"/>
          </p:nvPr>
        </p:nvSpPr>
        <p:spPr/>
        <p:txBody>
          <a:bodyPr/>
          <a:lstStyle>
            <a:lvl1pPr>
              <a:defRPr sz="1000"/>
            </a:lvl1pPr>
          </a:lstStyle>
          <a:p>
            <a:fld id="{816FEC2C-AD63-44F4-896C-A2025F5FB260}" type="slidenum">
              <a:rPr lang="sv-SE" smtClean="0"/>
              <a:pPr/>
              <a:t>‹#›</a:t>
            </a:fld>
            <a:endParaRPr lang="sv-SE" dirty="0"/>
          </a:p>
        </p:txBody>
      </p:sp>
    </p:spTree>
    <p:extLst>
      <p:ext uri="{BB962C8B-B14F-4D97-AF65-F5344CB8AC3E}">
        <p14:creationId xmlns:p14="http://schemas.microsoft.com/office/powerpoint/2010/main" val="185580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ubrik, text &amp; diagram">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696000" y="1269000"/>
            <a:ext cx="10800000" cy="900000"/>
          </a:xfrm>
          <a:prstGeom prst="rect">
            <a:avLst/>
          </a:prstGeom>
        </p:spPr>
        <p:txBody>
          <a:bodyPr anchor="ctr"/>
          <a:lstStyle>
            <a:lvl1pPr algn="ctr">
              <a:defRPr sz="4000" baseline="0"/>
            </a:lvl1pPr>
          </a:lstStyle>
          <a:p>
            <a:r>
              <a:rPr lang="sv-SE" dirty="0"/>
              <a:t>Klicka – lägg till rubrik</a:t>
            </a:r>
          </a:p>
        </p:txBody>
      </p:sp>
      <p:sp>
        <p:nvSpPr>
          <p:cNvPr id="8" name="Platshållare för text 7"/>
          <p:cNvSpPr>
            <a:spLocks noGrp="1"/>
          </p:cNvSpPr>
          <p:nvPr>
            <p:ph type="body" sz="quarter" idx="12" hasCustomPrompt="1"/>
          </p:nvPr>
        </p:nvSpPr>
        <p:spPr>
          <a:xfrm>
            <a:off x="696000" y="2170062"/>
            <a:ext cx="5040000" cy="3420000"/>
          </a:xfrm>
          <a:prstGeom prst="rect">
            <a:avLst/>
          </a:prstGeom>
        </p:spPr>
        <p:txBody>
          <a:bodyPr/>
          <a:lstStyle>
            <a:lvl1pPr marL="0" indent="0">
              <a:lnSpc>
                <a:spcPct val="100000"/>
              </a:lnSpc>
              <a:buNone/>
              <a:defRPr sz="2000" spc="0"/>
            </a:lvl1pPr>
            <a:lvl2pPr marL="232200" indent="0">
              <a:buNone/>
              <a:defRPr/>
            </a:lvl2pPr>
            <a:lvl3pPr marL="462600" indent="0">
              <a:buNone/>
              <a:defRPr/>
            </a:lvl3pPr>
            <a:lvl4pPr marL="693000" indent="0">
              <a:buNone/>
              <a:defRPr/>
            </a:lvl4pPr>
            <a:lvl5pPr marL="887400" indent="0">
              <a:buNone/>
              <a:defRPr/>
            </a:lvl5pPr>
          </a:lstStyle>
          <a:p>
            <a:pPr lvl="0"/>
            <a:r>
              <a:rPr lang="sv-SE" dirty="0"/>
              <a:t>Skriv text här</a:t>
            </a:r>
          </a:p>
        </p:txBody>
      </p:sp>
      <p:sp>
        <p:nvSpPr>
          <p:cNvPr id="6" name="Platshållare för diagram 5"/>
          <p:cNvSpPr>
            <a:spLocks noGrp="1"/>
          </p:cNvSpPr>
          <p:nvPr>
            <p:ph type="chart" sz="quarter" idx="13" hasCustomPrompt="1"/>
          </p:nvPr>
        </p:nvSpPr>
        <p:spPr>
          <a:xfrm>
            <a:off x="6454800" y="2169000"/>
            <a:ext cx="5040000" cy="3421062"/>
          </a:xfrm>
          <a:prstGeom prst="rect">
            <a:avLst/>
          </a:prstGeom>
        </p:spPr>
        <p:txBody>
          <a:bodyPr/>
          <a:lstStyle>
            <a:lvl1pPr marL="0" indent="0">
              <a:buNone/>
              <a:defRPr/>
            </a:lvl1pPr>
          </a:lstStyle>
          <a:p>
            <a:r>
              <a:rPr lang="sv-SE" dirty="0"/>
              <a:t>Diagram</a:t>
            </a:r>
          </a:p>
        </p:txBody>
      </p:sp>
      <p:sp>
        <p:nvSpPr>
          <p:cNvPr id="5" name="Platshållare för datum 4"/>
          <p:cNvSpPr>
            <a:spLocks noGrp="1"/>
          </p:cNvSpPr>
          <p:nvPr>
            <p:ph type="dt" sz="half" idx="14"/>
          </p:nvPr>
        </p:nvSpPr>
        <p:spPr/>
        <p:txBody>
          <a:bodyPr/>
          <a:lstStyle>
            <a:lvl1pPr>
              <a:defRPr sz="1000"/>
            </a:lvl1pPr>
          </a:lstStyle>
          <a:p>
            <a:endParaRPr lang="sv-SE" dirty="0"/>
          </a:p>
        </p:txBody>
      </p:sp>
      <p:sp>
        <p:nvSpPr>
          <p:cNvPr id="9" name="Platshållare för sidfot 8"/>
          <p:cNvSpPr>
            <a:spLocks noGrp="1"/>
          </p:cNvSpPr>
          <p:nvPr>
            <p:ph type="ftr" sz="quarter" idx="15"/>
          </p:nvPr>
        </p:nvSpPr>
        <p:spPr/>
        <p:txBody>
          <a:bodyPr/>
          <a:lstStyle>
            <a:lvl1pPr>
              <a:defRPr sz="1000"/>
            </a:lvl1pPr>
          </a:lstStyle>
          <a:p>
            <a:r>
              <a:rPr lang="sv-SE"/>
              <a:t>Titel</a:t>
            </a:r>
            <a:endParaRPr lang="sv-SE" dirty="0"/>
          </a:p>
        </p:txBody>
      </p:sp>
      <p:sp>
        <p:nvSpPr>
          <p:cNvPr id="10" name="Platshållare för bildnummer 9"/>
          <p:cNvSpPr>
            <a:spLocks noGrp="1"/>
          </p:cNvSpPr>
          <p:nvPr>
            <p:ph type="sldNum" sz="quarter" idx="16"/>
          </p:nvPr>
        </p:nvSpPr>
        <p:spPr/>
        <p:txBody>
          <a:bodyPr/>
          <a:lstStyle>
            <a:lvl1pPr>
              <a:defRPr sz="1000"/>
            </a:lvl1pPr>
          </a:lstStyle>
          <a:p>
            <a:fld id="{816FEC2C-AD63-44F4-896C-A2025F5FB260}" type="slidenum">
              <a:rPr lang="sv-SE" smtClean="0"/>
              <a:pPr/>
              <a:t>‹#›</a:t>
            </a:fld>
            <a:endParaRPr lang="sv-SE" dirty="0"/>
          </a:p>
        </p:txBody>
      </p:sp>
    </p:spTree>
    <p:extLst>
      <p:ext uri="{BB962C8B-B14F-4D97-AF65-F5344CB8AC3E}">
        <p14:creationId xmlns:p14="http://schemas.microsoft.com/office/powerpoint/2010/main" val="2715869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 &amp; text röd bakgrund">
    <p:bg>
      <p:bgPr>
        <a:solidFill>
          <a:srgbClr val="D70000"/>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AD7E678-F878-4A88-B37F-CF88CE888BB6}"/>
              </a:ext>
            </a:extLst>
          </p:cNvPr>
          <p:cNvSpPr>
            <a:spLocks noGrp="1"/>
          </p:cNvSpPr>
          <p:nvPr>
            <p:ph type="title" hasCustomPrompt="1"/>
          </p:nvPr>
        </p:nvSpPr>
        <p:spPr>
          <a:xfrm>
            <a:off x="696000" y="1998000"/>
            <a:ext cx="10800000" cy="1080000"/>
          </a:xfrm>
          <a:prstGeom prst="rect">
            <a:avLst/>
          </a:prstGeom>
        </p:spPr>
        <p:txBody>
          <a:bodyPr anchor="ctr"/>
          <a:lstStyle>
            <a:lvl1pPr algn="ctr">
              <a:defRPr sz="6000" baseline="0">
                <a:solidFill>
                  <a:schemeClr val="bg1"/>
                </a:solidFill>
              </a:defRPr>
            </a:lvl1pPr>
          </a:lstStyle>
          <a:p>
            <a:r>
              <a:rPr lang="sv-SE" dirty="0"/>
              <a:t>Klicka - lägg till rubrik</a:t>
            </a:r>
            <a:endParaRPr lang="en-US" dirty="0"/>
          </a:p>
        </p:txBody>
      </p:sp>
      <p:sp>
        <p:nvSpPr>
          <p:cNvPr id="5" name="Platshållare för text 4">
            <a:extLst>
              <a:ext uri="{FF2B5EF4-FFF2-40B4-BE49-F238E27FC236}">
                <a16:creationId xmlns:a16="http://schemas.microsoft.com/office/drawing/2014/main" id="{1AAAF19A-C108-416B-94E8-AE411170AA77}"/>
              </a:ext>
            </a:extLst>
          </p:cNvPr>
          <p:cNvSpPr>
            <a:spLocks noGrp="1"/>
          </p:cNvSpPr>
          <p:nvPr>
            <p:ph type="body" sz="quarter" idx="11" hasCustomPrompt="1"/>
          </p:nvPr>
        </p:nvSpPr>
        <p:spPr>
          <a:xfrm>
            <a:off x="696000" y="3789000"/>
            <a:ext cx="10800000" cy="1800000"/>
          </a:xfrm>
          <a:prstGeom prst="rect">
            <a:avLst/>
          </a:prstGeom>
        </p:spPr>
        <p:txBody>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2400" spc="0" baseline="0">
                <a:solidFill>
                  <a:schemeClr val="bg1"/>
                </a:solidFill>
                <a:latin typeface="+mn-l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dirty="0"/>
              <a:t>Skriv text här</a:t>
            </a:r>
            <a:endParaRPr lang="en-US" dirty="0"/>
          </a:p>
        </p:txBody>
      </p:sp>
      <p:sp>
        <p:nvSpPr>
          <p:cNvPr id="8" name="Platshållare för datum 2"/>
          <p:cNvSpPr>
            <a:spLocks noGrp="1"/>
          </p:cNvSpPr>
          <p:nvPr>
            <p:ph type="dt" sz="half" idx="2"/>
          </p:nvPr>
        </p:nvSpPr>
        <p:spPr>
          <a:xfrm>
            <a:off x="10152000" y="201600"/>
            <a:ext cx="1767114" cy="365125"/>
          </a:xfrm>
          <a:prstGeom prst="rect">
            <a:avLst/>
          </a:prstGeom>
          <a:noFill/>
        </p:spPr>
        <p:txBody>
          <a:bodyPr vert="horz" lIns="91440" tIns="45720" rIns="91440" bIns="45720" rtlCol="0" anchor="ctr"/>
          <a:lstStyle>
            <a:lvl1pPr algn="r">
              <a:defRPr sz="1000">
                <a:solidFill>
                  <a:schemeClr val="bg1"/>
                </a:solidFill>
              </a:defRPr>
            </a:lvl1pPr>
          </a:lstStyle>
          <a:p>
            <a:endParaRPr lang="sv-SE" dirty="0"/>
          </a:p>
        </p:txBody>
      </p:sp>
      <p:sp>
        <p:nvSpPr>
          <p:cNvPr id="9" name="Platshållare för sidfot 4"/>
          <p:cNvSpPr>
            <a:spLocks noGrp="1"/>
          </p:cNvSpPr>
          <p:nvPr>
            <p:ph type="ftr" sz="quarter" idx="3"/>
          </p:nvPr>
        </p:nvSpPr>
        <p:spPr>
          <a:xfrm>
            <a:off x="694800" y="201600"/>
            <a:ext cx="4050000" cy="365125"/>
          </a:xfrm>
          <a:prstGeom prst="rect">
            <a:avLst/>
          </a:prstGeom>
        </p:spPr>
        <p:txBody>
          <a:bodyPr vert="horz" lIns="91440" tIns="45720" rIns="91440" bIns="45720" rtlCol="0" anchor="ctr"/>
          <a:lstStyle>
            <a:lvl1pPr algn="l">
              <a:defRPr sz="1000">
                <a:solidFill>
                  <a:schemeClr val="bg1"/>
                </a:solidFill>
              </a:defRPr>
            </a:lvl1pPr>
          </a:lstStyle>
          <a:p>
            <a:r>
              <a:rPr lang="sv-SE"/>
              <a:t>Titel</a:t>
            </a:r>
            <a:endParaRPr lang="sv-SE" dirty="0"/>
          </a:p>
        </p:txBody>
      </p:sp>
      <p:sp>
        <p:nvSpPr>
          <p:cNvPr id="10" name="Platshållare för bildnummer 1"/>
          <p:cNvSpPr>
            <a:spLocks noGrp="1"/>
          </p:cNvSpPr>
          <p:nvPr>
            <p:ph type="sldNum" sz="quarter" idx="4"/>
          </p:nvPr>
        </p:nvSpPr>
        <p:spPr>
          <a:xfrm>
            <a:off x="0" y="201600"/>
            <a:ext cx="784800" cy="365125"/>
          </a:xfrm>
          <a:prstGeom prst="rect">
            <a:avLst/>
          </a:prstGeom>
        </p:spPr>
        <p:txBody>
          <a:bodyPr vert="horz" lIns="91440" tIns="45720" rIns="91440" bIns="45720" rtlCol="0" anchor="ctr"/>
          <a:lstStyle>
            <a:lvl1pPr algn="ctr">
              <a:defRPr sz="1000">
                <a:solidFill>
                  <a:schemeClr val="bg1"/>
                </a:solidFill>
              </a:defRPr>
            </a:lvl1pPr>
          </a:lstStyle>
          <a:p>
            <a:fld id="{816FEC2C-AD63-44F4-896C-A2025F5FB260}" type="slidenum">
              <a:rPr lang="sv-SE" smtClean="0"/>
              <a:pPr/>
              <a:t>‹#›</a:t>
            </a:fld>
            <a:endParaRPr lang="sv-SE" dirty="0"/>
          </a:p>
        </p:txBody>
      </p:sp>
    </p:spTree>
    <p:extLst>
      <p:ext uri="{BB962C8B-B14F-4D97-AF65-F5344CB8AC3E}">
        <p14:creationId xmlns:p14="http://schemas.microsoft.com/office/powerpoint/2010/main" val="1690922244"/>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ubrik &amp; text - bildbakgrund">
    <p:spTree>
      <p:nvGrpSpPr>
        <p:cNvPr id="1" name=""/>
        <p:cNvGrpSpPr/>
        <p:nvPr/>
      </p:nvGrpSpPr>
      <p:grpSpPr>
        <a:xfrm>
          <a:off x="0" y="0"/>
          <a:ext cx="0" cy="0"/>
          <a:chOff x="0" y="0"/>
          <a:chExt cx="0" cy="0"/>
        </a:xfrm>
      </p:grpSpPr>
      <p:sp>
        <p:nvSpPr>
          <p:cNvPr id="6" name="Platshållare för bild 5"/>
          <p:cNvSpPr>
            <a:spLocks noGrp="1"/>
          </p:cNvSpPr>
          <p:nvPr>
            <p:ph type="pic" sz="quarter" idx="12" hasCustomPrompt="1"/>
          </p:nvPr>
        </p:nvSpPr>
        <p:spPr>
          <a:xfrm>
            <a:off x="0" y="0"/>
            <a:ext cx="12192000" cy="6858000"/>
          </a:xfrm>
          <a:prstGeom prst="rect">
            <a:avLst/>
          </a:prstGeom>
          <a:solidFill>
            <a:schemeClr val="accent5"/>
          </a:solidFill>
        </p:spPr>
        <p:txBody>
          <a:bodyPr anchor="t"/>
          <a:lstStyle>
            <a:lvl1pPr marL="0" indent="0">
              <a:buNone/>
              <a:defRPr>
                <a:solidFill>
                  <a:schemeClr val="bg1"/>
                </a:solidFill>
              </a:defRPr>
            </a:lvl1pPr>
          </a:lstStyle>
          <a:p>
            <a:r>
              <a:rPr lang="sv-SE" dirty="0"/>
              <a:t>Bild</a:t>
            </a:r>
          </a:p>
        </p:txBody>
      </p:sp>
      <p:sp>
        <p:nvSpPr>
          <p:cNvPr id="2" name="Rubrik 1">
            <a:extLst>
              <a:ext uri="{FF2B5EF4-FFF2-40B4-BE49-F238E27FC236}">
                <a16:creationId xmlns:a16="http://schemas.microsoft.com/office/drawing/2014/main" id="{DAD7E678-F878-4A88-B37F-CF88CE888BB6}"/>
              </a:ext>
            </a:extLst>
          </p:cNvPr>
          <p:cNvSpPr>
            <a:spLocks noGrp="1"/>
          </p:cNvSpPr>
          <p:nvPr>
            <p:ph type="title" hasCustomPrompt="1"/>
          </p:nvPr>
        </p:nvSpPr>
        <p:spPr>
          <a:xfrm>
            <a:off x="696000" y="1998000"/>
            <a:ext cx="10800000" cy="1080000"/>
          </a:xfrm>
          <a:prstGeom prst="rect">
            <a:avLst/>
          </a:prstGeom>
        </p:spPr>
        <p:txBody>
          <a:bodyPr anchor="ctr"/>
          <a:lstStyle>
            <a:lvl1pPr algn="ctr">
              <a:defRPr sz="6000" baseline="0">
                <a:solidFill>
                  <a:schemeClr val="bg1"/>
                </a:solidFill>
              </a:defRPr>
            </a:lvl1pPr>
          </a:lstStyle>
          <a:p>
            <a:r>
              <a:rPr lang="sv-SE" dirty="0"/>
              <a:t>Klicka - lägg till rubrik</a:t>
            </a:r>
            <a:endParaRPr lang="en-US" dirty="0"/>
          </a:p>
        </p:txBody>
      </p:sp>
      <p:sp>
        <p:nvSpPr>
          <p:cNvPr id="5" name="Platshållare för text 4">
            <a:extLst>
              <a:ext uri="{FF2B5EF4-FFF2-40B4-BE49-F238E27FC236}">
                <a16:creationId xmlns:a16="http://schemas.microsoft.com/office/drawing/2014/main" id="{1AAAF19A-C108-416B-94E8-AE411170AA77}"/>
              </a:ext>
            </a:extLst>
          </p:cNvPr>
          <p:cNvSpPr>
            <a:spLocks noGrp="1"/>
          </p:cNvSpPr>
          <p:nvPr>
            <p:ph type="body" sz="quarter" idx="11" hasCustomPrompt="1"/>
          </p:nvPr>
        </p:nvSpPr>
        <p:spPr>
          <a:xfrm>
            <a:off x="696000" y="3789000"/>
            <a:ext cx="10800000" cy="1800000"/>
          </a:xfrm>
          <a:prstGeom prst="rect">
            <a:avLst/>
          </a:prstGeom>
        </p:spPr>
        <p:txBody>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2400" spc="0">
                <a:solidFill>
                  <a:schemeClr val="bg1"/>
                </a:solidFill>
                <a:latin typeface="+mn-l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dirty="0"/>
              <a:t>Skriv text här</a:t>
            </a:r>
            <a:endParaRPr lang="en-US" dirty="0"/>
          </a:p>
        </p:txBody>
      </p:sp>
      <p:sp>
        <p:nvSpPr>
          <p:cNvPr id="4" name="textruta 3">
            <a:extLst>
              <a:ext uri="{FF2B5EF4-FFF2-40B4-BE49-F238E27FC236}">
                <a16:creationId xmlns:a16="http://schemas.microsoft.com/office/drawing/2014/main" id="{2DB92D40-5F44-4A12-A0C2-161F3FFFEFD2}"/>
              </a:ext>
            </a:extLst>
          </p:cNvPr>
          <p:cNvSpPr txBox="1"/>
          <p:nvPr userDrawn="1"/>
        </p:nvSpPr>
        <p:spPr>
          <a:xfrm>
            <a:off x="0" y="-363264"/>
            <a:ext cx="12192000" cy="246221"/>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sv-SE" sz="1000" dirty="0">
                <a:solidFill>
                  <a:schemeClr val="tx1">
                    <a:lumMod val="65000"/>
                    <a:lumOff val="35000"/>
                  </a:schemeClr>
                </a:solidFill>
                <a:latin typeface="+mn-lt"/>
              </a:rPr>
              <a:t>För att byta bakgrundsbild – Högerklicka på bilden. Välj Ändra bild. Välj sedan Från en fil.</a:t>
            </a:r>
          </a:p>
        </p:txBody>
      </p:sp>
      <p:sp>
        <p:nvSpPr>
          <p:cNvPr id="15" name="Platshållare för text 14">
            <a:extLst>
              <a:ext uri="{FF2B5EF4-FFF2-40B4-BE49-F238E27FC236}">
                <a16:creationId xmlns:a16="http://schemas.microsoft.com/office/drawing/2014/main" id="{BC63DBC5-3A01-48A2-B443-DAC14C323B9A}"/>
              </a:ext>
            </a:extLst>
          </p:cNvPr>
          <p:cNvSpPr>
            <a:spLocks noGrp="1"/>
          </p:cNvSpPr>
          <p:nvPr>
            <p:ph type="body" sz="quarter" idx="10" hasCustomPrompt="1"/>
          </p:nvPr>
        </p:nvSpPr>
        <p:spPr>
          <a:xfrm>
            <a:off x="5338665" y="0"/>
            <a:ext cx="1514671" cy="756000"/>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en-US" dirty="0"/>
              <a:t> </a:t>
            </a:r>
          </a:p>
        </p:txBody>
      </p:sp>
      <p:sp>
        <p:nvSpPr>
          <p:cNvPr id="12" name="Platshållare för datum 2"/>
          <p:cNvSpPr>
            <a:spLocks noGrp="1"/>
          </p:cNvSpPr>
          <p:nvPr>
            <p:ph type="dt" sz="half" idx="2"/>
          </p:nvPr>
        </p:nvSpPr>
        <p:spPr>
          <a:xfrm>
            <a:off x="10152000" y="201600"/>
            <a:ext cx="1767114" cy="365125"/>
          </a:xfrm>
          <a:prstGeom prst="rect">
            <a:avLst/>
          </a:prstGeom>
          <a:noFill/>
        </p:spPr>
        <p:txBody>
          <a:bodyPr vert="horz" lIns="91440" tIns="45720" rIns="91440" bIns="45720" rtlCol="0" anchor="ctr"/>
          <a:lstStyle>
            <a:lvl1pPr algn="r">
              <a:defRPr sz="1000">
                <a:solidFill>
                  <a:schemeClr val="bg1"/>
                </a:solidFill>
              </a:defRPr>
            </a:lvl1pPr>
          </a:lstStyle>
          <a:p>
            <a:endParaRPr lang="sv-SE" dirty="0"/>
          </a:p>
        </p:txBody>
      </p:sp>
      <p:sp>
        <p:nvSpPr>
          <p:cNvPr id="13" name="Platshållare för sidfot 4"/>
          <p:cNvSpPr>
            <a:spLocks noGrp="1"/>
          </p:cNvSpPr>
          <p:nvPr>
            <p:ph type="ftr" sz="quarter" idx="3"/>
          </p:nvPr>
        </p:nvSpPr>
        <p:spPr>
          <a:xfrm>
            <a:off x="694800" y="201600"/>
            <a:ext cx="4050000" cy="365125"/>
          </a:xfrm>
          <a:prstGeom prst="rect">
            <a:avLst/>
          </a:prstGeom>
        </p:spPr>
        <p:txBody>
          <a:bodyPr vert="horz" lIns="91440" tIns="45720" rIns="91440" bIns="45720" rtlCol="0" anchor="ctr"/>
          <a:lstStyle>
            <a:lvl1pPr algn="l">
              <a:defRPr sz="1000">
                <a:solidFill>
                  <a:schemeClr val="bg1"/>
                </a:solidFill>
              </a:defRPr>
            </a:lvl1pPr>
          </a:lstStyle>
          <a:p>
            <a:r>
              <a:rPr lang="sv-SE"/>
              <a:t>Titel</a:t>
            </a:r>
            <a:endParaRPr lang="sv-SE" dirty="0"/>
          </a:p>
        </p:txBody>
      </p:sp>
      <p:sp>
        <p:nvSpPr>
          <p:cNvPr id="14" name="Platshållare för bildnummer 1"/>
          <p:cNvSpPr>
            <a:spLocks noGrp="1"/>
          </p:cNvSpPr>
          <p:nvPr>
            <p:ph type="sldNum" sz="quarter" idx="4"/>
          </p:nvPr>
        </p:nvSpPr>
        <p:spPr>
          <a:xfrm>
            <a:off x="0" y="201600"/>
            <a:ext cx="784800" cy="365125"/>
          </a:xfrm>
          <a:prstGeom prst="rect">
            <a:avLst/>
          </a:prstGeom>
        </p:spPr>
        <p:txBody>
          <a:bodyPr vert="horz" lIns="91440" tIns="45720" rIns="91440" bIns="45720" rtlCol="0" anchor="ctr"/>
          <a:lstStyle>
            <a:lvl1pPr algn="ctr">
              <a:defRPr sz="1000">
                <a:solidFill>
                  <a:schemeClr val="bg1"/>
                </a:solidFill>
              </a:defRPr>
            </a:lvl1pPr>
          </a:lstStyle>
          <a:p>
            <a:fld id="{816FEC2C-AD63-44F4-896C-A2025F5FB260}" type="slidenum">
              <a:rPr lang="sv-SE" smtClean="0"/>
              <a:pPr/>
              <a:t>‹#›</a:t>
            </a:fld>
            <a:endParaRPr lang="sv-SE" dirty="0"/>
          </a:p>
        </p:txBody>
      </p:sp>
    </p:spTree>
    <p:extLst>
      <p:ext uri="{BB962C8B-B14F-4D97-AF65-F5344CB8AC3E}">
        <p14:creationId xmlns:p14="http://schemas.microsoft.com/office/powerpoint/2010/main" val="19072816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ubrik - bildbakgrund">
    <p:spTree>
      <p:nvGrpSpPr>
        <p:cNvPr id="1" name=""/>
        <p:cNvGrpSpPr/>
        <p:nvPr/>
      </p:nvGrpSpPr>
      <p:grpSpPr>
        <a:xfrm>
          <a:off x="0" y="0"/>
          <a:ext cx="0" cy="0"/>
          <a:chOff x="0" y="0"/>
          <a:chExt cx="0" cy="0"/>
        </a:xfrm>
      </p:grpSpPr>
      <p:sp>
        <p:nvSpPr>
          <p:cNvPr id="8" name="Platshållare för bild 5"/>
          <p:cNvSpPr>
            <a:spLocks noGrp="1"/>
          </p:cNvSpPr>
          <p:nvPr>
            <p:ph type="pic" sz="quarter" idx="12" hasCustomPrompt="1"/>
          </p:nvPr>
        </p:nvSpPr>
        <p:spPr>
          <a:xfrm>
            <a:off x="0" y="0"/>
            <a:ext cx="12192000" cy="6858000"/>
          </a:xfrm>
          <a:prstGeom prst="rect">
            <a:avLst/>
          </a:prstGeom>
          <a:solidFill>
            <a:schemeClr val="accent5"/>
          </a:solidFill>
        </p:spPr>
        <p:txBody>
          <a:bodyPr anchor="t"/>
          <a:lstStyle>
            <a:lvl1pPr marL="0" indent="0">
              <a:buNone/>
              <a:defRPr>
                <a:solidFill>
                  <a:schemeClr val="bg1"/>
                </a:solidFill>
              </a:defRPr>
            </a:lvl1pPr>
          </a:lstStyle>
          <a:p>
            <a:r>
              <a:rPr lang="sv-SE" dirty="0"/>
              <a:t>Bild</a:t>
            </a:r>
          </a:p>
        </p:txBody>
      </p:sp>
      <p:sp>
        <p:nvSpPr>
          <p:cNvPr id="2" name="Rubrik 1">
            <a:extLst>
              <a:ext uri="{FF2B5EF4-FFF2-40B4-BE49-F238E27FC236}">
                <a16:creationId xmlns:a16="http://schemas.microsoft.com/office/drawing/2014/main" id="{DAD7E678-F878-4A88-B37F-CF88CE888BB6}"/>
              </a:ext>
            </a:extLst>
          </p:cNvPr>
          <p:cNvSpPr>
            <a:spLocks noGrp="1"/>
          </p:cNvSpPr>
          <p:nvPr>
            <p:ph type="title" hasCustomPrompt="1"/>
          </p:nvPr>
        </p:nvSpPr>
        <p:spPr>
          <a:xfrm>
            <a:off x="696000" y="1998000"/>
            <a:ext cx="10800000" cy="1080000"/>
          </a:xfrm>
          <a:prstGeom prst="rect">
            <a:avLst/>
          </a:prstGeom>
        </p:spPr>
        <p:txBody>
          <a:bodyPr anchor="ctr"/>
          <a:lstStyle>
            <a:lvl1pPr algn="ctr">
              <a:defRPr sz="6000">
                <a:solidFill>
                  <a:schemeClr val="bg1"/>
                </a:solidFill>
              </a:defRPr>
            </a:lvl1pPr>
          </a:lstStyle>
          <a:p>
            <a:r>
              <a:rPr lang="sv-SE" dirty="0"/>
              <a:t>Klicka - lägg till rubrik</a:t>
            </a:r>
            <a:endParaRPr lang="en-US" dirty="0"/>
          </a:p>
        </p:txBody>
      </p:sp>
      <p:sp>
        <p:nvSpPr>
          <p:cNvPr id="4" name="textruta 3">
            <a:extLst>
              <a:ext uri="{FF2B5EF4-FFF2-40B4-BE49-F238E27FC236}">
                <a16:creationId xmlns:a16="http://schemas.microsoft.com/office/drawing/2014/main" id="{2DB92D40-5F44-4A12-A0C2-161F3FFFEFD2}"/>
              </a:ext>
            </a:extLst>
          </p:cNvPr>
          <p:cNvSpPr txBox="1"/>
          <p:nvPr userDrawn="1"/>
        </p:nvSpPr>
        <p:spPr>
          <a:xfrm>
            <a:off x="0" y="-363264"/>
            <a:ext cx="12192000" cy="246221"/>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sv-SE" sz="1000" dirty="0">
                <a:solidFill>
                  <a:schemeClr val="tx1">
                    <a:lumMod val="65000"/>
                    <a:lumOff val="35000"/>
                  </a:schemeClr>
                </a:solidFill>
                <a:latin typeface="+mn-lt"/>
              </a:rPr>
              <a:t>För att byta bakgrundsbild – Högerklicka på bilden. Välj Ändra bild. Välj sedan Från en fil.</a:t>
            </a:r>
          </a:p>
        </p:txBody>
      </p:sp>
      <p:sp>
        <p:nvSpPr>
          <p:cNvPr id="15" name="Platshållare för text 14">
            <a:extLst>
              <a:ext uri="{FF2B5EF4-FFF2-40B4-BE49-F238E27FC236}">
                <a16:creationId xmlns:a16="http://schemas.microsoft.com/office/drawing/2014/main" id="{BC63DBC5-3A01-48A2-B443-DAC14C323B9A}"/>
              </a:ext>
            </a:extLst>
          </p:cNvPr>
          <p:cNvSpPr>
            <a:spLocks noGrp="1"/>
          </p:cNvSpPr>
          <p:nvPr>
            <p:ph type="body" sz="quarter" idx="10" hasCustomPrompt="1"/>
          </p:nvPr>
        </p:nvSpPr>
        <p:spPr>
          <a:xfrm>
            <a:off x="5338665" y="0"/>
            <a:ext cx="1514671" cy="756000"/>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en-US" dirty="0"/>
              <a:t> </a:t>
            </a:r>
          </a:p>
        </p:txBody>
      </p:sp>
      <p:sp>
        <p:nvSpPr>
          <p:cNvPr id="9" name="Platshållare för datum 2"/>
          <p:cNvSpPr>
            <a:spLocks noGrp="1"/>
          </p:cNvSpPr>
          <p:nvPr>
            <p:ph type="dt" sz="half" idx="2"/>
          </p:nvPr>
        </p:nvSpPr>
        <p:spPr>
          <a:xfrm>
            <a:off x="10152000" y="201600"/>
            <a:ext cx="1767114" cy="365125"/>
          </a:xfrm>
          <a:prstGeom prst="rect">
            <a:avLst/>
          </a:prstGeom>
          <a:noFill/>
        </p:spPr>
        <p:txBody>
          <a:bodyPr vert="horz" lIns="91440" tIns="45720" rIns="91440" bIns="45720" rtlCol="0" anchor="ctr"/>
          <a:lstStyle>
            <a:lvl1pPr algn="r">
              <a:defRPr sz="1000">
                <a:solidFill>
                  <a:schemeClr val="bg1"/>
                </a:solidFill>
              </a:defRPr>
            </a:lvl1pPr>
          </a:lstStyle>
          <a:p>
            <a:endParaRPr lang="sv-SE" dirty="0"/>
          </a:p>
        </p:txBody>
      </p:sp>
      <p:sp>
        <p:nvSpPr>
          <p:cNvPr id="11" name="Platshållare för sidfot 4"/>
          <p:cNvSpPr>
            <a:spLocks noGrp="1"/>
          </p:cNvSpPr>
          <p:nvPr>
            <p:ph type="ftr" sz="quarter" idx="3"/>
          </p:nvPr>
        </p:nvSpPr>
        <p:spPr>
          <a:xfrm>
            <a:off x="694800" y="201600"/>
            <a:ext cx="4050000" cy="365125"/>
          </a:xfrm>
          <a:prstGeom prst="rect">
            <a:avLst/>
          </a:prstGeom>
        </p:spPr>
        <p:txBody>
          <a:bodyPr vert="horz" lIns="91440" tIns="45720" rIns="91440" bIns="45720" rtlCol="0" anchor="ctr"/>
          <a:lstStyle>
            <a:lvl1pPr algn="l">
              <a:defRPr sz="1000">
                <a:solidFill>
                  <a:schemeClr val="bg1"/>
                </a:solidFill>
              </a:defRPr>
            </a:lvl1pPr>
          </a:lstStyle>
          <a:p>
            <a:r>
              <a:rPr lang="sv-SE"/>
              <a:t>Titel</a:t>
            </a:r>
            <a:endParaRPr lang="sv-SE" dirty="0"/>
          </a:p>
        </p:txBody>
      </p:sp>
      <p:sp>
        <p:nvSpPr>
          <p:cNvPr id="12" name="Platshållare för bildnummer 1"/>
          <p:cNvSpPr>
            <a:spLocks noGrp="1"/>
          </p:cNvSpPr>
          <p:nvPr>
            <p:ph type="sldNum" sz="quarter" idx="4"/>
          </p:nvPr>
        </p:nvSpPr>
        <p:spPr>
          <a:xfrm>
            <a:off x="0" y="201600"/>
            <a:ext cx="784800" cy="365125"/>
          </a:xfrm>
          <a:prstGeom prst="rect">
            <a:avLst/>
          </a:prstGeom>
        </p:spPr>
        <p:txBody>
          <a:bodyPr vert="horz" lIns="91440" tIns="45720" rIns="91440" bIns="45720" rtlCol="0" anchor="ctr"/>
          <a:lstStyle>
            <a:lvl1pPr algn="ctr">
              <a:defRPr sz="1000">
                <a:solidFill>
                  <a:schemeClr val="bg1"/>
                </a:solidFill>
              </a:defRPr>
            </a:lvl1pPr>
          </a:lstStyle>
          <a:p>
            <a:fld id="{816FEC2C-AD63-44F4-896C-A2025F5FB260}" type="slidenum">
              <a:rPr lang="sv-SE" smtClean="0"/>
              <a:pPr/>
              <a:t>‹#›</a:t>
            </a:fld>
            <a:endParaRPr lang="sv-SE" dirty="0"/>
          </a:p>
        </p:txBody>
      </p:sp>
    </p:spTree>
    <p:extLst>
      <p:ext uri="{BB962C8B-B14F-4D97-AF65-F5344CB8AC3E}">
        <p14:creationId xmlns:p14="http://schemas.microsoft.com/office/powerpoint/2010/main" val="189252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apitel">
    <p:bg>
      <p:bgPr>
        <a:solidFill>
          <a:schemeClr val="accent3"/>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696000" y="1998000"/>
            <a:ext cx="10800000" cy="1080000"/>
          </a:xfrm>
          <a:prstGeom prst="rect">
            <a:avLst/>
          </a:prstGeom>
        </p:spPr>
        <p:txBody>
          <a:bodyPr anchor="ctr"/>
          <a:lstStyle>
            <a:lvl1pPr algn="ctr">
              <a:defRPr sz="6000" baseline="0">
                <a:solidFill>
                  <a:schemeClr val="bg1"/>
                </a:solidFill>
              </a:defRPr>
            </a:lvl1pPr>
          </a:lstStyle>
          <a:p>
            <a:r>
              <a:rPr lang="sv-SE" dirty="0"/>
              <a:t>Klicka - lägg till rubrik</a:t>
            </a:r>
          </a:p>
        </p:txBody>
      </p:sp>
      <p:sp>
        <p:nvSpPr>
          <p:cNvPr id="9" name="Platshållare för datum 2"/>
          <p:cNvSpPr>
            <a:spLocks noGrp="1"/>
          </p:cNvSpPr>
          <p:nvPr>
            <p:ph type="dt" sz="half" idx="2"/>
          </p:nvPr>
        </p:nvSpPr>
        <p:spPr>
          <a:xfrm>
            <a:off x="10152000" y="201600"/>
            <a:ext cx="1767114" cy="365125"/>
          </a:xfrm>
          <a:prstGeom prst="rect">
            <a:avLst/>
          </a:prstGeom>
          <a:noFill/>
        </p:spPr>
        <p:txBody>
          <a:bodyPr vert="horz" lIns="91440" tIns="45720" rIns="91440" bIns="45720" rtlCol="0" anchor="ctr"/>
          <a:lstStyle>
            <a:lvl1pPr algn="r">
              <a:defRPr sz="1000">
                <a:solidFill>
                  <a:schemeClr val="bg1"/>
                </a:solidFill>
              </a:defRPr>
            </a:lvl1pPr>
          </a:lstStyle>
          <a:p>
            <a:endParaRPr lang="sv-SE" dirty="0"/>
          </a:p>
        </p:txBody>
      </p:sp>
      <p:sp>
        <p:nvSpPr>
          <p:cNvPr id="10" name="Platshållare för sidfot 4"/>
          <p:cNvSpPr>
            <a:spLocks noGrp="1"/>
          </p:cNvSpPr>
          <p:nvPr>
            <p:ph type="ftr" sz="quarter" idx="3"/>
          </p:nvPr>
        </p:nvSpPr>
        <p:spPr>
          <a:xfrm>
            <a:off x="694800" y="201600"/>
            <a:ext cx="4050000" cy="365125"/>
          </a:xfrm>
          <a:prstGeom prst="rect">
            <a:avLst/>
          </a:prstGeom>
        </p:spPr>
        <p:txBody>
          <a:bodyPr vert="horz" lIns="91440" tIns="45720" rIns="91440" bIns="45720" rtlCol="0" anchor="ctr"/>
          <a:lstStyle>
            <a:lvl1pPr algn="l">
              <a:defRPr sz="1000">
                <a:solidFill>
                  <a:schemeClr val="bg1"/>
                </a:solidFill>
              </a:defRPr>
            </a:lvl1pPr>
          </a:lstStyle>
          <a:p>
            <a:r>
              <a:rPr lang="sv-SE"/>
              <a:t>Titel</a:t>
            </a:r>
            <a:endParaRPr lang="sv-SE" dirty="0"/>
          </a:p>
        </p:txBody>
      </p:sp>
      <p:sp>
        <p:nvSpPr>
          <p:cNvPr id="11" name="Platshållare för bildnummer 1"/>
          <p:cNvSpPr>
            <a:spLocks noGrp="1"/>
          </p:cNvSpPr>
          <p:nvPr>
            <p:ph type="sldNum" sz="quarter" idx="4"/>
          </p:nvPr>
        </p:nvSpPr>
        <p:spPr>
          <a:xfrm>
            <a:off x="0" y="201600"/>
            <a:ext cx="784800" cy="365125"/>
          </a:xfrm>
          <a:prstGeom prst="rect">
            <a:avLst/>
          </a:prstGeom>
        </p:spPr>
        <p:txBody>
          <a:bodyPr vert="horz" lIns="91440" tIns="45720" rIns="91440" bIns="45720" rtlCol="0" anchor="ctr"/>
          <a:lstStyle>
            <a:lvl1pPr algn="ctr">
              <a:defRPr sz="1000">
                <a:solidFill>
                  <a:schemeClr val="bg1"/>
                </a:solidFill>
              </a:defRPr>
            </a:lvl1pPr>
          </a:lstStyle>
          <a:p>
            <a:fld id="{816FEC2C-AD63-44F4-896C-A2025F5FB260}" type="slidenum">
              <a:rPr lang="sv-SE" smtClean="0"/>
              <a:pPr/>
              <a:t>‹#›</a:t>
            </a:fld>
            <a:endParaRPr lang="sv-SE" dirty="0"/>
          </a:p>
        </p:txBody>
      </p:sp>
    </p:spTree>
    <p:extLst>
      <p:ext uri="{BB962C8B-B14F-4D97-AF65-F5344CB8AC3E}">
        <p14:creationId xmlns:p14="http://schemas.microsoft.com/office/powerpoint/2010/main" val="2851035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Rubrik och innehåll">
    <p:spTree>
      <p:nvGrpSpPr>
        <p:cNvPr id="1" name=""/>
        <p:cNvGrpSpPr/>
        <p:nvPr/>
      </p:nvGrpSpPr>
      <p:grpSpPr>
        <a:xfrm>
          <a:off x="0" y="0"/>
          <a:ext cx="0" cy="0"/>
          <a:chOff x="0" y="0"/>
          <a:chExt cx="0" cy="0"/>
        </a:xfrm>
      </p:grpSpPr>
      <p:sp>
        <p:nvSpPr>
          <p:cNvPr id="3" name="Platshållare för innehåll 2"/>
          <p:cNvSpPr>
            <a:spLocks noGrp="1"/>
          </p:cNvSpPr>
          <p:nvPr>
            <p:ph idx="1" hasCustomPrompt="1"/>
          </p:nvPr>
        </p:nvSpPr>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Rectangle 26"/>
          <p:cNvSpPr>
            <a:spLocks noGrp="1" noChangeArrowheads="1"/>
          </p:cNvSpPr>
          <p:nvPr>
            <p:ph type="ftr" sz="quarter" idx="10"/>
          </p:nvPr>
        </p:nvSpPr>
        <p:spPr>
          <a:ln/>
        </p:spPr>
        <p:txBody>
          <a:bodyPr/>
          <a:lstStyle>
            <a:lvl1pPr>
              <a:defRPr/>
            </a:lvl1pPr>
          </a:lstStyle>
          <a:p>
            <a:endParaRPr lang="sv-SE"/>
          </a:p>
        </p:txBody>
      </p:sp>
      <p:sp>
        <p:nvSpPr>
          <p:cNvPr id="5" name="Platshållare för rubrik 1"/>
          <p:cNvSpPr>
            <a:spLocks noGrp="1"/>
          </p:cNvSpPr>
          <p:nvPr>
            <p:ph type="title"/>
          </p:nvPr>
        </p:nvSpPr>
        <p:spPr bwMode="auto">
          <a:xfrm>
            <a:off x="609600" y="414339"/>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sv-SE" dirty="0"/>
              <a:t>Klicka här för att ändra format</a:t>
            </a:r>
          </a:p>
        </p:txBody>
      </p:sp>
    </p:spTree>
    <p:extLst>
      <p:ext uri="{BB962C8B-B14F-4D97-AF65-F5344CB8AC3E}">
        <p14:creationId xmlns:p14="http://schemas.microsoft.com/office/powerpoint/2010/main" val="3607879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Klicka här för att ändra format</a:t>
            </a:r>
          </a:p>
        </p:txBody>
      </p:sp>
      <p:sp>
        <p:nvSpPr>
          <p:cNvPr id="3" name="Rectangle 26"/>
          <p:cNvSpPr>
            <a:spLocks noGrp="1" noChangeArrowheads="1"/>
          </p:cNvSpPr>
          <p:nvPr>
            <p:ph type="ftr" sz="quarter" idx="10"/>
          </p:nvPr>
        </p:nvSpPr>
        <p:spPr>
          <a:ln/>
        </p:spPr>
        <p:txBody>
          <a:bodyPr/>
          <a:lstStyle>
            <a:lvl1pPr>
              <a:defRPr/>
            </a:lvl1pPr>
          </a:lstStyle>
          <a:p>
            <a:endParaRPr lang="sv-SE" dirty="0"/>
          </a:p>
        </p:txBody>
      </p:sp>
    </p:spTree>
    <p:extLst>
      <p:ext uri="{BB962C8B-B14F-4D97-AF65-F5344CB8AC3E}">
        <p14:creationId xmlns:p14="http://schemas.microsoft.com/office/powerpoint/2010/main" val="31971182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609600" y="2852740"/>
            <a:ext cx="5384800" cy="32734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97600" y="2852740"/>
            <a:ext cx="5384800" cy="32734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bildnummer 4"/>
          <p:cNvSpPr>
            <a:spLocks noGrp="1"/>
          </p:cNvSpPr>
          <p:nvPr>
            <p:ph type="sldNum" sz="quarter" idx="10"/>
          </p:nvPr>
        </p:nvSpPr>
        <p:spPr>
          <a:xfrm>
            <a:off x="11434234" y="836614"/>
            <a:ext cx="321733" cy="217487"/>
          </a:xfrm>
          <a:prstGeom prst="rect">
            <a:avLst/>
          </a:prstGeom>
        </p:spPr>
        <p:txBody>
          <a:bodyPr/>
          <a:lstStyle>
            <a:lvl1pPr>
              <a:defRPr/>
            </a:lvl1pPr>
          </a:lstStyle>
          <a:p>
            <a:fld id="{2E3B725B-5CD1-47C1-A90C-84E048BBAA4A}" type="slidenum">
              <a:rPr lang="sv-SE"/>
              <a:pPr/>
              <a:t>‹#›</a:t>
            </a:fld>
            <a:endParaRPr lang="sv-SE" dirty="0"/>
          </a:p>
        </p:txBody>
      </p:sp>
      <p:sp>
        <p:nvSpPr>
          <p:cNvPr id="6" name="Platshållare för sidfot 5"/>
          <p:cNvSpPr>
            <a:spLocks noGrp="1"/>
          </p:cNvSpPr>
          <p:nvPr>
            <p:ph type="ftr" sz="quarter" idx="11"/>
          </p:nvPr>
        </p:nvSpPr>
        <p:spPr>
          <a:xfrm>
            <a:off x="7306733" y="836613"/>
            <a:ext cx="4224867" cy="207963"/>
          </a:xfrm>
          <a:prstGeom prst="rect">
            <a:avLst/>
          </a:prstGeom>
        </p:spPr>
        <p:txBody>
          <a:bodyPr/>
          <a:lstStyle>
            <a:lvl1pPr>
              <a:defRPr/>
            </a:lvl1pPr>
          </a:lstStyle>
          <a:p>
            <a:endParaRPr lang="sv-SE" dirty="0"/>
          </a:p>
        </p:txBody>
      </p:sp>
      <p:sp>
        <p:nvSpPr>
          <p:cNvPr id="7" name="Platshållare för datum 6"/>
          <p:cNvSpPr>
            <a:spLocks noGrp="1"/>
          </p:cNvSpPr>
          <p:nvPr>
            <p:ph type="dt" sz="half" idx="12"/>
          </p:nvPr>
        </p:nvSpPr>
        <p:spPr>
          <a:xfrm>
            <a:off x="10604500" y="704851"/>
            <a:ext cx="1151467" cy="207963"/>
          </a:xfrm>
          <a:prstGeom prst="rect">
            <a:avLst/>
          </a:prstGeom>
        </p:spPr>
        <p:txBody>
          <a:bodyPr/>
          <a:lstStyle>
            <a:lvl1pPr>
              <a:defRPr/>
            </a:lvl1pPr>
          </a:lstStyle>
          <a:p>
            <a:endParaRPr lang="sv-SE" dirty="0"/>
          </a:p>
        </p:txBody>
      </p:sp>
    </p:spTree>
    <p:extLst>
      <p:ext uri="{BB962C8B-B14F-4D97-AF65-F5344CB8AC3E}">
        <p14:creationId xmlns:p14="http://schemas.microsoft.com/office/powerpoint/2010/main" val="321680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Rubrik och punktlista">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952464" y="1467016"/>
            <a:ext cx="10176000" cy="4248000"/>
          </a:xfrm>
        </p:spPr>
        <p:txBody>
          <a:bodyPr/>
          <a:lstStyle>
            <a:lvl1pPr marL="273593" marR="0" indent="-273593" algn="l" defTabSz="914377" rtl="0" eaLnBrk="0" fontAlgn="base" latinLnBrk="0" hangingPunct="0">
              <a:lnSpc>
                <a:spcPts val="2200"/>
              </a:lnSpc>
              <a:spcBef>
                <a:spcPts val="400"/>
              </a:spcBef>
              <a:spcAft>
                <a:spcPts val="600"/>
              </a:spcAft>
              <a:buClrTx/>
              <a:buSzTx/>
              <a:buFont typeface="Arial" charset="0"/>
              <a:buChar char="•"/>
              <a:tabLst>
                <a:tab pos="266693" algn="l"/>
              </a:tabLst>
              <a:defRPr sz="1800"/>
            </a:lvl1pPr>
            <a:lvl2pPr>
              <a:spcBef>
                <a:spcPts val="24"/>
              </a:spcBef>
              <a:defRPr sz="1600"/>
            </a:lvl2pPr>
            <a:lvl3pPr>
              <a:spcBef>
                <a:spcPts val="24"/>
              </a:spcBef>
              <a:defRPr sz="1600"/>
            </a:lvl3pPr>
            <a:lvl4pPr>
              <a:spcBef>
                <a:spcPts val="24"/>
              </a:spcBef>
              <a:defRPr sz="1600"/>
            </a:lvl4pPr>
            <a:lvl5pPr>
              <a:spcBef>
                <a:spcPts val="24"/>
              </a:spcBef>
              <a:defRPr sz="1600"/>
            </a:lvl5pPr>
          </a:lstStyle>
          <a:p>
            <a:pPr lvl="0"/>
            <a:r>
              <a:rPr lang="sv-SE" dirty="0"/>
              <a:t>Klicka här för att ändra format på bakgrundstexten</a:t>
            </a:r>
          </a:p>
          <a:p>
            <a:pPr lvl="0"/>
            <a:r>
              <a:rPr lang="sv-SE" dirty="0"/>
              <a:t>Klicka här för att ändra format på bakgrundstexten</a:t>
            </a:r>
          </a:p>
          <a:p>
            <a:pPr lvl="0"/>
            <a:r>
              <a:rPr lang="sv-SE" dirty="0"/>
              <a:t>Klicka här för att ändra format på bakgrundstexten</a:t>
            </a:r>
          </a:p>
          <a:p>
            <a:pPr lvl="0"/>
            <a:r>
              <a:rPr lang="sv-SE" dirty="0"/>
              <a:t>Klicka här för att ändra format på bakgrundstexten</a:t>
            </a:r>
          </a:p>
          <a:p>
            <a:pPr lvl="0"/>
            <a:endParaRPr lang="sv-SE" dirty="0"/>
          </a:p>
          <a:p>
            <a:pPr lvl="0"/>
            <a:endParaRPr lang="sv-SE" dirty="0"/>
          </a:p>
          <a:p>
            <a:pPr lvl="0"/>
            <a:endParaRPr lang="sv-SE" dirty="0"/>
          </a:p>
          <a:p>
            <a:pPr lvl="0"/>
            <a:endParaRPr lang="sv-SE" dirty="0"/>
          </a:p>
          <a:p>
            <a:pPr lvl="0"/>
            <a:endParaRPr lang="sv-SE" dirty="0"/>
          </a:p>
          <a:p>
            <a:pPr lvl="0"/>
            <a:endParaRPr lang="sv-SE" dirty="0"/>
          </a:p>
          <a:p>
            <a:pPr lvl="0"/>
            <a:endParaRPr lang="sv-SE" dirty="0"/>
          </a:p>
        </p:txBody>
      </p:sp>
      <p:sp>
        <p:nvSpPr>
          <p:cNvPr id="4" name="Rubrik 1"/>
          <p:cNvSpPr>
            <a:spLocks noGrp="1"/>
          </p:cNvSpPr>
          <p:nvPr>
            <p:ph type="title"/>
          </p:nvPr>
        </p:nvSpPr>
        <p:spPr>
          <a:xfrm>
            <a:off x="952464" y="428604"/>
            <a:ext cx="10363200" cy="1036800"/>
          </a:xfrm>
        </p:spPr>
        <p:txBody>
          <a:bodyPr/>
          <a:lstStyle>
            <a:lvl1pPr>
              <a:defRPr b="0"/>
            </a:lvl1pPr>
          </a:lstStyle>
          <a:p>
            <a:r>
              <a:rPr lang="sv-SE" dirty="0"/>
              <a:t>Klicka här för att ändra format</a:t>
            </a:r>
          </a:p>
        </p:txBody>
      </p:sp>
    </p:spTree>
    <p:extLst>
      <p:ext uri="{BB962C8B-B14F-4D97-AF65-F5344CB8AC3E}">
        <p14:creationId xmlns:p14="http://schemas.microsoft.com/office/powerpoint/2010/main" val="1010519411"/>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4.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image" Target="../media/image3.sv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image" Target="../media/image2.png"/><Relationship Id="rId5" Type="http://schemas.openxmlformats.org/officeDocument/2006/relationships/slideLayout" Target="../slideLayouts/slideLayout6.xml"/><Relationship Id="rId10" Type="http://schemas.openxmlformats.org/officeDocument/2006/relationships/theme" Target="../theme/theme2.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slideLayout" Target="../slideLayouts/slideLayout13.xml"/><Relationship Id="rId7" Type="http://schemas.openxmlformats.org/officeDocument/2006/relationships/image" Target="../media/image2.pn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3.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5703571"/>
      </p:ext>
    </p:extLst>
  </p:cSld>
  <p:clrMap bg1="lt1" tx1="dk1" bg2="lt2" tx2="dk2" accent1="accent1" accent2="accent2" accent3="accent3" accent4="accent4" accent5="accent5" accent6="accent6" hlink="hlink" folHlink="folHlink"/>
  <p:sldLayoutIdLst>
    <p:sldLayoutId id="2147483651" r:id="rId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Bild 6">
            <a:extLst>
              <a:ext uri="{FF2B5EF4-FFF2-40B4-BE49-F238E27FC236}">
                <a16:creationId xmlns:a16="http://schemas.microsoft.com/office/drawing/2014/main" id="{F6D06EDD-E5A3-40F5-94E9-EF10146AE402}"/>
              </a:ext>
            </a:extLst>
          </p:cNvPr>
          <p:cNvPicPr>
            <a:picLocks noChangeAspect="1"/>
          </p:cNvPicPr>
          <p:nvPr userDrawn="1"/>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5338665" y="0"/>
            <a:ext cx="1514670" cy="756000"/>
          </a:xfrm>
          <a:prstGeom prst="rect">
            <a:avLst/>
          </a:prstGeom>
          <a:blipFill>
            <a:blip r:embed="rId13" cstate="email">
              <a:extLst>
                <a:ext uri="{28A0092B-C50C-407E-A947-70E740481C1C}">
                  <a14:useLocalDpi xmlns:a14="http://schemas.microsoft.com/office/drawing/2010/main"/>
                </a:ext>
              </a:extLst>
            </a:blip>
            <a:stretch>
              <a:fillRect/>
            </a:stretch>
          </a:blipFill>
          <a:effectLst>
            <a:reflection stA="45000" endPos="1000" dist="50800" dir="5400000" sy="-100000" algn="bl" rotWithShape="0"/>
          </a:effectLst>
        </p:spPr>
      </p:pic>
      <p:sp>
        <p:nvSpPr>
          <p:cNvPr id="6" name="Platshållare för datum 2"/>
          <p:cNvSpPr>
            <a:spLocks noGrp="1"/>
          </p:cNvSpPr>
          <p:nvPr>
            <p:ph type="dt" sz="half" idx="2"/>
          </p:nvPr>
        </p:nvSpPr>
        <p:spPr>
          <a:xfrm>
            <a:off x="10152000" y="201600"/>
            <a:ext cx="1767114" cy="365125"/>
          </a:xfrm>
          <a:prstGeom prst="rect">
            <a:avLst/>
          </a:prstGeom>
          <a:noFill/>
        </p:spPr>
        <p:txBody>
          <a:bodyPr vert="horz" lIns="91440" tIns="45720" rIns="91440" bIns="45720" rtlCol="0" anchor="ctr"/>
          <a:lstStyle>
            <a:lvl1pPr algn="r">
              <a:defRPr sz="1000">
                <a:solidFill>
                  <a:schemeClr val="tx1"/>
                </a:solidFill>
              </a:defRPr>
            </a:lvl1pPr>
          </a:lstStyle>
          <a:p>
            <a:endParaRPr lang="sv-SE" dirty="0"/>
          </a:p>
        </p:txBody>
      </p:sp>
      <p:sp>
        <p:nvSpPr>
          <p:cNvPr id="8" name="Platshållare för sidfot 4"/>
          <p:cNvSpPr>
            <a:spLocks noGrp="1"/>
          </p:cNvSpPr>
          <p:nvPr>
            <p:ph type="ftr" sz="quarter" idx="3"/>
          </p:nvPr>
        </p:nvSpPr>
        <p:spPr>
          <a:xfrm>
            <a:off x="694800" y="201600"/>
            <a:ext cx="4050000" cy="365125"/>
          </a:xfrm>
          <a:prstGeom prst="rect">
            <a:avLst/>
          </a:prstGeom>
        </p:spPr>
        <p:txBody>
          <a:bodyPr vert="horz" lIns="91440" tIns="45720" rIns="91440" bIns="45720" rtlCol="0" anchor="ctr"/>
          <a:lstStyle>
            <a:lvl1pPr algn="l">
              <a:defRPr sz="1000">
                <a:solidFill>
                  <a:schemeClr val="tx1"/>
                </a:solidFill>
              </a:defRPr>
            </a:lvl1pPr>
          </a:lstStyle>
          <a:p>
            <a:r>
              <a:rPr lang="sv-SE"/>
              <a:t>Titel</a:t>
            </a:r>
            <a:endParaRPr lang="sv-SE" dirty="0"/>
          </a:p>
        </p:txBody>
      </p:sp>
      <p:sp>
        <p:nvSpPr>
          <p:cNvPr id="9" name="Platshållare för bildnummer 1"/>
          <p:cNvSpPr>
            <a:spLocks noGrp="1"/>
          </p:cNvSpPr>
          <p:nvPr>
            <p:ph type="sldNum" sz="quarter" idx="4"/>
          </p:nvPr>
        </p:nvSpPr>
        <p:spPr>
          <a:xfrm>
            <a:off x="0" y="201600"/>
            <a:ext cx="784800" cy="365125"/>
          </a:xfrm>
          <a:prstGeom prst="rect">
            <a:avLst/>
          </a:prstGeom>
        </p:spPr>
        <p:txBody>
          <a:bodyPr vert="horz" lIns="91440" tIns="45720" rIns="91440" bIns="45720" rtlCol="0" anchor="ctr"/>
          <a:lstStyle>
            <a:lvl1pPr algn="ctr">
              <a:defRPr sz="1000">
                <a:solidFill>
                  <a:schemeClr val="tx1"/>
                </a:solidFill>
              </a:defRPr>
            </a:lvl1pPr>
          </a:lstStyle>
          <a:p>
            <a:fld id="{816FEC2C-AD63-44F4-896C-A2025F5FB260}" type="slidenum">
              <a:rPr lang="sv-SE" smtClean="0"/>
              <a:pPr/>
              <a:t>‹#›</a:t>
            </a:fld>
            <a:endParaRPr lang="sv-SE" dirty="0"/>
          </a:p>
        </p:txBody>
      </p:sp>
    </p:spTree>
    <p:extLst>
      <p:ext uri="{BB962C8B-B14F-4D97-AF65-F5344CB8AC3E}">
        <p14:creationId xmlns:p14="http://schemas.microsoft.com/office/powerpoint/2010/main" val="2492816128"/>
      </p:ext>
    </p:extLst>
  </p:cSld>
  <p:clrMap bg1="lt1" tx1="dk1" bg2="lt2" tx2="dk2" accent1="accent1" accent2="accent2" accent3="accent3" accent4="accent4" accent5="accent5" accent6="accent6" hlink="hlink" folHlink="folHlink"/>
  <p:sldLayoutIdLst>
    <p:sldLayoutId id="2147483650" r:id="rId1"/>
    <p:sldLayoutId id="2147483655" r:id="rId2"/>
    <p:sldLayoutId id="2147483656" r:id="rId3"/>
    <p:sldLayoutId id="2147483658" r:id="rId4"/>
    <p:sldLayoutId id="2147483675" r:id="rId5"/>
    <p:sldLayoutId id="2147483676" r:id="rId6"/>
    <p:sldLayoutId id="2147483677" r:id="rId7"/>
    <p:sldLayoutId id="2147483678" r:id="rId8"/>
    <p:sldLayoutId id="2147483679" r:id="rId9"/>
  </p:sldLayoutIdLst>
  <p:hf hdr="0" ftr="0"/>
  <p:txStyles>
    <p:titleStyle>
      <a:lvl1pPr algn="l" defTabSz="914400" rtl="0" eaLnBrk="1" latinLnBrk="0" hangingPunct="1">
        <a:lnSpc>
          <a:spcPct val="90000"/>
        </a:lnSpc>
        <a:spcBef>
          <a:spcPct val="0"/>
        </a:spcBef>
        <a:buNone/>
        <a:defRPr sz="5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spc="120" baseline="0">
          <a:solidFill>
            <a:schemeClr val="tx1"/>
          </a:solidFill>
          <a:latin typeface="+mn-lt"/>
          <a:ea typeface="+mn-ea"/>
          <a:cs typeface="+mn-cs"/>
        </a:defRPr>
      </a:lvl1pPr>
      <a:lvl2pPr marL="460800" indent="-228600" algn="l" defTabSz="914400" rtl="0" eaLnBrk="1" latinLnBrk="0" hangingPunct="1">
        <a:lnSpc>
          <a:spcPct val="90000"/>
        </a:lnSpc>
        <a:spcBef>
          <a:spcPts val="500"/>
        </a:spcBef>
        <a:buFont typeface="Arial" panose="020B0604020202020204" pitchFamily="34" charset="0"/>
        <a:buChar char="•"/>
        <a:defRPr sz="1800" kern="1200" spc="120" baseline="0">
          <a:solidFill>
            <a:schemeClr val="tx1"/>
          </a:solidFill>
          <a:latin typeface="+mn-lt"/>
          <a:ea typeface="+mn-ea"/>
          <a:cs typeface="+mn-cs"/>
        </a:defRPr>
      </a:lvl2pPr>
      <a:lvl3pPr marL="691200" indent="-228600" algn="l" defTabSz="914400" rtl="0" eaLnBrk="1" latinLnBrk="0" hangingPunct="1">
        <a:lnSpc>
          <a:spcPct val="90000"/>
        </a:lnSpc>
        <a:spcBef>
          <a:spcPts val="500"/>
        </a:spcBef>
        <a:buFont typeface="Arial" panose="020B0604020202020204" pitchFamily="34" charset="0"/>
        <a:buChar char="•"/>
        <a:defRPr sz="1800" kern="1200" spc="120" baseline="0">
          <a:solidFill>
            <a:schemeClr val="tx1"/>
          </a:solidFill>
          <a:latin typeface="+mn-lt"/>
          <a:ea typeface="+mn-ea"/>
          <a:cs typeface="+mn-cs"/>
        </a:defRPr>
      </a:lvl3pPr>
      <a:lvl4pPr marL="921600" indent="-228600" algn="l" defTabSz="914400" rtl="0" eaLnBrk="1" latinLnBrk="0" hangingPunct="1">
        <a:lnSpc>
          <a:spcPct val="90000"/>
        </a:lnSpc>
        <a:spcBef>
          <a:spcPts val="500"/>
        </a:spcBef>
        <a:buFont typeface="Arial" panose="020B0604020202020204" pitchFamily="34" charset="0"/>
        <a:buChar char="•"/>
        <a:defRPr sz="1800" kern="1200" spc="120" baseline="0">
          <a:solidFill>
            <a:schemeClr val="tx1"/>
          </a:solidFill>
          <a:latin typeface="+mn-lt"/>
          <a:ea typeface="+mn-ea"/>
          <a:cs typeface="+mn-cs"/>
        </a:defRPr>
      </a:lvl4pPr>
      <a:lvl5pPr marL="1116000" indent="-228600" algn="l" defTabSz="914400" rtl="0" eaLnBrk="1" latinLnBrk="0" hangingPunct="1">
        <a:lnSpc>
          <a:spcPct val="90000"/>
        </a:lnSpc>
        <a:spcBef>
          <a:spcPts val="500"/>
        </a:spcBef>
        <a:buFont typeface="Arial" panose="020B0604020202020204" pitchFamily="34" charset="0"/>
        <a:buChar char="•"/>
        <a:defRPr sz="1800" kern="1200" spc="1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3840" userDrawn="1">
          <p15:clr>
            <a:srgbClr val="F26B43"/>
          </p15:clr>
        </p15:guide>
        <p15:guide id="7" orient="horz" pos="2160" userDrawn="1">
          <p15:clr>
            <a:srgbClr val="F26B43"/>
          </p15:clr>
        </p15:guide>
        <p15:guide id="8" pos="438" userDrawn="1">
          <p15:clr>
            <a:srgbClr val="F26B43"/>
          </p15:clr>
        </p15:guide>
        <p15:guide id="9" pos="7242" userDrawn="1">
          <p15:clr>
            <a:srgbClr val="F26B43"/>
          </p15:clr>
        </p15:guide>
        <p15:guide id="10" orient="horz" pos="3884" userDrawn="1">
          <p15:clr>
            <a:srgbClr val="F26B43"/>
          </p15:clr>
        </p15:guide>
        <p15:guide id="11" orient="horz" pos="799"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Bild 6">
            <a:extLst>
              <a:ext uri="{FF2B5EF4-FFF2-40B4-BE49-F238E27FC236}">
                <a16:creationId xmlns:a16="http://schemas.microsoft.com/office/drawing/2014/main" id="{F6D06EDD-E5A3-40F5-94E9-EF10146AE402}"/>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338665" y="0"/>
            <a:ext cx="1514670" cy="756000"/>
          </a:xfrm>
          <a:prstGeom prst="rect">
            <a:avLst/>
          </a:prstGeom>
          <a:effectLst>
            <a:reflection stA="45000" endPos="1000" dist="50800" dir="5400000" sy="-100000" algn="bl" rotWithShape="0"/>
          </a:effectLst>
        </p:spPr>
      </p:pic>
      <p:sp>
        <p:nvSpPr>
          <p:cNvPr id="3" name="Platshållare för datum 2"/>
          <p:cNvSpPr>
            <a:spLocks noGrp="1"/>
          </p:cNvSpPr>
          <p:nvPr>
            <p:ph type="dt" sz="half" idx="2"/>
          </p:nvPr>
        </p:nvSpPr>
        <p:spPr>
          <a:xfrm>
            <a:off x="10152000" y="201600"/>
            <a:ext cx="1767114" cy="365125"/>
          </a:xfrm>
          <a:prstGeom prst="rect">
            <a:avLst/>
          </a:prstGeom>
          <a:noFill/>
        </p:spPr>
        <p:txBody>
          <a:bodyPr vert="horz" lIns="91440" tIns="45720" rIns="91440" bIns="45720" rtlCol="0" anchor="ctr"/>
          <a:lstStyle>
            <a:lvl1pPr algn="r">
              <a:defRPr sz="1000">
                <a:solidFill>
                  <a:schemeClr val="tx1"/>
                </a:solidFill>
              </a:defRPr>
            </a:lvl1pPr>
          </a:lstStyle>
          <a:p>
            <a:endParaRPr lang="sv-SE" dirty="0"/>
          </a:p>
        </p:txBody>
      </p:sp>
      <p:sp>
        <p:nvSpPr>
          <p:cNvPr id="5" name="Platshållare för sidfot 4"/>
          <p:cNvSpPr>
            <a:spLocks noGrp="1"/>
          </p:cNvSpPr>
          <p:nvPr>
            <p:ph type="ftr" sz="quarter" idx="3"/>
          </p:nvPr>
        </p:nvSpPr>
        <p:spPr>
          <a:xfrm>
            <a:off x="694800" y="201600"/>
            <a:ext cx="4050000" cy="365125"/>
          </a:xfrm>
          <a:prstGeom prst="rect">
            <a:avLst/>
          </a:prstGeom>
        </p:spPr>
        <p:txBody>
          <a:bodyPr vert="horz" lIns="91440" tIns="45720" rIns="91440" bIns="45720" rtlCol="0" anchor="ctr"/>
          <a:lstStyle>
            <a:lvl1pPr algn="l">
              <a:defRPr sz="1000">
                <a:solidFill>
                  <a:schemeClr val="tx1"/>
                </a:solidFill>
              </a:defRPr>
            </a:lvl1pPr>
          </a:lstStyle>
          <a:p>
            <a:r>
              <a:rPr lang="sv-SE"/>
              <a:t>Titel</a:t>
            </a:r>
            <a:endParaRPr lang="sv-SE" dirty="0"/>
          </a:p>
        </p:txBody>
      </p:sp>
      <p:sp>
        <p:nvSpPr>
          <p:cNvPr id="2" name="Platshållare för bildnummer 1"/>
          <p:cNvSpPr>
            <a:spLocks noGrp="1"/>
          </p:cNvSpPr>
          <p:nvPr>
            <p:ph type="sldNum" sz="quarter" idx="4"/>
          </p:nvPr>
        </p:nvSpPr>
        <p:spPr>
          <a:xfrm>
            <a:off x="0" y="201600"/>
            <a:ext cx="784800" cy="365125"/>
          </a:xfrm>
          <a:prstGeom prst="rect">
            <a:avLst/>
          </a:prstGeom>
        </p:spPr>
        <p:txBody>
          <a:bodyPr vert="horz" lIns="91440" tIns="45720" rIns="91440" bIns="45720" rtlCol="0" anchor="ctr"/>
          <a:lstStyle>
            <a:lvl1pPr algn="ctr">
              <a:defRPr sz="1000">
                <a:solidFill>
                  <a:schemeClr val="tx1"/>
                </a:solidFill>
              </a:defRPr>
            </a:lvl1pPr>
          </a:lstStyle>
          <a:p>
            <a:fld id="{816FEC2C-AD63-44F4-896C-A2025F5FB260}" type="slidenum">
              <a:rPr lang="sv-SE" smtClean="0"/>
              <a:pPr/>
              <a:t>‹#›</a:t>
            </a:fld>
            <a:endParaRPr lang="sv-SE" dirty="0"/>
          </a:p>
        </p:txBody>
      </p:sp>
    </p:spTree>
    <p:extLst>
      <p:ext uri="{BB962C8B-B14F-4D97-AF65-F5344CB8AC3E}">
        <p14:creationId xmlns:p14="http://schemas.microsoft.com/office/powerpoint/2010/main" val="1707428571"/>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Lst>
  <p:hf hdr="0" ftr="0"/>
  <p:txStyles>
    <p:titleStyle>
      <a:lvl1pPr algn="l" defTabSz="914400" rtl="0" eaLnBrk="1" latinLnBrk="0" hangingPunct="1">
        <a:lnSpc>
          <a:spcPct val="90000"/>
        </a:lnSpc>
        <a:spcBef>
          <a:spcPct val="0"/>
        </a:spcBef>
        <a:buNone/>
        <a:defRPr sz="5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spc="120" baseline="0">
          <a:solidFill>
            <a:schemeClr val="tx1"/>
          </a:solidFill>
          <a:latin typeface="+mn-lt"/>
          <a:ea typeface="+mn-ea"/>
          <a:cs typeface="+mn-cs"/>
        </a:defRPr>
      </a:lvl1pPr>
      <a:lvl2pPr marL="460800" indent="-228600" algn="l" defTabSz="914400" rtl="0" eaLnBrk="1" latinLnBrk="0" hangingPunct="1">
        <a:lnSpc>
          <a:spcPct val="90000"/>
        </a:lnSpc>
        <a:spcBef>
          <a:spcPts val="500"/>
        </a:spcBef>
        <a:buFont typeface="Arial" panose="020B0604020202020204" pitchFamily="34" charset="0"/>
        <a:buChar char="•"/>
        <a:defRPr sz="1800" kern="1200" spc="120" baseline="0">
          <a:solidFill>
            <a:schemeClr val="tx1"/>
          </a:solidFill>
          <a:latin typeface="+mn-lt"/>
          <a:ea typeface="+mn-ea"/>
          <a:cs typeface="+mn-cs"/>
        </a:defRPr>
      </a:lvl2pPr>
      <a:lvl3pPr marL="691200" indent="-228600" algn="l" defTabSz="914400" rtl="0" eaLnBrk="1" latinLnBrk="0" hangingPunct="1">
        <a:lnSpc>
          <a:spcPct val="90000"/>
        </a:lnSpc>
        <a:spcBef>
          <a:spcPts val="500"/>
        </a:spcBef>
        <a:buFont typeface="Arial" panose="020B0604020202020204" pitchFamily="34" charset="0"/>
        <a:buChar char="•"/>
        <a:defRPr sz="1800" kern="1200" spc="120" baseline="0">
          <a:solidFill>
            <a:schemeClr val="tx1"/>
          </a:solidFill>
          <a:latin typeface="+mn-lt"/>
          <a:ea typeface="+mn-ea"/>
          <a:cs typeface="+mn-cs"/>
        </a:defRPr>
      </a:lvl3pPr>
      <a:lvl4pPr marL="921600" indent="-228600" algn="l" defTabSz="914400" rtl="0" eaLnBrk="1" latinLnBrk="0" hangingPunct="1">
        <a:lnSpc>
          <a:spcPct val="90000"/>
        </a:lnSpc>
        <a:spcBef>
          <a:spcPts val="500"/>
        </a:spcBef>
        <a:buFont typeface="Arial" panose="020B0604020202020204" pitchFamily="34" charset="0"/>
        <a:buChar char="•"/>
        <a:defRPr sz="1800" kern="1200" spc="120" baseline="0">
          <a:solidFill>
            <a:schemeClr val="tx1"/>
          </a:solidFill>
          <a:latin typeface="+mn-lt"/>
          <a:ea typeface="+mn-ea"/>
          <a:cs typeface="+mn-cs"/>
        </a:defRPr>
      </a:lvl4pPr>
      <a:lvl5pPr marL="1116000" indent="-228600" algn="l" defTabSz="914400" rtl="0" eaLnBrk="1" latinLnBrk="0" hangingPunct="1">
        <a:lnSpc>
          <a:spcPct val="90000"/>
        </a:lnSpc>
        <a:spcBef>
          <a:spcPts val="500"/>
        </a:spcBef>
        <a:buFont typeface="Arial" panose="020B0604020202020204" pitchFamily="34" charset="0"/>
        <a:buChar char="•"/>
        <a:defRPr sz="1800" kern="1200" spc="1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2160" userDrawn="1">
          <p15:clr>
            <a:srgbClr val="F26B43"/>
          </p15:clr>
        </p15:guide>
        <p15:guide id="14" pos="3840" userDrawn="1">
          <p15:clr>
            <a:srgbClr val="F26B43"/>
          </p15:clr>
        </p15:guide>
        <p15:guide id="15" pos="438" userDrawn="1">
          <p15:clr>
            <a:srgbClr val="F26B43"/>
          </p15:clr>
        </p15:guide>
        <p15:guide id="16" pos="7242" userDrawn="1">
          <p15:clr>
            <a:srgbClr val="F26B43"/>
          </p15:clr>
        </p15:guide>
        <p15:guide id="17" orient="horz" pos="3884" userDrawn="1">
          <p15:clr>
            <a:srgbClr val="F26B43"/>
          </p15:clr>
        </p15:guide>
        <p15:guide id="18" orient="horz" pos="799"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8.xml"/><Relationship Id="rId1" Type="http://schemas.openxmlformats.org/officeDocument/2006/relationships/vmlDrawing" Target="../drawings/vmlDrawing4.vml"/><Relationship Id="rId6" Type="http://schemas.openxmlformats.org/officeDocument/2006/relationships/image" Target="../media/image13.png"/><Relationship Id="rId5" Type="http://schemas.openxmlformats.org/officeDocument/2006/relationships/oleObject" Target="../embeddings/oleObject5.bin"/><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0.jpeg"/><Relationship Id="rId7" Type="http://schemas.openxmlformats.org/officeDocument/2006/relationships/diagramQuickStyle" Target="../diagrams/quickStyle1.xml"/><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1.jpeg"/><Relationship Id="rId9" Type="http://schemas.microsoft.com/office/2007/relationships/diagramDrawing" Target="../diagrams/drawing1.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10.xml"/><Relationship Id="rId5" Type="http://schemas.openxmlformats.org/officeDocument/2006/relationships/image" Target="../media/image42.png"/><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9.xml"/><Relationship Id="rId1" Type="http://schemas.openxmlformats.org/officeDocument/2006/relationships/slideLayout" Target="../slideLayouts/slideLayout10.xml"/><Relationship Id="rId5" Type="http://schemas.openxmlformats.org/officeDocument/2006/relationships/image" Target="../media/image45.jpeg"/><Relationship Id="rId4" Type="http://schemas.openxmlformats.org/officeDocument/2006/relationships/image" Target="../media/image44.jpe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10.xml"/><Relationship Id="rId4" Type="http://schemas.openxmlformats.org/officeDocument/2006/relationships/image" Target="../media/image47.jpeg"/></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notesSlide" Target="../notesSlides/notesSlide1.xml"/><Relationship Id="rId7" Type="http://schemas.openxmlformats.org/officeDocument/2006/relationships/image" Target="../media/image9.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 Id="rId9"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13.png"/><Relationship Id="rId5" Type="http://schemas.openxmlformats.org/officeDocument/2006/relationships/oleObject" Target="../embeddings/oleObject2.bin"/><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8.xml"/><Relationship Id="rId1" Type="http://schemas.openxmlformats.org/officeDocument/2006/relationships/vmlDrawing" Target="../drawings/vmlDrawing3.vml"/><Relationship Id="rId5" Type="http://schemas.openxmlformats.org/officeDocument/2006/relationships/image" Target="../media/image16.wmf"/><Relationship Id="rId4" Type="http://schemas.openxmlformats.org/officeDocument/2006/relationships/oleObject" Target="../embeddings/oleObject3.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21604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Rectangle 4"/>
          <p:cNvSpPr>
            <a:spLocks noGrp="1" noChangeArrowheads="1"/>
          </p:cNvSpPr>
          <p:nvPr>
            <p:ph type="title"/>
          </p:nvPr>
        </p:nvSpPr>
        <p:spPr>
          <a:xfrm>
            <a:off x="1785258" y="393333"/>
            <a:ext cx="2710543" cy="1143000"/>
          </a:xfrm>
        </p:spPr>
        <p:txBody>
          <a:bodyPr vert="horz" wrap="square" lIns="88896" tIns="50799" rIns="88896" bIns="50799" numCol="1" anchor="ctr" anchorCtr="0" compatLnSpc="1">
            <a:prstTxWarp prst="textNoShape">
              <a:avLst/>
            </a:prstTxWarp>
          </a:bodyPr>
          <a:lstStyle/>
          <a:p>
            <a:pPr algn="ctr" defTabSz="914122"/>
            <a:r>
              <a:rPr lang="sv-SE" sz="3600" dirty="0">
                <a:sym typeface="Arial" pitchFamily="34" charset="0"/>
              </a:rPr>
              <a:t>Klimat</a:t>
            </a:r>
            <a:endParaRPr lang="sv-SE" b="1" dirty="0"/>
          </a:p>
        </p:txBody>
      </p:sp>
      <p:sp>
        <p:nvSpPr>
          <p:cNvPr id="36869" name="Rectangle 5"/>
          <p:cNvSpPr>
            <a:spLocks noGrp="1" noChangeArrowheads="1"/>
          </p:cNvSpPr>
          <p:nvPr>
            <p:ph type="body" idx="1"/>
          </p:nvPr>
        </p:nvSpPr>
        <p:spPr>
          <a:xfrm>
            <a:off x="2202656" y="1289651"/>
            <a:ext cx="4039568" cy="3760332"/>
          </a:xfrm>
        </p:spPr>
        <p:txBody>
          <a:bodyPr vert="horz" wrap="square" lIns="88896" tIns="50799" rIns="88896" bIns="50799" numCol="1" anchor="t" anchorCtr="0" compatLnSpc="1">
            <a:prstTxWarp prst="textNoShape">
              <a:avLst/>
            </a:prstTxWarp>
          </a:bodyPr>
          <a:lstStyle/>
          <a:p>
            <a:pPr marL="342657" indent="-342657" defTabSz="914122">
              <a:spcBef>
                <a:spcPts val="421"/>
              </a:spcBef>
              <a:buClr>
                <a:srgbClr val="000000"/>
              </a:buClr>
              <a:buFont typeface="ArialMT" charset="0"/>
              <a:buChar char="•"/>
            </a:pPr>
            <a:r>
              <a:rPr lang="sv-SE" dirty="0">
                <a:sym typeface="Arial" pitchFamily="34" charset="0"/>
              </a:rPr>
              <a:t>Temperaturer</a:t>
            </a:r>
          </a:p>
          <a:p>
            <a:pPr marL="342657" indent="-342657" defTabSz="914122">
              <a:spcBef>
                <a:spcPts val="421"/>
              </a:spcBef>
              <a:buClr>
                <a:srgbClr val="000000"/>
              </a:buClr>
              <a:buFont typeface="ArialMT" charset="0"/>
              <a:buChar char="•"/>
            </a:pPr>
            <a:r>
              <a:rPr lang="sv-SE" dirty="0">
                <a:sym typeface="Arial" pitchFamily="34" charset="0"/>
              </a:rPr>
              <a:t>Klimatzon</a:t>
            </a:r>
          </a:p>
          <a:p>
            <a:pPr marL="342657" indent="-342657" defTabSz="914122">
              <a:spcBef>
                <a:spcPts val="421"/>
              </a:spcBef>
              <a:buClr>
                <a:srgbClr val="000000"/>
              </a:buClr>
              <a:buFont typeface="ArialMT" charset="0"/>
              <a:buChar char="•"/>
            </a:pPr>
            <a:r>
              <a:rPr lang="sv-SE" dirty="0" err="1">
                <a:sym typeface="Arial" pitchFamily="34" charset="0"/>
              </a:rPr>
              <a:t>VViS</a:t>
            </a:r>
            <a:r>
              <a:rPr lang="sv-SE" dirty="0">
                <a:sym typeface="Arial" pitchFamily="34" charset="0"/>
              </a:rPr>
              <a:t>-stationer ger oss yttemperatur på vintern</a:t>
            </a:r>
          </a:p>
          <a:p>
            <a:pPr marL="342657" indent="-342657" defTabSz="914122">
              <a:spcBef>
                <a:spcPts val="421"/>
              </a:spcBef>
              <a:buClr>
                <a:srgbClr val="000000"/>
              </a:buClr>
              <a:buFont typeface="ArialMT" charset="0"/>
              <a:buChar char="•"/>
            </a:pPr>
            <a:r>
              <a:rPr lang="sv-SE" dirty="0">
                <a:sym typeface="Arial" pitchFamily="34" charset="0"/>
              </a:rPr>
              <a:t>För tjäldimensionering </a:t>
            </a:r>
            <a:br>
              <a:rPr lang="sv-SE" dirty="0">
                <a:sym typeface="Arial" pitchFamily="34" charset="0"/>
              </a:rPr>
            </a:br>
            <a:r>
              <a:rPr lang="sv-SE" dirty="0">
                <a:sym typeface="Arial" pitchFamily="34" charset="0"/>
              </a:rPr>
              <a:t>använder vi yt-temperaturer. </a:t>
            </a:r>
            <a:endParaRPr lang="sv-SE" dirty="0"/>
          </a:p>
        </p:txBody>
      </p:sp>
      <p:sp>
        <p:nvSpPr>
          <p:cNvPr id="36870" name="Rectangle 6"/>
          <p:cNvSpPr>
            <a:spLocks/>
          </p:cNvSpPr>
          <p:nvPr/>
        </p:nvSpPr>
        <p:spPr bwMode="auto">
          <a:xfrm>
            <a:off x="6171904" y="2851920"/>
            <a:ext cx="4038451" cy="471922"/>
          </a:xfrm>
          <a:prstGeom prst="rect">
            <a:avLst/>
          </a:prstGeom>
          <a:noFill/>
          <a:ln w="12700" cap="flat" cmpd="sng">
            <a:noFill/>
            <a:prstDash val="solid"/>
            <a:miter lim="0"/>
            <a:headEnd/>
            <a:tailEnd/>
          </a:ln>
          <a:effectLst/>
        </p:spPr>
        <p:txBody>
          <a:bodyPr lIns="88896" tIns="50799" rIns="88896" bIns="50799">
            <a:spAutoFit/>
          </a:bodyPr>
          <a:lstStyle/>
          <a:p>
            <a:endParaRPr lang="sv-SE" sz="2400" dirty="0"/>
          </a:p>
        </p:txBody>
      </p:sp>
      <p:pic>
        <p:nvPicPr>
          <p:cNvPr id="36871" name="Picture 7" descr="image39.gi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492381" y="910829"/>
            <a:ext cx="2411275" cy="5115899"/>
          </a:xfrm>
          <a:prstGeom prst="rect">
            <a:avLst/>
          </a:prstGeom>
          <a:noFill/>
          <a:ln w="12700" cap="flat" cmpd="sng">
            <a:noFill/>
            <a:prstDash val="solid"/>
            <a:miter lim="0"/>
            <a:headEnd type="none" w="med" len="med"/>
            <a:tailEnd type="none" w="med" len="med"/>
          </a:ln>
          <a:effectLst/>
        </p:spPr>
      </p:pic>
      <p:pic>
        <p:nvPicPr>
          <p:cNvPr id="36872" name="Picture 8" descr="image40.png"/>
          <p:cNvPicPr>
            <a:picLocks noChangeAspect="1"/>
          </p:cNvPicPr>
          <p:nvPr/>
        </p:nvPicPr>
        <p:blipFill>
          <a:blip r:embed="rId4" cstate="screen"/>
          <a:srcRect/>
          <a:stretch>
            <a:fillRect/>
          </a:stretch>
        </p:blipFill>
        <p:spPr bwMode="auto">
          <a:xfrm>
            <a:off x="6247651" y="1"/>
            <a:ext cx="3829800" cy="6187219"/>
          </a:xfrm>
          <a:prstGeom prst="rect">
            <a:avLst/>
          </a:prstGeom>
          <a:noFill/>
          <a:ln w="12700" cap="flat" cmpd="sng">
            <a:noFill/>
            <a:prstDash val="solid"/>
            <a:miter lim="0"/>
            <a:headEnd type="none" w="med" len="med"/>
            <a:tailEnd type="none" w="med" len="med"/>
          </a:ln>
          <a:effectLst/>
        </p:spPr>
      </p:pic>
    </p:spTree>
    <p:extLst>
      <p:ext uri="{BB962C8B-B14F-4D97-AF65-F5344CB8AC3E}">
        <p14:creationId xmlns:p14="http://schemas.microsoft.com/office/powerpoint/2010/main" val="7556294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6872"/>
                                        </p:tgtEl>
                                        <p:attrNameLst>
                                          <p:attrName>style.visibility</p:attrName>
                                        </p:attrNameLst>
                                      </p:cBhvr>
                                      <p:to>
                                        <p:strVal val="visible"/>
                                      </p:to>
                                    </p:set>
                                    <p:anim calcmode="lin" valueType="num">
                                      <p:cBhvr>
                                        <p:cTn id="7" dur="500" fill="hold"/>
                                        <p:tgtEl>
                                          <p:spTgt spid="36872"/>
                                        </p:tgtEl>
                                        <p:attrNameLst>
                                          <p:attrName>ppt_w</p:attrName>
                                        </p:attrNameLst>
                                      </p:cBhvr>
                                      <p:tavLst>
                                        <p:tav tm="0">
                                          <p:val>
                                            <p:fltVal val="0"/>
                                          </p:val>
                                        </p:tav>
                                        <p:tav tm="100000">
                                          <p:val>
                                            <p:strVal val="#ppt_w"/>
                                          </p:val>
                                        </p:tav>
                                      </p:tavLst>
                                    </p:anim>
                                    <p:anim calcmode="lin" valueType="num">
                                      <p:cBhvr>
                                        <p:cTn id="8" dur="500" fill="hold"/>
                                        <p:tgtEl>
                                          <p:spTgt spid="36872"/>
                                        </p:tgtEl>
                                        <p:attrNameLst>
                                          <p:attrName>ppt_h</p:attrName>
                                        </p:attrNameLst>
                                      </p:cBhvr>
                                      <p:tavLst>
                                        <p:tav tm="0">
                                          <p:val>
                                            <p:fltVal val="0"/>
                                          </p:val>
                                        </p:tav>
                                        <p:tav tm="100000">
                                          <p:val>
                                            <p:strVal val="#ppt_h"/>
                                          </p:val>
                                        </p:tav>
                                      </p:tavLst>
                                    </p:anim>
                                  </p:childTnLst>
                                </p:cTn>
                              </p:par>
                              <p:par>
                                <p:cTn id="9" presetID="35" presetClass="path" presetSubtype="0" accel="50000" decel="50000" fill="hold" nodeType="withEffect">
                                  <p:stCondLst>
                                    <p:cond delay="0"/>
                                  </p:stCondLst>
                                  <p:childTnLst>
                                    <p:animMotion origin="layout" path="M -2.77778E-7 2.22222E-6 L -0.47604 -0.00139 " pathEditMode="relative" rAng="0" ptsTypes="AA">
                                      <p:cBhvr>
                                        <p:cTn id="10" dur="2000" fill="hold"/>
                                        <p:tgtEl>
                                          <p:spTgt spid="36872"/>
                                        </p:tgtEl>
                                        <p:attrNameLst>
                                          <p:attrName>ppt_x</p:attrName>
                                          <p:attrName>ppt_y</p:attrName>
                                        </p:attrNameLst>
                                      </p:cBhvr>
                                      <p:rCtr x="-23800" y="-100"/>
                                    </p:animMotion>
                                  </p:childTnLst>
                                </p:cTn>
                              </p:par>
                              <p:par>
                                <p:cTn id="11" presetID="10" presetClass="exit" presetSubtype="0" fill="hold" grpId="0" nodeType="withEffect">
                                  <p:stCondLst>
                                    <p:cond delay="0"/>
                                  </p:stCondLst>
                                  <p:childTnLst>
                                    <p:animEffect transition="out" filter="fade">
                                      <p:cBhvr>
                                        <p:cTn id="12" dur="2000"/>
                                        <p:tgtEl>
                                          <p:spTgt spid="36868"/>
                                        </p:tgtEl>
                                      </p:cBhvr>
                                    </p:animEffect>
                                    <p:set>
                                      <p:cBhvr>
                                        <p:cTn id="13" dur="1" fill="hold">
                                          <p:stCondLst>
                                            <p:cond delay="1999"/>
                                          </p:stCondLst>
                                        </p:cTn>
                                        <p:tgtEl>
                                          <p:spTgt spid="36868"/>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1000"/>
                                        <p:tgtEl>
                                          <p:spTgt spid="36869">
                                            <p:txEl>
                                              <p:pRg st="0" end="0"/>
                                            </p:txEl>
                                          </p:spTgt>
                                        </p:tgtEl>
                                      </p:cBhvr>
                                    </p:animEffect>
                                    <p:set>
                                      <p:cBhvr>
                                        <p:cTn id="16" dur="1" fill="hold">
                                          <p:stCondLst>
                                            <p:cond delay="999"/>
                                          </p:stCondLst>
                                        </p:cTn>
                                        <p:tgtEl>
                                          <p:spTgt spid="36869">
                                            <p:txEl>
                                              <p:pRg st="0" end="0"/>
                                            </p:txEl>
                                          </p:spTgt>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1000"/>
                                        <p:tgtEl>
                                          <p:spTgt spid="36869">
                                            <p:txEl>
                                              <p:pRg st="1" end="1"/>
                                            </p:txEl>
                                          </p:spTgt>
                                        </p:tgtEl>
                                      </p:cBhvr>
                                    </p:animEffect>
                                    <p:set>
                                      <p:cBhvr>
                                        <p:cTn id="19" dur="1" fill="hold">
                                          <p:stCondLst>
                                            <p:cond delay="999"/>
                                          </p:stCondLst>
                                        </p:cTn>
                                        <p:tgtEl>
                                          <p:spTgt spid="36869">
                                            <p:txEl>
                                              <p:pRg st="1" end="1"/>
                                            </p:txEl>
                                          </p:spTgt>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1000"/>
                                        <p:tgtEl>
                                          <p:spTgt spid="36869">
                                            <p:txEl>
                                              <p:pRg st="2" end="2"/>
                                            </p:txEl>
                                          </p:spTgt>
                                        </p:tgtEl>
                                      </p:cBhvr>
                                    </p:animEffect>
                                    <p:set>
                                      <p:cBhvr>
                                        <p:cTn id="22" dur="1" fill="hold">
                                          <p:stCondLst>
                                            <p:cond delay="999"/>
                                          </p:stCondLst>
                                        </p:cTn>
                                        <p:tgtEl>
                                          <p:spTgt spid="36869">
                                            <p:txEl>
                                              <p:pRg st="2" end="2"/>
                                            </p:txEl>
                                          </p:spTgt>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1000"/>
                                        <p:tgtEl>
                                          <p:spTgt spid="36869">
                                            <p:txEl>
                                              <p:pRg st="3" end="3"/>
                                            </p:txEl>
                                          </p:spTgt>
                                        </p:tgtEl>
                                      </p:cBhvr>
                                    </p:animEffect>
                                    <p:set>
                                      <p:cBhvr>
                                        <p:cTn id="25" dur="1" fill="hold">
                                          <p:stCondLst>
                                            <p:cond delay="999"/>
                                          </p:stCondLst>
                                        </p:cTn>
                                        <p:tgtEl>
                                          <p:spTgt spid="36869">
                                            <p:txEl>
                                              <p:pRg st="3" end="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8" grpId="0"/>
      <p:bldP spid="36869"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sidfot 5"/>
          <p:cNvSpPr>
            <a:spLocks noGrp="1"/>
          </p:cNvSpPr>
          <p:nvPr>
            <p:ph type="ftr" sz="quarter" idx="11"/>
          </p:nvPr>
        </p:nvSpPr>
        <p:spPr/>
        <p:txBody>
          <a:bodyPr/>
          <a:lstStyle/>
          <a:p>
            <a:pPr>
              <a:defRPr/>
            </a:pPr>
            <a:r>
              <a:rPr lang="sv-SE" dirty="0"/>
              <a:t>      </a:t>
            </a:r>
          </a:p>
        </p:txBody>
      </p:sp>
      <p:sp>
        <p:nvSpPr>
          <p:cNvPr id="9" name="Rectangle 2"/>
          <p:cNvSpPr txBox="1">
            <a:spLocks noChangeArrowheads="1"/>
          </p:cNvSpPr>
          <p:nvPr/>
        </p:nvSpPr>
        <p:spPr bwMode="auto">
          <a:xfrm>
            <a:off x="2332265" y="699411"/>
            <a:ext cx="7570788" cy="94297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defTabSz="914377">
              <a:defRPr/>
            </a:pPr>
            <a:r>
              <a:rPr lang="sv-SE" sz="3200" b="1" kern="0" dirty="0">
                <a:latin typeface="Arial" pitchFamily="34" charset="0"/>
                <a:ea typeface="+mj-ea"/>
                <a:cs typeface="Arial" pitchFamily="34" charset="0"/>
              </a:rPr>
              <a:t>Tjäldimensionering</a:t>
            </a:r>
          </a:p>
        </p:txBody>
      </p:sp>
      <p:sp>
        <p:nvSpPr>
          <p:cNvPr id="10" name="Rectangle 3"/>
          <p:cNvSpPr txBox="1">
            <a:spLocks noChangeArrowheads="1"/>
          </p:cNvSpPr>
          <p:nvPr/>
        </p:nvSpPr>
        <p:spPr bwMode="auto">
          <a:xfrm>
            <a:off x="1760765" y="1528085"/>
            <a:ext cx="5715000" cy="121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891" indent="-342891" defTabSz="914377">
              <a:spcBef>
                <a:spcPct val="20000"/>
              </a:spcBef>
              <a:buFontTx/>
              <a:buChar char="•"/>
              <a:defRPr/>
            </a:pPr>
            <a:r>
              <a:rPr lang="sv-SE" sz="2800" b="1" kern="0" dirty="0"/>
              <a:t>Syfte:</a:t>
            </a:r>
            <a:r>
              <a:rPr lang="sv-SE" sz="2800" kern="0" dirty="0"/>
              <a:t> </a:t>
            </a:r>
          </a:p>
          <a:p>
            <a:pPr marL="742932" lvl="1" indent="-285744" defTabSz="914377">
              <a:spcBef>
                <a:spcPct val="20000"/>
              </a:spcBef>
              <a:defRPr/>
            </a:pPr>
            <a:r>
              <a:rPr lang="sv-SE" sz="2800" kern="0" dirty="0"/>
              <a:t>Motverka ojämna tjällyftningar</a:t>
            </a:r>
          </a:p>
        </p:txBody>
      </p:sp>
      <p:graphicFrame>
        <p:nvGraphicFramePr>
          <p:cNvPr id="11" name="Object 6"/>
          <p:cNvGraphicFramePr>
            <a:graphicFrameLocks noChangeAspect="1"/>
          </p:cNvGraphicFramePr>
          <p:nvPr>
            <p:extLst>
              <p:ext uri="{D42A27DB-BD31-4B8C-83A1-F6EECF244321}">
                <p14:modId xmlns:p14="http://schemas.microsoft.com/office/powerpoint/2010/main" val="2607322997"/>
              </p:ext>
            </p:extLst>
          </p:nvPr>
        </p:nvGraphicFramePr>
        <p:xfrm>
          <a:off x="7680523" y="1670960"/>
          <a:ext cx="2439988" cy="3962400"/>
        </p:xfrm>
        <a:graphic>
          <a:graphicData uri="http://schemas.openxmlformats.org/presentationml/2006/ole">
            <mc:AlternateContent xmlns:mc="http://schemas.openxmlformats.org/markup-compatibility/2006">
              <mc:Choice xmlns:v="urn:schemas-microsoft-com:vml" Requires="v">
                <p:oleObj spid="_x0000_s3138" name="Photo Editor-foto" r:id="rId3" imgW="10221752" imgH="16600000" progId="">
                  <p:embed/>
                </p:oleObj>
              </mc:Choice>
              <mc:Fallback>
                <p:oleObj name="Photo Editor-foto" r:id="rId3" imgW="10221752" imgH="16600000" progId="">
                  <p:embed/>
                  <p:pic>
                    <p:nvPicPr>
                      <p:cNvPr id="11"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0523" y="1670960"/>
                        <a:ext cx="2439988"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 name="Object 7"/>
          <p:cNvGraphicFramePr>
            <a:graphicFrameLocks noChangeAspect="1"/>
          </p:cNvGraphicFramePr>
          <p:nvPr>
            <p:extLst>
              <p:ext uri="{D42A27DB-BD31-4B8C-83A1-F6EECF244321}">
                <p14:modId xmlns:p14="http://schemas.microsoft.com/office/powerpoint/2010/main" val="50521016"/>
              </p:ext>
            </p:extLst>
          </p:nvPr>
        </p:nvGraphicFramePr>
        <p:xfrm>
          <a:off x="1946473" y="2652036"/>
          <a:ext cx="2971800" cy="2960688"/>
        </p:xfrm>
        <a:graphic>
          <a:graphicData uri="http://schemas.openxmlformats.org/presentationml/2006/ole">
            <mc:AlternateContent xmlns:mc="http://schemas.openxmlformats.org/markup-compatibility/2006">
              <mc:Choice xmlns:v="urn:schemas-microsoft-com:vml" Requires="v">
                <p:oleObj spid="_x0000_s3139" name="Photo Editor-foto" r:id="rId5" imgW="2514286" imgH="2505425" progId="">
                  <p:embed/>
                </p:oleObj>
              </mc:Choice>
              <mc:Fallback>
                <p:oleObj name="Photo Editor-foto" r:id="rId5" imgW="2514286" imgH="2505425" progId="">
                  <p:embed/>
                  <p:pic>
                    <p:nvPicPr>
                      <p:cNvPr id="12"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46473" y="2652036"/>
                        <a:ext cx="2971800" cy="2960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8533547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959429" y="1070204"/>
            <a:ext cx="8229600" cy="728663"/>
          </a:xfrm>
        </p:spPr>
        <p:txBody>
          <a:bodyPr/>
          <a:lstStyle/>
          <a:p>
            <a:pPr algn="ctr"/>
            <a:r>
              <a:rPr lang="sv-SE" sz="3200" dirty="0"/>
              <a:t>Belastningar från trafik</a:t>
            </a:r>
          </a:p>
        </p:txBody>
      </p:sp>
      <p:pic>
        <p:nvPicPr>
          <p:cNvPr id="7" name="Platshållare för innehåll 6" descr="Standardaxel.jpg"/>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1767840" y="1270763"/>
            <a:ext cx="3017520" cy="2093976"/>
          </a:xfrm>
        </p:spPr>
      </p:pic>
      <p:pic>
        <p:nvPicPr>
          <p:cNvPr id="8" name="Platshållare för innehåll 7" descr="Enstaka last.jpg"/>
          <p:cNvPicPr>
            <a:picLocks noGrp="1" noChangeAspect="1"/>
          </p:cNvPicPr>
          <p:nvPr>
            <p:ph sz="half" idx="2"/>
          </p:nvPr>
        </p:nvPicPr>
        <p:blipFill>
          <a:blip r:embed="rId4" cstate="email">
            <a:extLst>
              <a:ext uri="{28A0092B-C50C-407E-A947-70E740481C1C}">
                <a14:useLocalDpi xmlns:a14="http://schemas.microsoft.com/office/drawing/2010/main"/>
              </a:ext>
            </a:extLst>
          </a:blip>
          <a:stretch>
            <a:fillRect/>
          </a:stretch>
        </p:blipFill>
        <p:spPr>
          <a:xfrm>
            <a:off x="6629400" y="2281695"/>
            <a:ext cx="4038600" cy="1177011"/>
          </a:xfrm>
        </p:spPr>
      </p:pic>
      <p:sp>
        <p:nvSpPr>
          <p:cNvPr id="6" name="Platshållare för sidfot 5"/>
          <p:cNvSpPr>
            <a:spLocks noGrp="1"/>
          </p:cNvSpPr>
          <p:nvPr>
            <p:ph type="ftr" sz="quarter" idx="11"/>
          </p:nvPr>
        </p:nvSpPr>
        <p:spPr/>
        <p:txBody>
          <a:bodyPr/>
          <a:lstStyle/>
          <a:p>
            <a:pPr>
              <a:defRPr/>
            </a:pPr>
            <a:r>
              <a:rPr lang="sv-SE" dirty="0"/>
              <a:t>      </a:t>
            </a:r>
          </a:p>
        </p:txBody>
      </p:sp>
      <p:sp>
        <p:nvSpPr>
          <p:cNvPr id="10" name="Platshållare för innehåll 6"/>
          <p:cNvSpPr txBox="1">
            <a:spLocks/>
          </p:cNvSpPr>
          <p:nvPr/>
        </p:nvSpPr>
        <p:spPr bwMode="auto">
          <a:xfrm>
            <a:off x="431916" y="3058795"/>
            <a:ext cx="3595798" cy="2093976"/>
          </a:xfrm>
          <a:prstGeom prst="rect">
            <a:avLst/>
          </a:prstGeom>
          <a:ln w="25400" cap="flat" cmpd="sng" algn="ctr">
            <a:solidFill>
              <a:schemeClr val="dk1"/>
            </a:solidFill>
            <a:prstDash val="solid"/>
            <a:miter lim="800000"/>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2800" kern="1200">
                <a:solidFill>
                  <a:schemeClr val="dk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dk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dk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1800" kern="1200">
                <a:solidFill>
                  <a:schemeClr val="dk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18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dk1"/>
                </a:solidFill>
                <a:latin typeface="+mn-lt"/>
                <a:ea typeface="+mn-ea"/>
                <a:cs typeface="+mn-cs"/>
              </a:defRPr>
            </a:lvl9pPr>
          </a:lstStyle>
          <a:p>
            <a:pPr>
              <a:buFont typeface="Arial" charset="0"/>
              <a:buNone/>
            </a:pPr>
            <a:r>
              <a:rPr lang="sv-SE" sz="2000" b="1" dirty="0"/>
              <a:t>Standardaxel</a:t>
            </a:r>
          </a:p>
          <a:p>
            <a:pPr marL="0">
              <a:buNone/>
            </a:pPr>
            <a:r>
              <a:rPr lang="sv-SE" sz="2000" dirty="0"/>
              <a:t>Vägöverbyggnad i DK 1 och DK 2 ska dimensioneras med hjälp av en standardaxel om 10 ton</a:t>
            </a:r>
          </a:p>
        </p:txBody>
      </p:sp>
      <p:sp>
        <p:nvSpPr>
          <p:cNvPr id="11" name="Platshållare för innehåll 6"/>
          <p:cNvSpPr txBox="1">
            <a:spLocks/>
          </p:cNvSpPr>
          <p:nvPr/>
        </p:nvSpPr>
        <p:spPr bwMode="auto">
          <a:xfrm>
            <a:off x="8376746" y="3397250"/>
            <a:ext cx="3595798" cy="1601470"/>
          </a:xfrm>
          <a:prstGeom prst="rect">
            <a:avLst/>
          </a:prstGeom>
          <a:ln w="25400" cap="flat" cmpd="sng" algn="ctr">
            <a:solidFill>
              <a:schemeClr val="dk1"/>
            </a:solidFill>
            <a:prstDash val="solid"/>
            <a:miter lim="800000"/>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2800" kern="1200">
                <a:solidFill>
                  <a:schemeClr val="dk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dk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dk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1800" kern="1200">
                <a:solidFill>
                  <a:schemeClr val="dk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18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dk1"/>
                </a:solidFill>
                <a:latin typeface="+mn-lt"/>
                <a:ea typeface="+mn-ea"/>
                <a:cs typeface="+mn-cs"/>
              </a:defRPr>
            </a:lvl9pPr>
          </a:lstStyle>
          <a:p>
            <a:pPr>
              <a:buFont typeface="Arial" charset="0"/>
              <a:buNone/>
            </a:pPr>
            <a:r>
              <a:rPr lang="sv-SE" sz="2000" b="1" dirty="0"/>
              <a:t>Extremlast</a:t>
            </a:r>
          </a:p>
          <a:p>
            <a:pPr marL="0" indent="0">
              <a:buFont typeface="Arial" charset="0"/>
              <a:buNone/>
            </a:pPr>
            <a:r>
              <a:rPr lang="sv-SE" sz="2000" dirty="0"/>
              <a:t>Kontrollerar terrassytan</a:t>
            </a:r>
          </a:p>
          <a:p>
            <a:pPr marL="0" indent="0">
              <a:buFont typeface="Arial" charset="0"/>
              <a:buNone/>
            </a:pPr>
            <a:r>
              <a:rPr lang="sv-SE" sz="2000" dirty="0"/>
              <a:t>13 ton 60x20 cm</a:t>
            </a:r>
          </a:p>
        </p:txBody>
      </p:sp>
      <p:graphicFrame>
        <p:nvGraphicFramePr>
          <p:cNvPr id="9" name="Diagram 8"/>
          <p:cNvGraphicFramePr/>
          <p:nvPr/>
        </p:nvGraphicFramePr>
        <p:xfrm>
          <a:off x="2819400" y="1987551"/>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421577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Graphic spid="9"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Rectangle 2"/>
          <p:cNvSpPr>
            <a:spLocks noGrp="1" noChangeArrowheads="1"/>
          </p:cNvSpPr>
          <p:nvPr>
            <p:ph type="title"/>
          </p:nvPr>
        </p:nvSpPr>
        <p:spPr>
          <a:xfrm>
            <a:off x="3873490" y="1177634"/>
            <a:ext cx="4173720" cy="1143000"/>
          </a:xfrm>
        </p:spPr>
        <p:txBody>
          <a:bodyPr/>
          <a:lstStyle/>
          <a:p>
            <a:pPr algn="ctr" eaLnBrk="1" hangingPunct="1"/>
            <a:r>
              <a:rPr lang="sv-SE" sz="3200" dirty="0"/>
              <a:t>Bärighetsskador</a:t>
            </a:r>
            <a:br>
              <a:rPr lang="sv-SE" sz="3200" dirty="0"/>
            </a:br>
            <a:endParaRPr lang="sv-SE" sz="2000" dirty="0"/>
          </a:p>
        </p:txBody>
      </p:sp>
      <p:sp>
        <p:nvSpPr>
          <p:cNvPr id="17414" name="Text Box 4"/>
          <p:cNvSpPr txBox="1">
            <a:spLocks noChangeArrowheads="1"/>
          </p:cNvSpPr>
          <p:nvPr/>
        </p:nvSpPr>
        <p:spPr bwMode="auto">
          <a:xfrm>
            <a:off x="3697567" y="6313222"/>
            <a:ext cx="4635500" cy="461665"/>
          </a:xfrm>
          <a:prstGeom prst="rect">
            <a:avLst/>
          </a:prstGeom>
          <a:noFill/>
          <a:ln w="9525">
            <a:noFill/>
            <a:miter lim="800000"/>
            <a:headEnd/>
            <a:tailEnd/>
          </a:ln>
        </p:spPr>
        <p:txBody>
          <a:bodyPr>
            <a:spAutoFit/>
          </a:bodyPr>
          <a:lstStyle/>
          <a:p>
            <a:pPr defTabSz="1219170" fontAlgn="base">
              <a:spcBef>
                <a:spcPct val="50000"/>
              </a:spcBef>
              <a:spcAft>
                <a:spcPct val="0"/>
              </a:spcAft>
              <a:defRPr/>
            </a:pPr>
            <a:endParaRPr lang="sv-SE" sz="2400" dirty="0">
              <a:solidFill>
                <a:prstClr val="black"/>
              </a:solidFill>
              <a:latin typeface="Arial" charset="0"/>
            </a:endParaRPr>
          </a:p>
        </p:txBody>
      </p:sp>
      <p:grpSp>
        <p:nvGrpSpPr>
          <p:cNvPr id="6" name="Grupp 5">
            <a:extLst>
              <a:ext uri="{FF2B5EF4-FFF2-40B4-BE49-F238E27FC236}">
                <a16:creationId xmlns:a16="http://schemas.microsoft.com/office/drawing/2014/main" id="{8B5C511C-AE68-4FB2-A9A6-55764D7A4B10}"/>
              </a:ext>
            </a:extLst>
          </p:cNvPr>
          <p:cNvGrpSpPr/>
          <p:nvPr/>
        </p:nvGrpSpPr>
        <p:grpSpPr>
          <a:xfrm>
            <a:off x="8282789" y="1676541"/>
            <a:ext cx="3074308" cy="3383590"/>
            <a:chOff x="8282789" y="1676541"/>
            <a:chExt cx="3074308" cy="3383590"/>
          </a:xfrm>
        </p:grpSpPr>
        <p:pic>
          <p:nvPicPr>
            <p:cNvPr id="2" name="Bildobjekt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82789" y="1676541"/>
              <a:ext cx="3074308" cy="2307869"/>
            </a:xfrm>
            <a:prstGeom prst="rect">
              <a:avLst/>
            </a:prstGeom>
          </p:spPr>
        </p:pic>
        <p:sp>
          <p:nvSpPr>
            <p:cNvPr id="10" name="textruta 9"/>
            <p:cNvSpPr txBox="1"/>
            <p:nvPr/>
          </p:nvSpPr>
          <p:spPr>
            <a:xfrm>
              <a:off x="8282789" y="3982913"/>
              <a:ext cx="3074308" cy="107721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1219170" fontAlgn="base">
                <a:spcBef>
                  <a:spcPct val="0"/>
                </a:spcBef>
                <a:spcAft>
                  <a:spcPct val="0"/>
                </a:spcAft>
                <a:defRPr/>
              </a:pPr>
              <a:r>
                <a:rPr lang="sv-SE" sz="1600" dirty="0">
                  <a:solidFill>
                    <a:prstClr val="black"/>
                  </a:solidFill>
                  <a:latin typeface="Calibri"/>
                </a:rPr>
                <a:t>Vatten i vägkroppen, ca 10 cm över terrassnivån. </a:t>
              </a:r>
            </a:p>
            <a:p>
              <a:pPr defTabSz="1219170" fontAlgn="base">
                <a:spcBef>
                  <a:spcPct val="0"/>
                </a:spcBef>
                <a:spcAft>
                  <a:spcPct val="0"/>
                </a:spcAft>
                <a:defRPr/>
              </a:pPr>
              <a:endParaRPr lang="sv-SE" sz="1600" dirty="0">
                <a:solidFill>
                  <a:prstClr val="black"/>
                </a:solidFill>
                <a:latin typeface="Calibri"/>
              </a:endParaRPr>
            </a:p>
            <a:p>
              <a:pPr defTabSz="1219170" fontAlgn="base">
                <a:spcBef>
                  <a:spcPct val="0"/>
                </a:spcBef>
                <a:spcAft>
                  <a:spcPct val="0"/>
                </a:spcAft>
                <a:defRPr/>
              </a:pPr>
              <a:r>
                <a:rPr lang="sv-SE" sz="1600" dirty="0">
                  <a:solidFill>
                    <a:prstClr val="black"/>
                  </a:solidFill>
                  <a:latin typeface="Calibri"/>
                </a:rPr>
                <a:t>Spår som bildats efter ca 3 år!</a:t>
              </a:r>
              <a:endParaRPr lang="sv-SE" sz="2400" dirty="0">
                <a:solidFill>
                  <a:prstClr val="black"/>
                </a:solidFill>
                <a:latin typeface="Calibri"/>
              </a:endParaRPr>
            </a:p>
          </p:txBody>
        </p:sp>
      </p:grpSp>
      <p:grpSp>
        <p:nvGrpSpPr>
          <p:cNvPr id="5" name="Grupp 4">
            <a:extLst>
              <a:ext uri="{FF2B5EF4-FFF2-40B4-BE49-F238E27FC236}">
                <a16:creationId xmlns:a16="http://schemas.microsoft.com/office/drawing/2014/main" id="{C9C6F2A5-FF14-41EB-A832-54300E79AEB3}"/>
              </a:ext>
            </a:extLst>
          </p:cNvPr>
          <p:cNvGrpSpPr/>
          <p:nvPr/>
        </p:nvGrpSpPr>
        <p:grpSpPr>
          <a:xfrm>
            <a:off x="4317288" y="3381783"/>
            <a:ext cx="3286125" cy="3199517"/>
            <a:chOff x="4317288" y="3381783"/>
            <a:chExt cx="3286125" cy="3199517"/>
          </a:xfrm>
        </p:grpSpPr>
        <p:pic>
          <p:nvPicPr>
            <p:cNvPr id="3" name="Bildobjekt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17288" y="3381783"/>
              <a:ext cx="3286125" cy="2422407"/>
            </a:xfrm>
            <a:prstGeom prst="rect">
              <a:avLst/>
            </a:prstGeom>
          </p:spPr>
        </p:pic>
        <p:sp>
          <p:nvSpPr>
            <p:cNvPr id="11" name="textruta 10"/>
            <p:cNvSpPr txBox="1"/>
            <p:nvPr/>
          </p:nvSpPr>
          <p:spPr>
            <a:xfrm>
              <a:off x="4317288" y="5504082"/>
              <a:ext cx="3286125" cy="107721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1219170" fontAlgn="base">
                <a:spcBef>
                  <a:spcPct val="0"/>
                </a:spcBef>
                <a:spcAft>
                  <a:spcPct val="0"/>
                </a:spcAft>
                <a:defRPr/>
              </a:pPr>
              <a:r>
                <a:rPr lang="sv-SE" sz="1600" dirty="0">
                  <a:solidFill>
                    <a:prstClr val="black"/>
                  </a:solidFill>
                  <a:latin typeface="Calibri"/>
                </a:rPr>
                <a:t>Kombination av dåliga material (gammal grusväg som belagts), dålig dränering. </a:t>
              </a:r>
            </a:p>
            <a:p>
              <a:pPr defTabSz="1219170" fontAlgn="base">
                <a:spcBef>
                  <a:spcPct val="0"/>
                </a:spcBef>
                <a:spcAft>
                  <a:spcPct val="0"/>
                </a:spcAft>
                <a:defRPr/>
              </a:pPr>
              <a:r>
                <a:rPr lang="sv-SE" sz="1600" dirty="0">
                  <a:solidFill>
                    <a:prstClr val="black"/>
                  </a:solidFill>
                  <a:latin typeface="Calibri"/>
                </a:rPr>
                <a:t>Även inslag av tjälproblem.</a:t>
              </a:r>
            </a:p>
          </p:txBody>
        </p:sp>
      </p:grpSp>
      <p:grpSp>
        <p:nvGrpSpPr>
          <p:cNvPr id="4" name="Grupp 3">
            <a:extLst>
              <a:ext uri="{FF2B5EF4-FFF2-40B4-BE49-F238E27FC236}">
                <a16:creationId xmlns:a16="http://schemas.microsoft.com/office/drawing/2014/main" id="{D3DBA469-305A-411F-ADDF-74B595F27787}"/>
              </a:ext>
            </a:extLst>
          </p:cNvPr>
          <p:cNvGrpSpPr/>
          <p:nvPr/>
        </p:nvGrpSpPr>
        <p:grpSpPr>
          <a:xfrm>
            <a:off x="1037881" y="1676541"/>
            <a:ext cx="2600031" cy="4442589"/>
            <a:chOff x="1037881" y="1676541"/>
            <a:chExt cx="2600031" cy="4442589"/>
          </a:xfrm>
        </p:grpSpPr>
        <p:pic>
          <p:nvPicPr>
            <p:cNvPr id="17416" name="Picture 6" descr="IMG_000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37881" y="1676541"/>
              <a:ext cx="2600031" cy="1950227"/>
            </a:xfrm>
            <a:prstGeom prst="rect">
              <a:avLst/>
            </a:prstGeom>
            <a:noFill/>
            <a:ln w="9525">
              <a:noFill/>
              <a:miter lim="800000"/>
              <a:headEnd/>
              <a:tailEnd/>
            </a:ln>
          </p:spPr>
        </p:pic>
        <p:pic>
          <p:nvPicPr>
            <p:cNvPr id="17415" name="Picture 5" descr="IMG_000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037881" y="3584127"/>
              <a:ext cx="2600031" cy="1950435"/>
            </a:xfrm>
            <a:prstGeom prst="rect">
              <a:avLst/>
            </a:prstGeom>
            <a:noFill/>
            <a:ln w="9525">
              <a:noFill/>
              <a:miter lim="800000"/>
              <a:headEnd/>
              <a:tailEnd/>
            </a:ln>
          </p:spPr>
        </p:pic>
        <p:sp>
          <p:nvSpPr>
            <p:cNvPr id="12" name="textruta 11"/>
            <p:cNvSpPr txBox="1"/>
            <p:nvPr/>
          </p:nvSpPr>
          <p:spPr>
            <a:xfrm>
              <a:off x="1037881" y="5534355"/>
              <a:ext cx="2600031"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1219170" fontAlgn="base">
                <a:spcBef>
                  <a:spcPct val="0"/>
                </a:spcBef>
                <a:spcAft>
                  <a:spcPct val="0"/>
                </a:spcAft>
                <a:defRPr/>
              </a:pPr>
              <a:r>
                <a:rPr lang="sv-SE" sz="1600" dirty="0">
                  <a:solidFill>
                    <a:prstClr val="black"/>
                  </a:solidFill>
                  <a:latin typeface="Calibri"/>
                </a:rPr>
                <a:t>Tunn överbyggnad, terrassen havererar</a:t>
              </a:r>
              <a:endParaRPr lang="sv-SE" sz="2400" dirty="0">
                <a:solidFill>
                  <a:prstClr val="black"/>
                </a:solidFill>
                <a:latin typeface="Calibri"/>
              </a:endParaRPr>
            </a:p>
          </p:txBody>
        </p:sp>
      </p:grpSp>
    </p:spTree>
    <p:extLst>
      <p:ext uri="{BB962C8B-B14F-4D97-AF65-F5344CB8AC3E}">
        <p14:creationId xmlns:p14="http://schemas.microsoft.com/office/powerpoint/2010/main" val="380711738"/>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5" name="Rectangle 2"/>
          <p:cNvSpPr>
            <a:spLocks noGrp="1" noChangeArrowheads="1"/>
          </p:cNvSpPr>
          <p:nvPr>
            <p:ph type="title"/>
          </p:nvPr>
        </p:nvSpPr>
        <p:spPr>
          <a:xfrm>
            <a:off x="119815" y="418977"/>
            <a:ext cx="7294179" cy="672029"/>
          </a:xfrm>
          <a:solidFill>
            <a:schemeClr val="bg1"/>
          </a:solidFill>
        </p:spPr>
        <p:txBody>
          <a:bodyPr/>
          <a:lstStyle/>
          <a:p>
            <a:pPr algn="ctr" eaLnBrk="1" hangingPunct="1"/>
            <a:r>
              <a:rPr lang="sv-SE" sz="3600" dirty="0"/>
              <a:t>Tjälskador</a:t>
            </a:r>
          </a:p>
        </p:txBody>
      </p:sp>
      <p:pic>
        <p:nvPicPr>
          <p:cNvPr id="8" name="Picture 5" descr="\\LU-fil1\Ullberg_J$\Dokument\Tjälinventering\Tjälinventering 2009\Tjälinventering 2009\BD\BD99 Kuusiniemi - Kitkiöjärvi\Bilder BD99.1\248102.jpg">
            <a:hlinkClick r:id="rId3" action="ppaction://hlinksldjump"/>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878979" y="672029"/>
            <a:ext cx="3684051" cy="2755075"/>
          </a:xfrm>
          <a:prstGeom prst="rect">
            <a:avLst/>
          </a:prstGeom>
          <a:noFill/>
        </p:spPr>
      </p:pic>
      <p:pic>
        <p:nvPicPr>
          <p:cNvPr id="7" name="Bildobjekt 4" descr="tjäle2.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254716" y="4030600"/>
            <a:ext cx="3677393" cy="2758045"/>
          </a:xfrm>
          <a:prstGeom prst="rect">
            <a:avLst/>
          </a:prstGeom>
          <a:noFill/>
          <a:ln w="9525">
            <a:noFill/>
            <a:miter lim="800000"/>
            <a:headEnd/>
            <a:tailEnd/>
          </a:ln>
        </p:spPr>
      </p:pic>
      <p:pic>
        <p:nvPicPr>
          <p:cNvPr id="2" name="Bildobjekt 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806871" y="1239998"/>
            <a:ext cx="3920068" cy="2944623"/>
          </a:xfrm>
          <a:prstGeom prst="rect">
            <a:avLst/>
          </a:prstGeom>
        </p:spPr>
      </p:pic>
      <p:sp>
        <p:nvSpPr>
          <p:cNvPr id="9" name="textruta 8"/>
          <p:cNvSpPr txBox="1"/>
          <p:nvPr/>
        </p:nvSpPr>
        <p:spPr>
          <a:xfrm>
            <a:off x="2061653" y="3838630"/>
            <a:ext cx="2964123"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1219170" fontAlgn="base">
              <a:spcBef>
                <a:spcPct val="0"/>
              </a:spcBef>
              <a:spcAft>
                <a:spcPct val="0"/>
              </a:spcAft>
              <a:defRPr/>
            </a:pPr>
            <a:r>
              <a:rPr lang="sv-SE" sz="1200" dirty="0">
                <a:solidFill>
                  <a:prstClr val="black"/>
                </a:solidFill>
                <a:latin typeface="Calibri"/>
              </a:rPr>
              <a:t>Trumman lyfter olika mot resten av vägen</a:t>
            </a:r>
          </a:p>
          <a:p>
            <a:pPr defTabSz="1219170" fontAlgn="base">
              <a:spcBef>
                <a:spcPct val="0"/>
              </a:spcBef>
              <a:spcAft>
                <a:spcPct val="0"/>
              </a:spcAft>
              <a:defRPr/>
            </a:pPr>
            <a:endParaRPr lang="sv-SE" sz="1200" dirty="0">
              <a:solidFill>
                <a:prstClr val="black"/>
              </a:solidFill>
              <a:latin typeface="Calibri"/>
            </a:endParaRPr>
          </a:p>
          <a:p>
            <a:pPr defTabSz="1219170" fontAlgn="base">
              <a:spcBef>
                <a:spcPct val="0"/>
              </a:spcBef>
              <a:spcAft>
                <a:spcPct val="0"/>
              </a:spcAft>
              <a:defRPr/>
            </a:pPr>
            <a:r>
              <a:rPr lang="sv-SE" sz="1200" dirty="0">
                <a:solidFill>
                  <a:prstClr val="black"/>
                </a:solidFill>
                <a:latin typeface="Calibri"/>
              </a:rPr>
              <a:t>Inte så lätt att åtgärda problemet om man inte vill lägga om trumman. </a:t>
            </a:r>
          </a:p>
        </p:txBody>
      </p:sp>
      <p:sp>
        <p:nvSpPr>
          <p:cNvPr id="10" name="textruta 9"/>
          <p:cNvSpPr txBox="1"/>
          <p:nvPr/>
        </p:nvSpPr>
        <p:spPr>
          <a:xfrm>
            <a:off x="6611349" y="6480870"/>
            <a:ext cx="2964123" cy="27699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1219170" fontAlgn="base">
              <a:spcBef>
                <a:spcPct val="0"/>
              </a:spcBef>
              <a:spcAft>
                <a:spcPct val="0"/>
              </a:spcAft>
              <a:defRPr/>
            </a:pPr>
            <a:r>
              <a:rPr lang="sv-SE" sz="1200" dirty="0">
                <a:solidFill>
                  <a:prstClr val="black"/>
                </a:solidFill>
                <a:latin typeface="Calibri"/>
              </a:rPr>
              <a:t>Rejäl tjälspricka!</a:t>
            </a:r>
          </a:p>
        </p:txBody>
      </p:sp>
      <p:sp>
        <p:nvSpPr>
          <p:cNvPr id="11" name="textruta 10"/>
          <p:cNvSpPr txBox="1"/>
          <p:nvPr/>
        </p:nvSpPr>
        <p:spPr>
          <a:xfrm>
            <a:off x="7238943" y="3161522"/>
            <a:ext cx="2964123"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1219170" fontAlgn="base">
              <a:spcBef>
                <a:spcPct val="0"/>
              </a:spcBef>
              <a:spcAft>
                <a:spcPct val="0"/>
              </a:spcAft>
              <a:defRPr/>
            </a:pPr>
            <a:r>
              <a:rPr lang="sv-SE" sz="1200" dirty="0">
                <a:solidFill>
                  <a:prstClr val="black"/>
                </a:solidFill>
                <a:latin typeface="Calibri"/>
              </a:rPr>
              <a:t>Omfattande sprickbildning och ojämnheter</a:t>
            </a:r>
          </a:p>
          <a:p>
            <a:pPr defTabSz="1219170" fontAlgn="base">
              <a:spcBef>
                <a:spcPct val="0"/>
              </a:spcBef>
              <a:spcAft>
                <a:spcPct val="0"/>
              </a:spcAft>
              <a:defRPr/>
            </a:pPr>
            <a:endParaRPr lang="sv-SE" sz="1200" dirty="0">
              <a:solidFill>
                <a:prstClr val="black"/>
              </a:solidFill>
              <a:latin typeface="Calibri"/>
            </a:endParaRPr>
          </a:p>
          <a:p>
            <a:pPr defTabSz="1219170" fontAlgn="base">
              <a:spcBef>
                <a:spcPct val="0"/>
              </a:spcBef>
              <a:spcAft>
                <a:spcPct val="0"/>
              </a:spcAft>
              <a:defRPr/>
            </a:pPr>
            <a:r>
              <a:rPr lang="sv-SE" sz="1200" dirty="0">
                <a:solidFill>
                  <a:prstClr val="black"/>
                </a:solidFill>
                <a:latin typeface="Calibri"/>
              </a:rPr>
              <a:t>Utskiftning</a:t>
            </a:r>
          </a:p>
        </p:txBody>
      </p:sp>
    </p:spTree>
    <p:extLst>
      <p:ext uri="{BB962C8B-B14F-4D97-AF65-F5344CB8AC3E}">
        <p14:creationId xmlns:p14="http://schemas.microsoft.com/office/powerpoint/2010/main" val="1675972660"/>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948831" y="704076"/>
            <a:ext cx="8229600" cy="1143000"/>
          </a:xfrm>
        </p:spPr>
        <p:txBody>
          <a:bodyPr/>
          <a:lstStyle/>
          <a:p>
            <a:pPr algn="ctr"/>
            <a:r>
              <a:rPr lang="sv-SE" sz="3200" dirty="0"/>
              <a:t>Spårbildning i beläggning</a:t>
            </a:r>
          </a:p>
        </p:txBody>
      </p:sp>
      <p:grpSp>
        <p:nvGrpSpPr>
          <p:cNvPr id="9" name="Grupp 8"/>
          <p:cNvGrpSpPr/>
          <p:nvPr/>
        </p:nvGrpSpPr>
        <p:grpSpPr>
          <a:xfrm>
            <a:off x="1524001" y="1508522"/>
            <a:ext cx="5075243" cy="3292079"/>
            <a:chOff x="199735" y="1549400"/>
            <a:chExt cx="8164448" cy="5142606"/>
          </a:xfrm>
        </p:grpSpPr>
        <p:pic>
          <p:nvPicPr>
            <p:cNvPr id="3" name="Picture 4" descr="Bild till framsida (meddelande 86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4485" y="2057399"/>
              <a:ext cx="7163223" cy="4634607"/>
            </a:xfrm>
            <a:prstGeom prst="rect">
              <a:avLst/>
            </a:prstGeom>
            <a:noFill/>
          </p:spPr>
        </p:pic>
        <p:sp>
          <p:nvSpPr>
            <p:cNvPr id="4" name="textruta 3"/>
            <p:cNvSpPr txBox="1"/>
            <p:nvPr/>
          </p:nvSpPr>
          <p:spPr>
            <a:xfrm>
              <a:off x="199735" y="1549400"/>
              <a:ext cx="8164448" cy="528860"/>
            </a:xfrm>
            <a:prstGeom prst="rect">
              <a:avLst/>
            </a:prstGeom>
            <a:noFill/>
          </p:spPr>
          <p:txBody>
            <a:bodyPr wrap="square" rtlCol="0">
              <a:spAutoFit/>
            </a:bodyPr>
            <a:lstStyle/>
            <a:p>
              <a:pPr algn="ctr" defTabSz="1219170" fontAlgn="base">
                <a:spcBef>
                  <a:spcPct val="0"/>
                </a:spcBef>
                <a:spcAft>
                  <a:spcPct val="0"/>
                </a:spcAft>
                <a:defRPr/>
              </a:pPr>
              <a:r>
                <a:rPr lang="sv-SE" sz="1600" b="1" dirty="0">
                  <a:solidFill>
                    <a:prstClr val="black"/>
                  </a:solidFill>
                  <a:latin typeface="Arial" charset="0"/>
                </a:rPr>
                <a:t>Spår orsakade av dubbdäckstrafik</a:t>
              </a:r>
            </a:p>
          </p:txBody>
        </p:sp>
      </p:grpSp>
      <p:pic>
        <p:nvPicPr>
          <p:cNvPr id="5" name="Bildobjekt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63886" y="2700873"/>
            <a:ext cx="4837489" cy="3455931"/>
          </a:xfrm>
          <a:prstGeom prst="rect">
            <a:avLst/>
          </a:prstGeom>
        </p:spPr>
      </p:pic>
    </p:spTree>
    <p:extLst>
      <p:ext uri="{BB962C8B-B14F-4D97-AF65-F5344CB8AC3E}">
        <p14:creationId xmlns:p14="http://schemas.microsoft.com/office/powerpoint/2010/main" val="19764052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2"/>
          <p:cNvSpPr>
            <a:spLocks noGrp="1"/>
          </p:cNvSpPr>
          <p:nvPr>
            <p:ph type="title"/>
          </p:nvPr>
        </p:nvSpPr>
        <p:spPr>
          <a:xfrm>
            <a:off x="809297" y="766933"/>
            <a:ext cx="10268605" cy="624132"/>
          </a:xfrm>
          <a:ln>
            <a:noFill/>
          </a:ln>
        </p:spPr>
        <p:style>
          <a:lnRef idx="2">
            <a:schemeClr val="dk1"/>
          </a:lnRef>
          <a:fillRef idx="1">
            <a:schemeClr val="lt1"/>
          </a:fillRef>
          <a:effectRef idx="0">
            <a:schemeClr val="dk1"/>
          </a:effectRef>
          <a:fontRef idx="minor">
            <a:schemeClr val="dk1"/>
          </a:fontRef>
        </p:style>
        <p:txBody>
          <a:bodyPr/>
          <a:lstStyle/>
          <a:p>
            <a:r>
              <a:rPr lang="sv-SE" sz="3200" b="1" dirty="0">
                <a:latin typeface="Arial" pitchFamily="34" charset="0"/>
                <a:cs typeface="Arial" pitchFamily="34" charset="0"/>
              </a:rPr>
              <a:t>Dimensioneringsklass (DK) (TRVINFRA 00224) </a:t>
            </a:r>
          </a:p>
        </p:txBody>
      </p:sp>
      <p:sp>
        <p:nvSpPr>
          <p:cNvPr id="8" name="textruta 7"/>
          <p:cNvSpPr txBox="1"/>
          <p:nvPr/>
        </p:nvSpPr>
        <p:spPr>
          <a:xfrm>
            <a:off x="2317676" y="1556389"/>
            <a:ext cx="7776864" cy="4955203"/>
          </a:xfrm>
          <a:prstGeom prst="rect">
            <a:avLst/>
          </a:prstGeom>
          <a:solidFill>
            <a:schemeClr val="bg1"/>
          </a:solidFill>
          <a:ln>
            <a:solidFill>
              <a:schemeClr val="accent3">
                <a:lumMod val="60000"/>
                <a:lumOff val="40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p>
            <a:pPr>
              <a:buNone/>
            </a:pPr>
            <a:r>
              <a:rPr lang="sv-SE" sz="2400" b="1" i="1" dirty="0"/>
              <a:t>DK1</a:t>
            </a:r>
            <a:r>
              <a:rPr lang="sv-SE" sz="2400" i="1" dirty="0"/>
              <a:t> är mycket </a:t>
            </a:r>
            <a:r>
              <a:rPr lang="sv-SE" sz="2400" b="1" i="1" dirty="0"/>
              <a:t>enkla metoder </a:t>
            </a:r>
            <a:r>
              <a:rPr lang="sv-SE" sz="2400" i="1" dirty="0"/>
              <a:t>vid låg trafikbelastning</a:t>
            </a:r>
          </a:p>
          <a:p>
            <a:pPr>
              <a:buFont typeface="Wingdings" pitchFamily="2" charset="2"/>
              <a:buChar char="§"/>
            </a:pPr>
            <a:endParaRPr lang="sv-SE" sz="2400" i="1" dirty="0"/>
          </a:p>
          <a:p>
            <a:r>
              <a:rPr lang="sv-SE" sz="2400" b="1" i="1" dirty="0"/>
              <a:t>DK2</a:t>
            </a:r>
            <a:r>
              <a:rPr lang="sv-SE" sz="2400" i="1" dirty="0"/>
              <a:t> är Trafikverkets </a:t>
            </a:r>
            <a:r>
              <a:rPr lang="sv-SE" sz="2400" b="1" i="1" dirty="0"/>
              <a:t>standardmetod</a:t>
            </a:r>
            <a:r>
              <a:rPr lang="sv-SE" sz="2400" i="1" dirty="0"/>
              <a:t> som även stöds av PMS Objekt</a:t>
            </a:r>
          </a:p>
          <a:p>
            <a:pPr>
              <a:buFont typeface="Wingdings" pitchFamily="2" charset="2"/>
              <a:buChar char="§"/>
            </a:pPr>
            <a:endParaRPr lang="sv-SE" sz="2400" i="1" dirty="0"/>
          </a:p>
          <a:p>
            <a:r>
              <a:rPr lang="sv-SE" sz="2400" b="1" i="1" dirty="0"/>
              <a:t>DK3</a:t>
            </a:r>
            <a:r>
              <a:rPr lang="sv-SE" sz="2400" i="1" dirty="0"/>
              <a:t> innebär att den som använder sig av denna ska </a:t>
            </a:r>
            <a:r>
              <a:rPr lang="sv-SE" sz="2400" b="1" i="1" dirty="0"/>
              <a:t>redovisa beräkningsmetoden </a:t>
            </a:r>
            <a:r>
              <a:rPr lang="sv-SE" sz="2400" i="1" dirty="0"/>
              <a:t>som använts, vilka kriterier som man använt, samt hur detta ska göras i produktionen. </a:t>
            </a:r>
          </a:p>
          <a:p>
            <a:endParaRPr lang="sv-SE" sz="2000" i="1" dirty="0"/>
          </a:p>
          <a:p>
            <a:pPr marL="342891" indent="-342891">
              <a:buFont typeface="Arial" panose="020B0604020202020204" pitchFamily="34" charset="0"/>
              <a:buChar char="•"/>
            </a:pPr>
            <a:r>
              <a:rPr lang="sv-SE" sz="2000" i="1" dirty="0"/>
              <a:t>DK3 används oftast vid totalentreprenader med funktionsansvar. </a:t>
            </a:r>
          </a:p>
          <a:p>
            <a:pPr marL="342891" indent="-342891">
              <a:buFont typeface="Arial" panose="020B0604020202020204" pitchFamily="34" charset="0"/>
              <a:buChar char="•"/>
            </a:pPr>
            <a:r>
              <a:rPr lang="sv-SE" sz="2000" i="1" dirty="0"/>
              <a:t>Kan även innebära att ett annat lands dimensioneringsmetod har använts. </a:t>
            </a:r>
          </a:p>
          <a:p>
            <a:pPr marL="342891" indent="-342891">
              <a:buFont typeface="Arial" panose="020B0604020202020204" pitchFamily="34" charset="0"/>
              <a:buChar char="•"/>
            </a:pPr>
            <a:r>
              <a:rPr lang="sv-SE" sz="2000" i="1" dirty="0"/>
              <a:t>OM man frångår kraven i DK2 hamnar man automatiskt i DK3.</a:t>
            </a:r>
          </a:p>
        </p:txBody>
      </p:sp>
    </p:spTree>
    <p:extLst>
      <p:ext uri="{BB962C8B-B14F-4D97-AF65-F5344CB8AC3E}">
        <p14:creationId xmlns:p14="http://schemas.microsoft.com/office/powerpoint/2010/main" val="3320987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dissolv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dissolv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dissolve">
                                      <p:cBhvr>
                                        <p:cTn id="17" dur="500"/>
                                        <p:tgtEl>
                                          <p:spTgt spid="8">
                                            <p:txEl>
                                              <p:pRg st="4" end="4"/>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8">
                                            <p:txEl>
                                              <p:pRg st="6" end="6"/>
                                            </p:txEl>
                                          </p:spTgt>
                                        </p:tgtEl>
                                        <p:attrNameLst>
                                          <p:attrName>style.visibility</p:attrName>
                                        </p:attrNameLst>
                                      </p:cBhvr>
                                      <p:to>
                                        <p:strVal val="visible"/>
                                      </p:to>
                                    </p:set>
                                    <p:animEffect transition="in" filter="dissolve">
                                      <p:cBhvr>
                                        <p:cTn id="20" dur="500"/>
                                        <p:tgtEl>
                                          <p:spTgt spid="8">
                                            <p:txEl>
                                              <p:pRg st="6" end="6"/>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8">
                                            <p:txEl>
                                              <p:pRg st="7" end="7"/>
                                            </p:txEl>
                                          </p:spTgt>
                                        </p:tgtEl>
                                        <p:attrNameLst>
                                          <p:attrName>style.visibility</p:attrName>
                                        </p:attrNameLst>
                                      </p:cBhvr>
                                      <p:to>
                                        <p:strVal val="visible"/>
                                      </p:to>
                                    </p:set>
                                    <p:animEffect transition="in" filter="dissolve">
                                      <p:cBhvr>
                                        <p:cTn id="23" dur="500"/>
                                        <p:tgtEl>
                                          <p:spTgt spid="8">
                                            <p:txEl>
                                              <p:pRg st="7" end="7"/>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8">
                                            <p:txEl>
                                              <p:pRg st="8" end="8"/>
                                            </p:txEl>
                                          </p:spTgt>
                                        </p:tgtEl>
                                        <p:attrNameLst>
                                          <p:attrName>style.visibility</p:attrName>
                                        </p:attrNameLst>
                                      </p:cBhvr>
                                      <p:to>
                                        <p:strVal val="visible"/>
                                      </p:to>
                                    </p:set>
                                    <p:animEffect transition="in" filter="dissolve">
                                      <p:cBhvr>
                                        <p:cTn id="26"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2"/>
          <p:cNvSpPr>
            <a:spLocks noGrp="1"/>
          </p:cNvSpPr>
          <p:nvPr>
            <p:ph type="title"/>
          </p:nvPr>
        </p:nvSpPr>
        <p:spPr>
          <a:xfrm>
            <a:off x="2238348" y="1123549"/>
            <a:ext cx="7772400" cy="624132"/>
          </a:xfrm>
          <a:ln>
            <a:noFill/>
          </a:ln>
        </p:spPr>
        <p:style>
          <a:lnRef idx="2">
            <a:schemeClr val="dk1"/>
          </a:lnRef>
          <a:fillRef idx="1">
            <a:schemeClr val="lt1"/>
          </a:fillRef>
          <a:effectRef idx="0">
            <a:schemeClr val="dk1"/>
          </a:effectRef>
          <a:fontRef idx="minor">
            <a:schemeClr val="dk1"/>
          </a:fontRef>
        </p:style>
        <p:txBody>
          <a:bodyPr/>
          <a:lstStyle/>
          <a:p>
            <a:r>
              <a:rPr lang="sv-SE" sz="3200" b="1" dirty="0">
                <a:latin typeface="Arial" pitchFamily="34" charset="0"/>
                <a:cs typeface="Arial" pitchFamily="34" charset="0"/>
              </a:rPr>
              <a:t>DK3: särskilda krav på redovisning </a:t>
            </a:r>
          </a:p>
        </p:txBody>
      </p:sp>
      <p:sp>
        <p:nvSpPr>
          <p:cNvPr id="7" name="Platshållare för innehåll 6"/>
          <p:cNvSpPr>
            <a:spLocks noGrp="1"/>
          </p:cNvSpPr>
          <p:nvPr>
            <p:ph idx="1"/>
          </p:nvPr>
        </p:nvSpPr>
        <p:spPr>
          <a:xfrm>
            <a:off x="2238348" y="2110675"/>
            <a:ext cx="7776864" cy="1656184"/>
          </a:xfrm>
        </p:spPr>
        <p:style>
          <a:lnRef idx="2">
            <a:schemeClr val="dk1"/>
          </a:lnRef>
          <a:fillRef idx="1">
            <a:schemeClr val="lt1"/>
          </a:fillRef>
          <a:effectRef idx="0">
            <a:schemeClr val="dk1"/>
          </a:effectRef>
          <a:fontRef idx="minor">
            <a:schemeClr val="dk1"/>
          </a:fontRef>
        </p:style>
        <p:txBody>
          <a:bodyPr/>
          <a:lstStyle/>
          <a:p>
            <a:pPr marL="0">
              <a:buNone/>
            </a:pPr>
            <a:r>
              <a:rPr lang="sv-SE" b="1" dirty="0"/>
              <a:t>1.1.1 Särskild kravspecifikation</a:t>
            </a:r>
          </a:p>
          <a:p>
            <a:pPr marL="0">
              <a:buNone/>
            </a:pPr>
            <a:r>
              <a:rPr lang="sv-SE" sz="1600" dirty="0"/>
              <a:t>Om utformningar, dimensioneringsmetoder, material, utförande eller kontroll som inte är beskrivna enligt TRVK Väg, DK1 eller DK2, samt senaste AMA Anläggning med tillhörande TRVAMA och </a:t>
            </a:r>
            <a:r>
              <a:rPr lang="sv-SE" sz="1600" dirty="0" err="1"/>
              <a:t>TRVKB-dokument</a:t>
            </a:r>
            <a:r>
              <a:rPr lang="sv-SE" sz="1600" dirty="0"/>
              <a:t> föreslås, ska ett förslag till teknisk lösning innehållande en särskild kravspecifikation upprättas.</a:t>
            </a:r>
          </a:p>
        </p:txBody>
      </p:sp>
      <p:sp>
        <p:nvSpPr>
          <p:cNvPr id="2" name="textruta 1"/>
          <p:cNvSpPr txBox="1"/>
          <p:nvPr/>
        </p:nvSpPr>
        <p:spPr>
          <a:xfrm>
            <a:off x="2358863" y="4129853"/>
            <a:ext cx="7531372" cy="1384995"/>
          </a:xfrm>
          <a:prstGeom prst="rect">
            <a:avLst/>
          </a:prstGeom>
          <a:noFill/>
          <a:ln w="25400">
            <a:solidFill>
              <a:schemeClr val="tx1"/>
            </a:solidFill>
          </a:ln>
        </p:spPr>
        <p:txBody>
          <a:bodyPr wrap="square" rtlCol="0">
            <a:spAutoFit/>
          </a:bodyPr>
          <a:lstStyle/>
          <a:p>
            <a:pPr algn="ctr"/>
            <a:r>
              <a:rPr lang="sv-SE" sz="2800" dirty="0"/>
              <a:t>Alltså:</a:t>
            </a:r>
          </a:p>
          <a:p>
            <a:pPr algn="ctr"/>
            <a:r>
              <a:rPr lang="sv-SE" sz="2800" dirty="0"/>
              <a:t>Om man dimensionerar med DK3 måste man visa att man vet vad man gör!</a:t>
            </a:r>
          </a:p>
        </p:txBody>
      </p:sp>
    </p:spTree>
    <p:extLst>
      <p:ext uri="{BB962C8B-B14F-4D97-AF65-F5344CB8AC3E}">
        <p14:creationId xmlns:p14="http://schemas.microsoft.com/office/powerpoint/2010/main" val="51086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p:cNvSpPr>
          <p:nvPr>
            <p:ph type="title"/>
          </p:nvPr>
        </p:nvSpPr>
        <p:spPr>
          <a:xfrm>
            <a:off x="1524000" y="837325"/>
            <a:ext cx="9144000" cy="1143000"/>
          </a:xfrm>
          <a:ln>
            <a:solidFill>
              <a:schemeClr val="tx1"/>
            </a:solidFill>
          </a:ln>
        </p:spPr>
        <p:txBody>
          <a:bodyPr/>
          <a:lstStyle/>
          <a:p>
            <a:pPr algn="ctr"/>
            <a:r>
              <a:rPr lang="sv-SE" sz="4000" dirty="0">
                <a:latin typeface="Arial" charset="0"/>
                <a:cs typeface="Arial" charset="0"/>
              </a:rPr>
              <a:t>Inventering</a:t>
            </a:r>
          </a:p>
        </p:txBody>
      </p:sp>
      <p:sp>
        <p:nvSpPr>
          <p:cNvPr id="20483" name="Rectangle 3"/>
          <p:cNvSpPr>
            <a:spLocks noGrp="1"/>
          </p:cNvSpPr>
          <p:nvPr>
            <p:ph type="body" idx="1"/>
          </p:nvPr>
        </p:nvSpPr>
        <p:spPr>
          <a:xfrm>
            <a:off x="1981200" y="2320927"/>
            <a:ext cx="8229600" cy="2694420"/>
          </a:xfrm>
        </p:spPr>
        <p:txBody>
          <a:bodyPr/>
          <a:lstStyle/>
          <a:p>
            <a:r>
              <a:rPr lang="sv-SE" dirty="0">
                <a:latin typeface="Arial" charset="0"/>
                <a:cs typeface="Arial" charset="0"/>
              </a:rPr>
              <a:t>För att kunna bygga eller rekonstruera en väg måste man veta förutsättningarna</a:t>
            </a:r>
          </a:p>
          <a:p>
            <a:endParaRPr lang="sv-SE" dirty="0">
              <a:latin typeface="Arial" charset="0"/>
              <a:cs typeface="Arial" charset="0"/>
            </a:endParaRPr>
          </a:p>
          <a:p>
            <a:r>
              <a:rPr lang="sv-SE" dirty="0">
                <a:latin typeface="Arial" charset="0"/>
                <a:cs typeface="Arial" charset="0"/>
              </a:rPr>
              <a:t>Vid en nybyggnad är det avgörande hur terrängen ser ut</a:t>
            </a:r>
          </a:p>
          <a:p>
            <a:endParaRPr lang="sv-SE" dirty="0">
              <a:latin typeface="Arial" charset="0"/>
              <a:cs typeface="Arial" charset="0"/>
            </a:endParaRPr>
          </a:p>
          <a:p>
            <a:r>
              <a:rPr lang="sv-SE" dirty="0">
                <a:latin typeface="Arial" charset="0"/>
                <a:cs typeface="Arial" charset="0"/>
              </a:rPr>
              <a:t>Vid rekonstruktion/förstärkning är det den befintliga vägen som ska bedömas utefter de förutsättningar som den har</a:t>
            </a:r>
          </a:p>
          <a:p>
            <a:endParaRPr lang="sv-SE" dirty="0">
              <a:latin typeface="Arial" charset="0"/>
              <a:cs typeface="Arial" charset="0"/>
            </a:endParaRPr>
          </a:p>
        </p:txBody>
      </p:sp>
    </p:spTree>
    <p:extLst>
      <p:ext uri="{BB962C8B-B14F-4D97-AF65-F5344CB8AC3E}">
        <p14:creationId xmlns:p14="http://schemas.microsoft.com/office/powerpoint/2010/main" val="18415478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1316575" y="1070371"/>
            <a:ext cx="8520152" cy="584775"/>
          </a:xfrm>
          <a:prstGeom prst="rect">
            <a:avLst/>
          </a:prstGeom>
          <a:noFill/>
        </p:spPr>
        <p:txBody>
          <a:bodyPr wrap="square" rtlCol="0">
            <a:spAutoFit/>
          </a:bodyPr>
          <a:lstStyle/>
          <a:p>
            <a:pPr algn="ctr"/>
            <a:r>
              <a:rPr lang="sv-SE" sz="3200" b="1" dirty="0">
                <a:ea typeface="+mj-ea"/>
                <a:cs typeface="Arial" charset="0"/>
              </a:rPr>
              <a:t>Exempel på befintliga indata som behövs</a:t>
            </a:r>
          </a:p>
        </p:txBody>
      </p:sp>
      <p:sp>
        <p:nvSpPr>
          <p:cNvPr id="13" name="textruta 12"/>
          <p:cNvSpPr txBox="1"/>
          <p:nvPr/>
        </p:nvSpPr>
        <p:spPr>
          <a:xfrm>
            <a:off x="2402774" y="2151870"/>
            <a:ext cx="7433953" cy="3477875"/>
          </a:xfrm>
          <a:prstGeom prst="rect">
            <a:avLst/>
          </a:prstGeom>
          <a:noFill/>
        </p:spPr>
        <p:txBody>
          <a:bodyPr wrap="square" rtlCol="0">
            <a:spAutoFit/>
          </a:bodyPr>
          <a:lstStyle/>
          <a:p>
            <a:pPr lvl="1"/>
            <a:r>
              <a:rPr lang="sv-SE" sz="2000" dirty="0"/>
              <a:t>- </a:t>
            </a:r>
            <a:r>
              <a:rPr lang="sv-SE" sz="2000" dirty="0" err="1"/>
              <a:t>Vägytedata</a:t>
            </a:r>
            <a:r>
              <a:rPr lang="sv-SE" sz="2000" dirty="0"/>
              <a:t> ( Jämnhetsmätningar )</a:t>
            </a:r>
          </a:p>
          <a:p>
            <a:pPr lvl="1"/>
            <a:endParaRPr lang="sv-SE" sz="2000" dirty="0"/>
          </a:p>
          <a:p>
            <a:pPr lvl="1"/>
            <a:r>
              <a:rPr lang="sv-SE" sz="2000" dirty="0"/>
              <a:t>- Trafikdata ( Trafikmätningar )</a:t>
            </a:r>
          </a:p>
          <a:p>
            <a:pPr lvl="1"/>
            <a:endParaRPr lang="sv-SE" sz="2000" dirty="0"/>
          </a:p>
          <a:p>
            <a:pPr lvl="1"/>
            <a:r>
              <a:rPr lang="sv-SE" sz="2000" dirty="0"/>
              <a:t>- Äldre bygghandlingar</a:t>
            </a:r>
          </a:p>
          <a:p>
            <a:pPr lvl="1"/>
            <a:endParaRPr lang="sv-SE" sz="2000" dirty="0"/>
          </a:p>
          <a:p>
            <a:pPr lvl="1"/>
            <a:r>
              <a:rPr lang="sv-SE" sz="2000" dirty="0"/>
              <a:t>- Tidigare undersökningar</a:t>
            </a:r>
          </a:p>
          <a:p>
            <a:pPr lvl="1"/>
            <a:endParaRPr lang="sv-SE" sz="2000" dirty="0"/>
          </a:p>
          <a:p>
            <a:pPr lvl="1"/>
            <a:r>
              <a:rPr lang="sv-SE" sz="2000" dirty="0"/>
              <a:t>- PMSv4 ( Beläggningsliggare )</a:t>
            </a:r>
          </a:p>
          <a:p>
            <a:pPr lvl="1"/>
            <a:endParaRPr lang="sv-SE" sz="2000" dirty="0"/>
          </a:p>
          <a:p>
            <a:pPr lvl="1"/>
            <a:r>
              <a:rPr lang="sv-SE" sz="2000" dirty="0"/>
              <a:t>- Intervjuer ( Projektledare, driftentreprenör, åkare…. )</a:t>
            </a:r>
          </a:p>
        </p:txBody>
      </p:sp>
    </p:spTree>
    <p:extLst>
      <p:ext uri="{BB962C8B-B14F-4D97-AF65-F5344CB8AC3E}">
        <p14:creationId xmlns:p14="http://schemas.microsoft.com/office/powerpoint/2010/main" val="4246844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latin typeface="Arial" charset="0"/>
                <a:cs typeface="Arial" charset="0"/>
              </a:rPr>
              <a:t>Bärighet och Förstärkning</a:t>
            </a:r>
            <a:endParaRPr lang="sv-SE" dirty="0"/>
          </a:p>
        </p:txBody>
      </p:sp>
      <p:sp>
        <p:nvSpPr>
          <p:cNvPr id="3" name="Platshållare för text 2"/>
          <p:cNvSpPr>
            <a:spLocks noGrp="1"/>
          </p:cNvSpPr>
          <p:nvPr>
            <p:ph type="body" sz="quarter" idx="11"/>
          </p:nvPr>
        </p:nvSpPr>
        <p:spPr/>
        <p:txBody>
          <a:bodyPr/>
          <a:lstStyle/>
          <a:p>
            <a:r>
              <a:rPr lang="sv-SE" dirty="0"/>
              <a:t>Sammanfattande kommentarer och bakgrund</a:t>
            </a:r>
          </a:p>
        </p:txBody>
      </p:sp>
      <p:sp>
        <p:nvSpPr>
          <p:cNvPr id="4" name="Platshållare för datum 3"/>
          <p:cNvSpPr>
            <a:spLocks noGrp="1"/>
          </p:cNvSpPr>
          <p:nvPr>
            <p:ph type="dt" sz="half" idx="2"/>
          </p:nvPr>
        </p:nvSpPr>
        <p:spPr/>
        <p:txBody>
          <a:bodyPr/>
          <a:lstStyle/>
          <a:p>
            <a:endParaRPr lang="sv-SE" dirty="0"/>
          </a:p>
        </p:txBody>
      </p:sp>
      <p:sp>
        <p:nvSpPr>
          <p:cNvPr id="5" name="Platshållare för bildnummer 4"/>
          <p:cNvSpPr>
            <a:spLocks noGrp="1"/>
          </p:cNvSpPr>
          <p:nvPr>
            <p:ph type="sldNum" sz="quarter" idx="4"/>
          </p:nvPr>
        </p:nvSpPr>
        <p:spPr/>
        <p:txBody>
          <a:bodyPr/>
          <a:lstStyle/>
          <a:p>
            <a:fld id="{816FEC2C-AD63-44F4-896C-A2025F5FB260}" type="slidenum">
              <a:rPr lang="sv-SE" smtClean="0"/>
              <a:pPr/>
              <a:t>2</a:t>
            </a:fld>
            <a:endParaRPr lang="sv-SE" dirty="0"/>
          </a:p>
        </p:txBody>
      </p:sp>
    </p:spTree>
    <p:extLst>
      <p:ext uri="{BB962C8B-B14F-4D97-AF65-F5344CB8AC3E}">
        <p14:creationId xmlns:p14="http://schemas.microsoft.com/office/powerpoint/2010/main" val="26212165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19760" y="568326"/>
            <a:ext cx="10972800" cy="1143000"/>
          </a:xfrm>
        </p:spPr>
        <p:txBody>
          <a:bodyPr/>
          <a:lstStyle/>
          <a:p>
            <a:pPr algn="ctr"/>
            <a:r>
              <a:rPr lang="sv-SE" sz="3200" dirty="0"/>
              <a:t>Inventering inför nybyggnad</a:t>
            </a:r>
          </a:p>
        </p:txBody>
      </p:sp>
      <p:sp>
        <p:nvSpPr>
          <p:cNvPr id="3" name="Platshållare för innehåll 2"/>
          <p:cNvSpPr>
            <a:spLocks noGrp="1"/>
          </p:cNvSpPr>
          <p:nvPr>
            <p:ph idx="1"/>
          </p:nvPr>
        </p:nvSpPr>
        <p:spPr>
          <a:xfrm>
            <a:off x="1351281" y="1711326"/>
            <a:ext cx="4827495" cy="4310063"/>
          </a:xfrm>
        </p:spPr>
        <p:txBody>
          <a:bodyPr/>
          <a:lstStyle/>
          <a:p>
            <a:r>
              <a:rPr lang="sv-SE" dirty="0"/>
              <a:t>Här handlar det mesta om geoteknik!</a:t>
            </a:r>
          </a:p>
          <a:p>
            <a:r>
              <a:rPr lang="sv-SE" dirty="0"/>
              <a:t>Om geotekniken är beskriven kan man oftast projektera överbyggnaden relativt enkelt. </a:t>
            </a:r>
          </a:p>
          <a:p>
            <a:r>
              <a:rPr lang="sv-SE" dirty="0"/>
              <a:t>Det är i princip bara anslutningar mot </a:t>
            </a:r>
            <a:br>
              <a:rPr lang="sv-SE" dirty="0"/>
            </a:br>
            <a:r>
              <a:rPr lang="sv-SE" dirty="0"/>
              <a:t>befintliga konstruktioner som man behöver undersöka mer noggrant</a:t>
            </a:r>
          </a:p>
          <a:p>
            <a:endParaRPr lang="sv-SE" dirty="0"/>
          </a:p>
        </p:txBody>
      </p:sp>
      <p:pic>
        <p:nvPicPr>
          <p:cNvPr id="4" name="Bildobjekt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85660" y="1711326"/>
            <a:ext cx="2514600" cy="3352800"/>
          </a:xfrm>
          <a:prstGeom prst="rect">
            <a:avLst/>
          </a:prstGeom>
        </p:spPr>
      </p:pic>
    </p:spTree>
    <p:extLst>
      <p:ext uri="{BB962C8B-B14F-4D97-AF65-F5344CB8AC3E}">
        <p14:creationId xmlns:p14="http://schemas.microsoft.com/office/powerpoint/2010/main" val="38358538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ubrik 1"/>
          <p:cNvSpPr>
            <a:spLocks noGrp="1"/>
          </p:cNvSpPr>
          <p:nvPr>
            <p:ph type="title"/>
          </p:nvPr>
        </p:nvSpPr>
        <p:spPr>
          <a:xfrm>
            <a:off x="1981200" y="608913"/>
            <a:ext cx="8229600" cy="1143000"/>
          </a:xfrm>
        </p:spPr>
        <p:txBody>
          <a:bodyPr/>
          <a:lstStyle/>
          <a:p>
            <a:pPr algn="ctr"/>
            <a:r>
              <a:rPr lang="sv-SE" sz="3600" dirty="0">
                <a:latin typeface="Arial" charset="0"/>
                <a:cs typeface="Arial" charset="0"/>
              </a:rPr>
              <a:t>Inventering av befintlig väg</a:t>
            </a:r>
          </a:p>
        </p:txBody>
      </p:sp>
      <p:sp>
        <p:nvSpPr>
          <p:cNvPr id="6" name="Platshållare för innehåll 5"/>
          <p:cNvSpPr>
            <a:spLocks noGrp="1"/>
          </p:cNvSpPr>
          <p:nvPr>
            <p:ph idx="1"/>
          </p:nvPr>
        </p:nvSpPr>
        <p:spPr>
          <a:xfrm>
            <a:off x="609600" y="1533879"/>
            <a:ext cx="10972800" cy="4310063"/>
          </a:xfrm>
        </p:spPr>
        <p:txBody>
          <a:bodyPr/>
          <a:lstStyle/>
          <a:p>
            <a:r>
              <a:rPr lang="sv-SE" sz="2133" dirty="0"/>
              <a:t>Skadeinventering</a:t>
            </a:r>
          </a:p>
          <a:p>
            <a:pPr lvl="1"/>
            <a:r>
              <a:rPr lang="sv-SE" sz="2133" dirty="0"/>
              <a:t>Bärighetsskador</a:t>
            </a:r>
          </a:p>
          <a:p>
            <a:pPr lvl="1"/>
            <a:r>
              <a:rPr lang="sv-SE" sz="2133" dirty="0"/>
              <a:t>Tjälskador</a:t>
            </a:r>
          </a:p>
          <a:p>
            <a:r>
              <a:rPr lang="sv-SE" sz="2133" dirty="0"/>
              <a:t>Dräneringsinventering</a:t>
            </a:r>
          </a:p>
          <a:p>
            <a:r>
              <a:rPr lang="sv-SE" sz="2133" dirty="0"/>
              <a:t>Materialbedömningar</a:t>
            </a:r>
          </a:p>
          <a:p>
            <a:r>
              <a:rPr lang="sv-SE" sz="2133" dirty="0"/>
              <a:t>Olika mätningar</a:t>
            </a:r>
          </a:p>
          <a:p>
            <a:pPr lvl="1"/>
            <a:r>
              <a:rPr lang="sv-SE" sz="2133" dirty="0"/>
              <a:t>Georadar</a:t>
            </a:r>
          </a:p>
          <a:p>
            <a:pPr lvl="1"/>
            <a:r>
              <a:rPr lang="sv-SE" sz="2133" dirty="0"/>
              <a:t>Fallvikt</a:t>
            </a:r>
          </a:p>
          <a:p>
            <a:pPr lvl="1"/>
            <a:r>
              <a:rPr lang="sv-SE" sz="2133" dirty="0"/>
              <a:t>Ytojämnheter</a:t>
            </a:r>
          </a:p>
          <a:p>
            <a:r>
              <a:rPr lang="sv-SE" sz="2133" dirty="0"/>
              <a:t>Äldre handlingar</a:t>
            </a:r>
          </a:p>
          <a:p>
            <a:r>
              <a:rPr lang="sv-SE" sz="2133" dirty="0"/>
              <a:t>Lokalkännedom</a:t>
            </a:r>
          </a:p>
        </p:txBody>
      </p:sp>
      <p:pic>
        <p:nvPicPr>
          <p:cNvPr id="9" name="Picture 2" descr="M:\Dokument\Tjälinventering\Tjälinventering 2008\Tjälinventering SWECO\BD\BD841 0-21341\3 734 f.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62218" y="1825533"/>
            <a:ext cx="5305783" cy="4152371"/>
          </a:xfrm>
          <a:prstGeom prst="rect">
            <a:avLst/>
          </a:prstGeom>
          <a:noFill/>
        </p:spPr>
      </p:pic>
    </p:spTree>
    <p:extLst>
      <p:ext uri="{BB962C8B-B14F-4D97-AF65-F5344CB8AC3E}">
        <p14:creationId xmlns:p14="http://schemas.microsoft.com/office/powerpoint/2010/main" val="8293181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09600" y="969231"/>
            <a:ext cx="10972800" cy="1143000"/>
          </a:xfrm>
        </p:spPr>
        <p:txBody>
          <a:bodyPr/>
          <a:lstStyle/>
          <a:p>
            <a:r>
              <a:rPr lang="sv-SE" sz="3600" b="1" dirty="0" err="1"/>
              <a:t>Georadar</a:t>
            </a:r>
            <a:r>
              <a:rPr lang="sv-SE" sz="3600" b="1" dirty="0"/>
              <a:t> (GPR )</a:t>
            </a:r>
          </a:p>
        </p:txBody>
      </p:sp>
      <p:sp>
        <p:nvSpPr>
          <p:cNvPr id="3" name="Platshållare för innehåll 2"/>
          <p:cNvSpPr>
            <a:spLocks noGrp="1"/>
          </p:cNvSpPr>
          <p:nvPr>
            <p:ph idx="1"/>
          </p:nvPr>
        </p:nvSpPr>
        <p:spPr>
          <a:xfrm>
            <a:off x="2009775" y="1961418"/>
            <a:ext cx="8229600" cy="4310063"/>
          </a:xfrm>
        </p:spPr>
        <p:txBody>
          <a:bodyPr/>
          <a:lstStyle/>
          <a:p>
            <a:r>
              <a:rPr lang="sv-SE" dirty="0"/>
              <a:t>Markradar, sänder en radarstråle ner i vägen</a:t>
            </a:r>
          </a:p>
          <a:p>
            <a:r>
              <a:rPr lang="sv-SE" dirty="0"/>
              <a:t>Reflektioner vid lagergränser</a:t>
            </a:r>
          </a:p>
          <a:p>
            <a:r>
              <a:rPr lang="sv-SE" dirty="0"/>
              <a:t>Tunna lager svåra att se</a:t>
            </a:r>
          </a:p>
          <a:p>
            <a:r>
              <a:rPr lang="sv-SE" dirty="0"/>
              <a:t>Referensborrningar ökar noggrannheten</a:t>
            </a:r>
          </a:p>
        </p:txBody>
      </p:sp>
      <p:pic>
        <p:nvPicPr>
          <p:cNvPr id="28674" name="Picture 2" descr="Ground Penetrating Rada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36738" y="3488798"/>
            <a:ext cx="3064623" cy="2298468"/>
          </a:xfrm>
          <a:prstGeom prst="rect">
            <a:avLst/>
          </a:prstGeom>
          <a:noFill/>
        </p:spPr>
      </p:pic>
      <p:pic>
        <p:nvPicPr>
          <p:cNvPr id="5" name="Picture 8"/>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492188" y="3706906"/>
            <a:ext cx="3505200" cy="2713039"/>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767541801"/>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173914" y="3509497"/>
            <a:ext cx="3494087" cy="2359025"/>
          </a:xfrm>
          <a:prstGeom prst="rect">
            <a:avLst/>
          </a:prstGeom>
          <a:noFill/>
          <a:ln w="9525">
            <a:noFill/>
            <a:miter lim="800000"/>
            <a:headEnd/>
            <a:tailEnd/>
          </a:ln>
        </p:spPr>
      </p:pic>
      <p:sp>
        <p:nvSpPr>
          <p:cNvPr id="2" name="Rubrik 1"/>
          <p:cNvSpPr>
            <a:spLocks noGrp="1"/>
          </p:cNvSpPr>
          <p:nvPr>
            <p:ph type="title"/>
          </p:nvPr>
        </p:nvSpPr>
        <p:spPr>
          <a:xfrm>
            <a:off x="571500" y="1036639"/>
            <a:ext cx="10972800" cy="1143000"/>
          </a:xfrm>
        </p:spPr>
        <p:txBody>
          <a:bodyPr/>
          <a:lstStyle/>
          <a:p>
            <a:r>
              <a:rPr lang="sv-SE" sz="3200" b="1" dirty="0"/>
              <a:t>Fallviktsmätning (FWD)</a:t>
            </a:r>
          </a:p>
        </p:txBody>
      </p:sp>
      <p:sp>
        <p:nvSpPr>
          <p:cNvPr id="3" name="Platshållare för innehåll 2"/>
          <p:cNvSpPr>
            <a:spLocks noGrp="1"/>
          </p:cNvSpPr>
          <p:nvPr>
            <p:ph idx="1"/>
          </p:nvPr>
        </p:nvSpPr>
        <p:spPr/>
        <p:txBody>
          <a:bodyPr/>
          <a:lstStyle/>
          <a:p>
            <a:endParaRPr lang="sv-SE" sz="1400" dirty="0"/>
          </a:p>
        </p:txBody>
      </p:sp>
      <p:pic>
        <p:nvPicPr>
          <p:cNvPr id="16386" name="Picture 2" descr="M:\Dokument\Bilder\Konsults maskiner\FWD913-exetriör_trim 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828800" y="4132731"/>
            <a:ext cx="5862331" cy="1918717"/>
          </a:xfrm>
          <a:prstGeom prst="rect">
            <a:avLst/>
          </a:prstGeom>
          <a:noFill/>
        </p:spPr>
      </p:pic>
      <p:sp>
        <p:nvSpPr>
          <p:cNvPr id="4" name="textruta 3"/>
          <p:cNvSpPr txBox="1"/>
          <p:nvPr/>
        </p:nvSpPr>
        <p:spPr>
          <a:xfrm>
            <a:off x="1209127" y="2279022"/>
            <a:ext cx="7366119" cy="1754326"/>
          </a:xfrm>
          <a:prstGeom prst="rect">
            <a:avLst/>
          </a:prstGeom>
          <a:noFill/>
        </p:spPr>
        <p:txBody>
          <a:bodyPr wrap="none" rtlCol="0">
            <a:spAutoFit/>
          </a:bodyPr>
          <a:lstStyle/>
          <a:p>
            <a:r>
              <a:rPr lang="sv-SE" dirty="0"/>
              <a:t>Mätning av nedsjunkning under belastning</a:t>
            </a:r>
          </a:p>
          <a:p>
            <a:r>
              <a:rPr lang="sv-SE" dirty="0"/>
              <a:t>Simulerar överfart av tung axel</a:t>
            </a:r>
          </a:p>
          <a:p>
            <a:r>
              <a:rPr lang="sv-SE" dirty="0"/>
              <a:t>Form och storlek på nedsjunkning ger underlag för bärighetsberäkning</a:t>
            </a:r>
          </a:p>
          <a:p>
            <a:endParaRPr lang="sv-SE" dirty="0"/>
          </a:p>
          <a:p>
            <a:r>
              <a:rPr lang="sv-SE" dirty="0"/>
              <a:t>Men även kontinuerlig mätning med TSD / </a:t>
            </a:r>
            <a:r>
              <a:rPr lang="sv-SE" dirty="0" err="1"/>
              <a:t>Raptorutrustningar</a:t>
            </a:r>
            <a:endParaRPr lang="sv-SE" dirty="0"/>
          </a:p>
          <a:p>
            <a:endParaRPr lang="sv-SE" dirty="0"/>
          </a:p>
        </p:txBody>
      </p:sp>
    </p:spTree>
    <p:extLst>
      <p:ext uri="{BB962C8B-B14F-4D97-AF65-F5344CB8AC3E}">
        <p14:creationId xmlns:p14="http://schemas.microsoft.com/office/powerpoint/2010/main" val="577138660"/>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b="1" dirty="0"/>
              <a:t>Ytojämnheter</a:t>
            </a:r>
          </a:p>
        </p:txBody>
      </p:sp>
      <p:sp>
        <p:nvSpPr>
          <p:cNvPr id="3" name="Platshållare för innehåll 2"/>
          <p:cNvSpPr>
            <a:spLocks noGrp="1"/>
          </p:cNvSpPr>
          <p:nvPr>
            <p:ph idx="1"/>
          </p:nvPr>
        </p:nvSpPr>
        <p:spPr/>
        <p:txBody>
          <a:bodyPr/>
          <a:lstStyle/>
          <a:p>
            <a:endParaRPr lang="sv-SE" dirty="0"/>
          </a:p>
        </p:txBody>
      </p:sp>
      <p:pic>
        <p:nvPicPr>
          <p:cNvPr id="26626" name="Picture 2" descr="http://www.vti.se/2640.epibrw"/>
          <p:cNvPicPr>
            <a:picLocks noChangeAspect="1" noChangeArrowheads="1"/>
          </p:cNvPicPr>
          <p:nvPr/>
        </p:nvPicPr>
        <p:blipFill>
          <a:blip r:embed="rId3" cstate="screen"/>
          <a:srcRect/>
          <a:stretch>
            <a:fillRect/>
          </a:stretch>
        </p:blipFill>
        <p:spPr bwMode="auto">
          <a:xfrm>
            <a:off x="8185603" y="1142484"/>
            <a:ext cx="3143439" cy="2061689"/>
          </a:xfrm>
          <a:prstGeom prst="rect">
            <a:avLst/>
          </a:prstGeom>
          <a:noFill/>
        </p:spPr>
      </p:pic>
      <p:sp>
        <p:nvSpPr>
          <p:cNvPr id="4" name="textruta 3"/>
          <p:cNvSpPr txBox="1"/>
          <p:nvPr/>
        </p:nvSpPr>
        <p:spPr>
          <a:xfrm>
            <a:off x="1082548" y="1719810"/>
            <a:ext cx="5705408" cy="2031325"/>
          </a:xfrm>
          <a:prstGeom prst="rect">
            <a:avLst/>
          </a:prstGeom>
          <a:noFill/>
        </p:spPr>
        <p:txBody>
          <a:bodyPr wrap="none" rtlCol="0">
            <a:spAutoFit/>
          </a:bodyPr>
          <a:lstStyle/>
          <a:p>
            <a:pPr marL="285750" indent="-285750">
              <a:buFont typeface="Arial" panose="020B0604020202020204" pitchFamily="34" charset="0"/>
              <a:buChar char="•"/>
            </a:pPr>
            <a:r>
              <a:rPr lang="sv-SE" dirty="0"/>
              <a:t>Spårmätningar</a:t>
            </a:r>
          </a:p>
          <a:p>
            <a:pPr marL="285750" indent="-285750">
              <a:buFont typeface="Arial" panose="020B0604020202020204" pitchFamily="34" charset="0"/>
              <a:buChar char="•"/>
            </a:pPr>
            <a:r>
              <a:rPr lang="sv-SE" dirty="0"/>
              <a:t>IRI-mätningar</a:t>
            </a:r>
          </a:p>
          <a:p>
            <a:pPr marL="285750" indent="-285750">
              <a:buFont typeface="Arial" panose="020B0604020202020204" pitchFamily="34" charset="0"/>
              <a:buChar char="•"/>
            </a:pPr>
            <a:r>
              <a:rPr lang="sv-SE" dirty="0"/>
              <a:t>Mäts normalt med laserkameror mot vägytan</a:t>
            </a:r>
          </a:p>
          <a:p>
            <a:pPr marL="285750" indent="-285750">
              <a:buFont typeface="Arial" panose="020B0604020202020204" pitchFamily="34" charset="0"/>
              <a:buChar char="•"/>
            </a:pPr>
            <a:r>
              <a:rPr lang="sv-SE" dirty="0"/>
              <a:t>Mäts regelbundet på vägnätsnivå</a:t>
            </a:r>
          </a:p>
          <a:p>
            <a:pPr marL="285750" indent="-285750">
              <a:buFont typeface="Arial" panose="020B0604020202020204" pitchFamily="34" charset="0"/>
              <a:buChar char="•"/>
            </a:pPr>
            <a:endParaRPr lang="sv-SE" dirty="0"/>
          </a:p>
          <a:p>
            <a:pPr marL="285750" indent="-285750">
              <a:buFont typeface="Arial" panose="020B0604020202020204" pitchFamily="34" charset="0"/>
              <a:buChar char="•"/>
            </a:pPr>
            <a:r>
              <a:rPr lang="sv-SE" dirty="0"/>
              <a:t>Storlek och utveckling av dessa ger bra information</a:t>
            </a:r>
          </a:p>
          <a:p>
            <a:pPr marL="285750" indent="-285750">
              <a:buFont typeface="Arial" panose="020B0604020202020204" pitchFamily="34" charset="0"/>
              <a:buChar char="•"/>
            </a:pPr>
            <a:endParaRPr lang="sv-SE" dirty="0"/>
          </a:p>
        </p:txBody>
      </p:sp>
      <p:pic>
        <p:nvPicPr>
          <p:cNvPr id="5" name="Bildobjekt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65908" y="3751135"/>
            <a:ext cx="3987737" cy="2405825"/>
          </a:xfrm>
          <a:prstGeom prst="rect">
            <a:avLst/>
          </a:prstGeom>
        </p:spPr>
      </p:pic>
      <p:pic>
        <p:nvPicPr>
          <p:cNvPr id="6" name="Bildobjekt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44476" y="3751135"/>
            <a:ext cx="3438040" cy="2625281"/>
          </a:xfrm>
          <a:prstGeom prst="rect">
            <a:avLst/>
          </a:prstGeom>
        </p:spPr>
      </p:pic>
    </p:spTree>
    <p:extLst>
      <p:ext uri="{BB962C8B-B14F-4D97-AF65-F5344CB8AC3E}">
        <p14:creationId xmlns:p14="http://schemas.microsoft.com/office/powerpoint/2010/main" val="1850057541"/>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ruta 6"/>
          <p:cNvSpPr txBox="1"/>
          <p:nvPr/>
        </p:nvSpPr>
        <p:spPr>
          <a:xfrm>
            <a:off x="1851233" y="1241933"/>
            <a:ext cx="8728364" cy="53729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eaLnBrk="0" hangingPunct="0">
              <a:spcBef>
                <a:spcPct val="20000"/>
              </a:spcBef>
              <a:buFont typeface="Arial" charset="0"/>
              <a:buChar char="•"/>
              <a:defRPr sz="2400">
                <a:cs typeface="Arial" charset="0"/>
              </a:defRPr>
            </a:lvl1pPr>
            <a:lvl2pPr marL="742950" indent="-285750" eaLnBrk="0" hangingPunct="0">
              <a:spcBef>
                <a:spcPct val="20000"/>
              </a:spcBef>
              <a:buFont typeface="Arial" charset="0"/>
              <a:buChar char="–"/>
              <a:defRPr>
                <a:latin typeface="Arial" pitchFamily="34" charset="0"/>
                <a:cs typeface="Arial" pitchFamily="34" charset="0"/>
              </a:defRPr>
            </a:lvl2pPr>
            <a:lvl3pPr marL="1143000" indent="-228600" eaLnBrk="0" hangingPunct="0">
              <a:spcBef>
                <a:spcPct val="20000"/>
              </a:spcBef>
              <a:buFont typeface="Arial" charset="0"/>
              <a:buChar char="•"/>
              <a:defRPr>
                <a:latin typeface="Arial" pitchFamily="34" charset="0"/>
                <a:cs typeface="Arial" pitchFamily="34" charset="0"/>
              </a:defRPr>
            </a:lvl3pPr>
            <a:lvl4pPr marL="1600200" indent="-228600" eaLnBrk="0" hangingPunct="0">
              <a:spcBef>
                <a:spcPct val="20000"/>
              </a:spcBef>
              <a:buFont typeface="Arial" charset="0"/>
              <a:buChar char="–"/>
              <a:defRPr>
                <a:latin typeface="Arial" pitchFamily="34" charset="0"/>
                <a:cs typeface="Arial" pitchFamily="34" charset="0"/>
              </a:defRPr>
            </a:lvl4pPr>
            <a:lvl5pPr marL="2057400" indent="-228600" eaLnBrk="0" hangingPunct="0">
              <a:spcBef>
                <a:spcPct val="20000"/>
              </a:spcBef>
              <a:buFont typeface="Arial" charset="0"/>
              <a:buChar char="»"/>
              <a:defRPr>
                <a:latin typeface="Arial" pitchFamily="34" charset="0"/>
                <a:cs typeface="Arial" pitchFamily="34" charset="0"/>
              </a:defRPr>
            </a:lvl5pPr>
            <a:lvl6pPr marL="2514600" indent="-228600">
              <a:spcBef>
                <a:spcPct val="20000"/>
              </a:spcBef>
              <a:buFont typeface="Arial" pitchFamily="34" charset="0"/>
              <a:buChar char="•"/>
              <a:defRPr sz="2000">
                <a:latin typeface="+mn-lt"/>
              </a:defRPr>
            </a:lvl6pPr>
            <a:lvl7pPr marL="2971800" indent="-228600">
              <a:spcBef>
                <a:spcPct val="20000"/>
              </a:spcBef>
              <a:buFont typeface="Arial" pitchFamily="34" charset="0"/>
              <a:buChar char="•"/>
              <a:defRPr sz="2000">
                <a:latin typeface="+mn-lt"/>
              </a:defRPr>
            </a:lvl7pPr>
            <a:lvl8pPr marL="3429000" indent="-228600">
              <a:spcBef>
                <a:spcPct val="20000"/>
              </a:spcBef>
              <a:buFont typeface="Arial" pitchFamily="34" charset="0"/>
              <a:buChar char="•"/>
              <a:defRPr sz="2000">
                <a:latin typeface="+mn-lt"/>
              </a:defRPr>
            </a:lvl8pPr>
            <a:lvl9pPr marL="3886200" indent="-228600">
              <a:spcBef>
                <a:spcPct val="20000"/>
              </a:spcBef>
              <a:buFont typeface="Arial" pitchFamily="34" charset="0"/>
              <a:buChar char="•"/>
              <a:defRPr sz="2000">
                <a:latin typeface="+mn-lt"/>
              </a:defRPr>
            </a:lvl9pPr>
          </a:lstStyle>
          <a:p>
            <a:pPr lvl="1" algn="ctr">
              <a:buNone/>
            </a:pPr>
            <a:r>
              <a:rPr lang="sv-SE" sz="2000" dirty="0"/>
              <a:t>Bärighetsproblem eller beläggningsskador</a:t>
            </a:r>
          </a:p>
        </p:txBody>
      </p:sp>
      <p:sp>
        <p:nvSpPr>
          <p:cNvPr id="3" name="textruta 2"/>
          <p:cNvSpPr txBox="1"/>
          <p:nvPr/>
        </p:nvSpPr>
        <p:spPr>
          <a:xfrm>
            <a:off x="2254991" y="722326"/>
            <a:ext cx="7994853" cy="584775"/>
          </a:xfrm>
          <a:prstGeom prst="rect">
            <a:avLst/>
          </a:prstGeom>
          <a:noFill/>
        </p:spPr>
        <p:txBody>
          <a:bodyPr wrap="square" rtlCol="0">
            <a:spAutoFit/>
          </a:bodyPr>
          <a:lstStyle>
            <a:defPPr>
              <a:defRPr lang="sv-SE"/>
            </a:defPPr>
            <a:lvl1pPr>
              <a:defRPr sz="4000" b="1">
                <a:ea typeface="+mj-ea"/>
                <a:cs typeface="Arial" charset="0"/>
              </a:defRPr>
            </a:lvl1pPr>
          </a:lstStyle>
          <a:p>
            <a:pPr algn="ctr"/>
            <a:r>
              <a:rPr lang="sv-SE" sz="3200" dirty="0"/>
              <a:t>Skadeinventering befintlig väg</a:t>
            </a:r>
          </a:p>
        </p:txBody>
      </p:sp>
      <p:pic>
        <p:nvPicPr>
          <p:cNvPr id="14" name="Picture 3" descr="M:\Dokument\Bilder\AC 817\P4300008.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40905" y="1942624"/>
            <a:ext cx="3381597" cy="2888299"/>
          </a:xfrm>
          <a:prstGeom prst="rect">
            <a:avLst/>
          </a:prstGeom>
          <a:noFill/>
          <a:ln>
            <a:solidFill>
              <a:schemeClr val="tx1"/>
            </a:solidFill>
          </a:ln>
        </p:spPr>
      </p:pic>
      <p:pic>
        <p:nvPicPr>
          <p:cNvPr id="4100" name="Picture 4" descr="F:\Arbetsmapp 2011\B - Uppdrag\Arkiv X\DO PITEÅ\3 - 569.01\01_2011_08_26\01_569.01\Hp01_DO_Piteå\F1_2011_08_26\569.01_hp01_f1_km00,590.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876314" y="1942624"/>
            <a:ext cx="3703283" cy="297213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 name="Bildobjekt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443336" y="4190844"/>
            <a:ext cx="3208735" cy="2402996"/>
          </a:xfrm>
          <a:prstGeom prst="rect">
            <a:avLst/>
          </a:prstGeom>
          <a:ln>
            <a:solidFill>
              <a:schemeClr val="tx1"/>
            </a:solidFill>
          </a:ln>
        </p:spPr>
      </p:pic>
    </p:spTree>
    <p:extLst>
      <p:ext uri="{BB962C8B-B14F-4D97-AF65-F5344CB8AC3E}">
        <p14:creationId xmlns:p14="http://schemas.microsoft.com/office/powerpoint/2010/main" val="3680994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ruta 5"/>
          <p:cNvSpPr txBox="1"/>
          <p:nvPr/>
        </p:nvSpPr>
        <p:spPr>
          <a:xfrm>
            <a:off x="1749633" y="1009403"/>
            <a:ext cx="8695497" cy="52276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eaLnBrk="0" hangingPunct="0">
              <a:spcBef>
                <a:spcPct val="20000"/>
              </a:spcBef>
              <a:buFont typeface="Arial" charset="0"/>
              <a:buChar char="•"/>
              <a:defRPr sz="2400">
                <a:cs typeface="Arial" charset="0"/>
              </a:defRPr>
            </a:lvl1pPr>
            <a:lvl2pPr marL="742950" indent="-285750" eaLnBrk="0" hangingPunct="0">
              <a:spcBef>
                <a:spcPct val="20000"/>
              </a:spcBef>
              <a:buFont typeface="Arial" charset="0"/>
              <a:buChar char="–"/>
              <a:defRPr>
                <a:latin typeface="Arial" pitchFamily="34" charset="0"/>
                <a:cs typeface="Arial" pitchFamily="34" charset="0"/>
              </a:defRPr>
            </a:lvl2pPr>
            <a:lvl3pPr marL="1143000" indent="-228600" eaLnBrk="0" hangingPunct="0">
              <a:spcBef>
                <a:spcPct val="20000"/>
              </a:spcBef>
              <a:buFont typeface="Arial" charset="0"/>
              <a:buChar char="•"/>
              <a:defRPr>
                <a:latin typeface="Arial" pitchFamily="34" charset="0"/>
                <a:cs typeface="Arial" pitchFamily="34" charset="0"/>
              </a:defRPr>
            </a:lvl3pPr>
            <a:lvl4pPr marL="1600200" indent="-228600" eaLnBrk="0" hangingPunct="0">
              <a:spcBef>
                <a:spcPct val="20000"/>
              </a:spcBef>
              <a:buFont typeface="Arial" charset="0"/>
              <a:buChar char="–"/>
              <a:defRPr>
                <a:latin typeface="Arial" pitchFamily="34" charset="0"/>
                <a:cs typeface="Arial" pitchFamily="34" charset="0"/>
              </a:defRPr>
            </a:lvl4pPr>
            <a:lvl5pPr marL="2057400" indent="-228600" eaLnBrk="0" hangingPunct="0">
              <a:spcBef>
                <a:spcPct val="20000"/>
              </a:spcBef>
              <a:buFont typeface="Arial" charset="0"/>
              <a:buChar char="»"/>
              <a:defRPr>
                <a:latin typeface="Arial" pitchFamily="34" charset="0"/>
                <a:cs typeface="Arial" pitchFamily="34" charset="0"/>
              </a:defRPr>
            </a:lvl5pPr>
            <a:lvl6pPr marL="2514600" indent="-228600">
              <a:spcBef>
                <a:spcPct val="20000"/>
              </a:spcBef>
              <a:buFont typeface="Arial" pitchFamily="34" charset="0"/>
              <a:buChar char="•"/>
              <a:defRPr sz="2000">
                <a:latin typeface="+mn-lt"/>
              </a:defRPr>
            </a:lvl6pPr>
            <a:lvl7pPr marL="2971800" indent="-228600">
              <a:spcBef>
                <a:spcPct val="20000"/>
              </a:spcBef>
              <a:buFont typeface="Arial" pitchFamily="34" charset="0"/>
              <a:buChar char="•"/>
              <a:defRPr sz="2000">
                <a:latin typeface="+mn-lt"/>
              </a:defRPr>
            </a:lvl7pPr>
            <a:lvl8pPr marL="3429000" indent="-228600">
              <a:spcBef>
                <a:spcPct val="20000"/>
              </a:spcBef>
              <a:buFont typeface="Arial" pitchFamily="34" charset="0"/>
              <a:buChar char="•"/>
              <a:defRPr sz="2000">
                <a:latin typeface="+mn-lt"/>
              </a:defRPr>
            </a:lvl8pPr>
            <a:lvl9pPr marL="3886200" indent="-228600">
              <a:spcBef>
                <a:spcPct val="20000"/>
              </a:spcBef>
              <a:buFont typeface="Arial" pitchFamily="34" charset="0"/>
              <a:buChar char="•"/>
              <a:defRPr sz="2000">
                <a:latin typeface="+mn-lt"/>
              </a:defRPr>
            </a:lvl9pPr>
          </a:lstStyle>
          <a:p>
            <a:pPr lvl="2"/>
            <a:r>
              <a:rPr lang="sv-SE" sz="2000" dirty="0"/>
              <a:t>Tjälsprickor, trumslag, uppfrysningar</a:t>
            </a:r>
          </a:p>
          <a:p>
            <a:pPr lvl="3" indent="-342891">
              <a:buFontTx/>
              <a:buChar char="-"/>
            </a:pPr>
            <a:r>
              <a:rPr lang="sv-SE" sz="2000" dirty="0"/>
              <a:t>Skador under tjällossning</a:t>
            </a:r>
          </a:p>
          <a:p>
            <a:pPr lvl="3" indent="-342891">
              <a:buFontTx/>
              <a:buChar char="-"/>
            </a:pPr>
            <a:r>
              <a:rPr lang="sv-SE" sz="2000" dirty="0"/>
              <a:t>Olika år ger olika utfall = flera inventeringar behövs</a:t>
            </a:r>
          </a:p>
        </p:txBody>
      </p:sp>
      <p:sp>
        <p:nvSpPr>
          <p:cNvPr id="3" name="textruta 2"/>
          <p:cNvSpPr txBox="1"/>
          <p:nvPr/>
        </p:nvSpPr>
        <p:spPr>
          <a:xfrm>
            <a:off x="-1507992" y="299513"/>
            <a:ext cx="8640960" cy="584775"/>
          </a:xfrm>
          <a:prstGeom prst="rect">
            <a:avLst/>
          </a:prstGeom>
          <a:noFill/>
        </p:spPr>
        <p:txBody>
          <a:bodyPr wrap="square" rtlCol="0">
            <a:spAutoFit/>
          </a:bodyPr>
          <a:lstStyle>
            <a:defPPr>
              <a:defRPr lang="sv-SE"/>
            </a:defPPr>
            <a:lvl1pPr>
              <a:defRPr sz="4000" b="1">
                <a:ea typeface="+mj-ea"/>
                <a:cs typeface="Arial" charset="0"/>
              </a:defRPr>
            </a:lvl1pPr>
          </a:lstStyle>
          <a:p>
            <a:pPr algn="ctr"/>
            <a:r>
              <a:rPr lang="sv-SE" sz="3200" dirty="0"/>
              <a:t>Tjälinventering</a:t>
            </a:r>
          </a:p>
        </p:txBody>
      </p:sp>
      <p:pic>
        <p:nvPicPr>
          <p:cNvPr id="11" name="Picture 3" descr="\\LU-fil1\Ullberg_J$\Dokument\Tjälinventering SWECO\BD\BD582 14050-30812\29 157 f.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44068" y="2427151"/>
            <a:ext cx="3230497" cy="2390101"/>
          </a:xfrm>
          <a:prstGeom prst="rect">
            <a:avLst/>
          </a:prstGeom>
          <a:noFill/>
          <a:ln>
            <a:solidFill>
              <a:schemeClr val="tx1"/>
            </a:solidFill>
          </a:ln>
        </p:spPr>
      </p:pic>
      <p:pic>
        <p:nvPicPr>
          <p:cNvPr id="14" name="Picture 2" descr="\\LU-fil1\Ullberg_J$\Dokument\Tjälinventering SWECO\BD\BD822 0-40261\16 473 f.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06320" y="4572318"/>
            <a:ext cx="3166133" cy="2374599"/>
          </a:xfrm>
          <a:prstGeom prst="rect">
            <a:avLst/>
          </a:prstGeom>
          <a:noFill/>
          <a:ln>
            <a:solidFill>
              <a:schemeClr val="tx1"/>
            </a:solidFill>
          </a:ln>
        </p:spPr>
      </p:pic>
      <p:pic>
        <p:nvPicPr>
          <p:cNvPr id="13" name="Picture 5" descr="\\LU-fil1\Ullberg_J$\Dokument\Tjälinventering\Tjälinventering 2009\Tjälinventering 2009\BD\BD99 Kuusiniemi - Kitkiöjärvi\Bilder BD99.1\248102.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006589" y="2320082"/>
            <a:ext cx="3438540" cy="2604239"/>
          </a:xfrm>
          <a:prstGeom prst="rect">
            <a:avLst/>
          </a:prstGeom>
          <a:noFill/>
          <a:ln>
            <a:solidFill>
              <a:schemeClr val="tx1"/>
            </a:solidFill>
          </a:ln>
        </p:spPr>
      </p:pic>
    </p:spTree>
    <p:extLst>
      <p:ext uri="{BB962C8B-B14F-4D97-AF65-F5344CB8AC3E}">
        <p14:creationId xmlns:p14="http://schemas.microsoft.com/office/powerpoint/2010/main" val="27621754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p:cNvSpPr txBox="1"/>
          <p:nvPr/>
        </p:nvSpPr>
        <p:spPr>
          <a:xfrm>
            <a:off x="1804168" y="733111"/>
            <a:ext cx="8640960" cy="584775"/>
          </a:xfrm>
          <a:prstGeom prst="rect">
            <a:avLst/>
          </a:prstGeom>
          <a:noFill/>
        </p:spPr>
        <p:txBody>
          <a:bodyPr wrap="square" rtlCol="0">
            <a:spAutoFit/>
          </a:bodyPr>
          <a:lstStyle>
            <a:defPPr>
              <a:defRPr lang="sv-SE"/>
            </a:defPPr>
            <a:lvl1pPr>
              <a:defRPr sz="4000" b="1">
                <a:ea typeface="+mj-ea"/>
                <a:cs typeface="Arial" charset="0"/>
              </a:defRPr>
            </a:lvl1pPr>
          </a:lstStyle>
          <a:p>
            <a:pPr algn="ctr"/>
            <a:r>
              <a:rPr lang="sv-SE" sz="3200" dirty="0"/>
              <a:t>Inventering – omgivande mark</a:t>
            </a:r>
          </a:p>
        </p:txBody>
      </p:sp>
      <p:pic>
        <p:nvPicPr>
          <p:cNvPr id="4098"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43911" y="1738114"/>
            <a:ext cx="5373804" cy="4898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6" descr="D:\Dräneringsanalys\5 Bearbetning Bilder\Pajala\867\3 Bilder H\38772.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30813" y="1780568"/>
            <a:ext cx="5814316" cy="4783792"/>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2" name="textruta 1"/>
          <p:cNvSpPr txBox="1"/>
          <p:nvPr/>
        </p:nvSpPr>
        <p:spPr>
          <a:xfrm>
            <a:off x="4943564" y="2729044"/>
            <a:ext cx="5179883" cy="2677656"/>
          </a:xfrm>
          <a:prstGeom prst="rect">
            <a:avLst/>
          </a:prstGeom>
          <a:noFill/>
        </p:spPr>
        <p:txBody>
          <a:bodyPr wrap="square" rtlCol="0">
            <a:spAutoFit/>
          </a:bodyPr>
          <a:lstStyle/>
          <a:p>
            <a:pPr marL="171446" indent="-171446">
              <a:buFontTx/>
              <a:buChar char="-"/>
            </a:pPr>
            <a:r>
              <a:rPr lang="sv-SE" sz="2400" b="1" dirty="0">
                <a:solidFill>
                  <a:srgbClr val="FFFF00"/>
                </a:solidFill>
              </a:rPr>
              <a:t>Lutande terräng från höger</a:t>
            </a:r>
          </a:p>
          <a:p>
            <a:endParaRPr lang="sv-SE" sz="2400" b="1" dirty="0">
              <a:solidFill>
                <a:srgbClr val="FFFF00"/>
              </a:solidFill>
            </a:endParaRPr>
          </a:p>
          <a:p>
            <a:pPr marL="171446" indent="-171446">
              <a:buFontTx/>
              <a:buChar char="-"/>
            </a:pPr>
            <a:r>
              <a:rPr lang="sv-SE" sz="2400" b="1" dirty="0">
                <a:solidFill>
                  <a:srgbClr val="FFFF00"/>
                </a:solidFill>
              </a:rPr>
              <a:t>Dåligt fungerande höger vägdike</a:t>
            </a:r>
          </a:p>
          <a:p>
            <a:pPr marL="171446" indent="-171446">
              <a:buFontTx/>
              <a:buChar char="-"/>
            </a:pPr>
            <a:endParaRPr lang="sv-SE" sz="2400" b="1" dirty="0">
              <a:solidFill>
                <a:srgbClr val="FFFF00"/>
              </a:solidFill>
            </a:endParaRPr>
          </a:p>
          <a:p>
            <a:pPr marL="171446" indent="-171446">
              <a:buFontTx/>
              <a:buChar char="-"/>
            </a:pPr>
            <a:r>
              <a:rPr lang="sv-SE" sz="2400" b="1" dirty="0">
                <a:solidFill>
                  <a:srgbClr val="FFFF00"/>
                </a:solidFill>
              </a:rPr>
              <a:t>Deformerad högerslänt</a:t>
            </a:r>
          </a:p>
          <a:p>
            <a:endParaRPr lang="sv-SE" sz="2400" b="1" dirty="0">
              <a:solidFill>
                <a:srgbClr val="FFFF00"/>
              </a:solidFill>
            </a:endParaRPr>
          </a:p>
          <a:p>
            <a:pPr marL="171446" indent="-171446">
              <a:buFontTx/>
              <a:buChar char="-"/>
            </a:pPr>
            <a:r>
              <a:rPr lang="sv-SE" sz="2400" b="1" dirty="0">
                <a:solidFill>
                  <a:srgbClr val="FFFF00"/>
                </a:solidFill>
              </a:rPr>
              <a:t>Bärighetsspår högersida</a:t>
            </a:r>
          </a:p>
        </p:txBody>
      </p:sp>
    </p:spTree>
    <p:extLst>
      <p:ext uri="{BB962C8B-B14F-4D97-AF65-F5344CB8AC3E}">
        <p14:creationId xmlns:p14="http://schemas.microsoft.com/office/powerpoint/2010/main" val="3568491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Arbetsmapp 2011\B - Uppdrag\61781148951 Diverse små uppdrag\9 - U8006 Utbildning F-projektering\3 - Arkiv\3.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56979" y="1157481"/>
            <a:ext cx="3509927" cy="263148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textruta 6"/>
          <p:cNvSpPr txBox="1"/>
          <p:nvPr/>
        </p:nvSpPr>
        <p:spPr>
          <a:xfrm>
            <a:off x="1710389" y="984417"/>
            <a:ext cx="8509035" cy="58477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lvl1pPr marL="0" indent="0" eaLnBrk="0" hangingPunct="0">
              <a:buFont typeface="Arial" charset="0"/>
              <a:buNone/>
              <a:defRPr sz="3200" b="1">
                <a:latin typeface="Arial" pitchFamily="34" charset="0"/>
                <a:ea typeface="+mj-ea"/>
                <a:cs typeface="Arial" charset="0"/>
              </a:defRPr>
            </a:lvl1pPr>
            <a:lvl2pPr marL="742950" indent="-285750" eaLnBrk="0" hangingPunct="0">
              <a:spcBef>
                <a:spcPct val="20000"/>
              </a:spcBef>
              <a:buFont typeface="Arial" charset="0"/>
              <a:buChar char="–"/>
              <a:defRPr sz="2800">
                <a:latin typeface="Arial" pitchFamily="34" charset="0"/>
                <a:cs typeface="Arial" pitchFamily="34" charset="0"/>
              </a:defRPr>
            </a:lvl2pPr>
            <a:lvl3pPr marL="1143000" indent="-228600" eaLnBrk="0" hangingPunct="0">
              <a:spcBef>
                <a:spcPct val="20000"/>
              </a:spcBef>
              <a:buFont typeface="Arial" charset="0"/>
              <a:buChar char="•"/>
              <a:defRPr sz="2800">
                <a:latin typeface="Arial" pitchFamily="34" charset="0"/>
                <a:cs typeface="Arial" pitchFamily="34" charset="0"/>
              </a:defRPr>
            </a:lvl3pPr>
            <a:lvl4pPr marL="1600200" indent="-228600" eaLnBrk="0" hangingPunct="0">
              <a:spcBef>
                <a:spcPct val="20000"/>
              </a:spcBef>
              <a:buFont typeface="Arial" charset="0"/>
              <a:buChar char="–"/>
              <a:defRPr sz="2800">
                <a:latin typeface="Arial" pitchFamily="34" charset="0"/>
                <a:cs typeface="Arial" pitchFamily="34" charset="0"/>
              </a:defRPr>
            </a:lvl4pPr>
            <a:lvl5pPr marL="2057400" indent="-228600" eaLnBrk="0" hangingPunct="0">
              <a:spcBef>
                <a:spcPct val="20000"/>
              </a:spcBef>
              <a:buFont typeface="Arial" charset="0"/>
              <a:buChar char="»"/>
              <a:defRPr sz="2800">
                <a:latin typeface="Arial" pitchFamily="34" charset="0"/>
                <a:cs typeface="Arial" pitchFamily="34" charset="0"/>
              </a:defRPr>
            </a:lvl5pPr>
            <a:lvl6pPr marL="2514600" indent="-228600" fontAlgn="base">
              <a:spcBef>
                <a:spcPct val="20000"/>
              </a:spcBef>
              <a:spcAft>
                <a:spcPct val="0"/>
              </a:spcAft>
              <a:buFont typeface="Arial" pitchFamily="34" charset="0"/>
              <a:buChar char="•"/>
              <a:defRPr sz="2000" b="1">
                <a:latin typeface="+mn-lt"/>
                <a:cs typeface="Arial" charset="0"/>
              </a:defRPr>
            </a:lvl6pPr>
            <a:lvl7pPr marL="2971800" indent="-228600" fontAlgn="base">
              <a:spcBef>
                <a:spcPct val="20000"/>
              </a:spcBef>
              <a:spcAft>
                <a:spcPct val="0"/>
              </a:spcAft>
              <a:buFont typeface="Arial" pitchFamily="34" charset="0"/>
              <a:buChar char="•"/>
              <a:defRPr sz="2000" b="1">
                <a:latin typeface="+mn-lt"/>
                <a:cs typeface="Arial" charset="0"/>
              </a:defRPr>
            </a:lvl7pPr>
            <a:lvl8pPr marL="3429000" indent="-228600" fontAlgn="base">
              <a:spcBef>
                <a:spcPct val="20000"/>
              </a:spcBef>
              <a:spcAft>
                <a:spcPct val="0"/>
              </a:spcAft>
              <a:buFont typeface="Arial" pitchFamily="34" charset="0"/>
              <a:buChar char="•"/>
              <a:defRPr sz="2000" b="1">
                <a:latin typeface="+mn-lt"/>
                <a:cs typeface="Arial" charset="0"/>
              </a:defRPr>
            </a:lvl8pPr>
            <a:lvl9pPr marL="3886200" indent="-228600" fontAlgn="base">
              <a:spcBef>
                <a:spcPct val="20000"/>
              </a:spcBef>
              <a:spcAft>
                <a:spcPct val="0"/>
              </a:spcAft>
              <a:buFont typeface="Arial" pitchFamily="34" charset="0"/>
              <a:buChar char="•"/>
              <a:defRPr sz="2000" b="1">
                <a:latin typeface="+mn-lt"/>
                <a:cs typeface="Arial" charset="0"/>
              </a:defRPr>
            </a:lvl9pPr>
          </a:lstStyle>
          <a:p>
            <a:r>
              <a:rPr lang="sv-SE" dirty="0"/>
              <a:t>Provtagning inför projektering</a:t>
            </a:r>
          </a:p>
        </p:txBody>
      </p:sp>
      <p:sp>
        <p:nvSpPr>
          <p:cNvPr id="2" name="textruta 1"/>
          <p:cNvSpPr txBox="1"/>
          <p:nvPr/>
        </p:nvSpPr>
        <p:spPr>
          <a:xfrm>
            <a:off x="1732753" y="1662803"/>
            <a:ext cx="5076099" cy="3970318"/>
          </a:xfrm>
          <a:prstGeom prst="rect">
            <a:avLst/>
          </a:prstGeom>
          <a:noFill/>
        </p:spPr>
        <p:txBody>
          <a:bodyPr wrap="square" rtlCol="0">
            <a:spAutoFit/>
          </a:bodyPr>
          <a:lstStyle/>
          <a:p>
            <a:pPr marL="342891" indent="-342891">
              <a:lnSpc>
                <a:spcPct val="150000"/>
              </a:lnSpc>
              <a:buFontTx/>
              <a:buChar char="-"/>
            </a:pPr>
            <a:r>
              <a:rPr lang="sv-SE" sz="2400" dirty="0"/>
              <a:t>Syfte med provtagning</a:t>
            </a:r>
          </a:p>
          <a:p>
            <a:pPr marL="800080" lvl="1" indent="-342891">
              <a:lnSpc>
                <a:spcPct val="150000"/>
              </a:lnSpc>
              <a:buFontTx/>
              <a:buChar char="-"/>
            </a:pPr>
            <a:r>
              <a:rPr lang="sv-SE" sz="2400" dirty="0"/>
              <a:t>Lagertjocklek</a:t>
            </a:r>
          </a:p>
          <a:p>
            <a:pPr marL="800080" lvl="1" indent="-342891">
              <a:lnSpc>
                <a:spcPct val="150000"/>
              </a:lnSpc>
              <a:buFontTx/>
              <a:buChar char="-"/>
            </a:pPr>
            <a:r>
              <a:rPr lang="sv-SE" sz="2400" dirty="0"/>
              <a:t>Materialtillstånd</a:t>
            </a:r>
          </a:p>
          <a:p>
            <a:pPr>
              <a:lnSpc>
                <a:spcPct val="150000"/>
              </a:lnSpc>
            </a:pPr>
            <a:endParaRPr lang="sv-SE" sz="2400" dirty="0"/>
          </a:p>
          <a:p>
            <a:pPr marL="342891" indent="-342891">
              <a:lnSpc>
                <a:spcPct val="150000"/>
              </a:lnSpc>
              <a:buFontTx/>
              <a:buChar char="-"/>
            </a:pPr>
            <a:r>
              <a:rPr lang="sv-SE" sz="2400" dirty="0"/>
              <a:t>Metod (TDOK 2014:0151)</a:t>
            </a:r>
          </a:p>
          <a:p>
            <a:pPr marL="800080" lvl="1" indent="-342891">
              <a:lnSpc>
                <a:spcPct val="150000"/>
              </a:lnSpc>
              <a:buFontTx/>
              <a:buChar char="-"/>
            </a:pPr>
            <a:r>
              <a:rPr lang="sv-SE" sz="2400" dirty="0"/>
              <a:t>Grävmaskin, slätskopa</a:t>
            </a:r>
          </a:p>
          <a:p>
            <a:pPr marL="800080" lvl="1" indent="-342891">
              <a:lnSpc>
                <a:spcPct val="150000"/>
              </a:lnSpc>
              <a:buFontTx/>
              <a:buChar char="-"/>
            </a:pPr>
            <a:r>
              <a:rPr lang="sv-SE" sz="2400" dirty="0"/>
              <a:t>Borrning, diameter 300 mm</a:t>
            </a:r>
          </a:p>
        </p:txBody>
      </p:sp>
      <p:sp>
        <p:nvSpPr>
          <p:cNvPr id="9" name="textruta 8"/>
          <p:cNvSpPr txBox="1"/>
          <p:nvPr/>
        </p:nvSpPr>
        <p:spPr>
          <a:xfrm>
            <a:off x="6276976" y="3682887"/>
            <a:ext cx="4105275" cy="830997"/>
          </a:xfrm>
          <a:prstGeom prst="rect">
            <a:avLst/>
          </a:prstGeom>
          <a:noFill/>
        </p:spPr>
        <p:txBody>
          <a:bodyPr wrap="square" rtlCol="0">
            <a:spAutoFit/>
          </a:bodyPr>
          <a:lstStyle/>
          <a:p>
            <a:pPr lvl="1" algn="ctr"/>
            <a:r>
              <a:rPr lang="sv-SE" sz="2400" dirty="0"/>
              <a:t>Exempel på borrutrustning</a:t>
            </a:r>
          </a:p>
        </p:txBody>
      </p:sp>
    </p:spTree>
    <p:extLst>
      <p:ext uri="{BB962C8B-B14F-4D97-AF65-F5344CB8AC3E}">
        <p14:creationId xmlns:p14="http://schemas.microsoft.com/office/powerpoint/2010/main" val="2809678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6"/>
          <p:cNvSpPr txBox="1">
            <a:spLocks noChangeArrowheads="1"/>
          </p:cNvSpPr>
          <p:nvPr/>
        </p:nvSpPr>
        <p:spPr bwMode="auto">
          <a:xfrm>
            <a:off x="1875536" y="2493509"/>
            <a:ext cx="7113789" cy="224676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sv-SE" sz="2000" dirty="0"/>
              <a:t>SYFTE:</a:t>
            </a:r>
          </a:p>
          <a:p>
            <a:endParaRPr lang="sv-SE" sz="2000" dirty="0"/>
          </a:p>
          <a:p>
            <a:r>
              <a:rPr lang="sv-SE" sz="2000" dirty="0"/>
              <a:t>- Identifiera, redovisa och sammanställa vägtillståndet</a:t>
            </a:r>
          </a:p>
          <a:p>
            <a:endParaRPr lang="sv-SE" sz="2000" dirty="0"/>
          </a:p>
          <a:p>
            <a:r>
              <a:rPr lang="sv-SE" sz="2000" dirty="0"/>
              <a:t>- Identifiera ”homogena sträckor”</a:t>
            </a:r>
          </a:p>
          <a:p>
            <a:endParaRPr lang="sv-SE" sz="2000" dirty="0"/>
          </a:p>
          <a:p>
            <a:pPr marL="171446" indent="-171446">
              <a:buFontTx/>
              <a:buChar char="-"/>
            </a:pPr>
            <a:r>
              <a:rPr lang="sv-SE" sz="2000" dirty="0"/>
              <a:t>Föreslå åtgärdssträckor</a:t>
            </a:r>
          </a:p>
        </p:txBody>
      </p:sp>
      <p:sp>
        <p:nvSpPr>
          <p:cNvPr id="4" name="textruta 3"/>
          <p:cNvSpPr txBox="1"/>
          <p:nvPr/>
        </p:nvSpPr>
        <p:spPr>
          <a:xfrm>
            <a:off x="1971071" y="1553473"/>
            <a:ext cx="8509035" cy="58477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lvl1pPr marL="0" indent="0" eaLnBrk="0" hangingPunct="0">
              <a:buFont typeface="Arial" charset="0"/>
              <a:buNone/>
              <a:defRPr sz="3200" b="1">
                <a:latin typeface="Arial" pitchFamily="34" charset="0"/>
                <a:ea typeface="+mj-ea"/>
                <a:cs typeface="Arial" charset="0"/>
              </a:defRPr>
            </a:lvl1pPr>
            <a:lvl2pPr marL="742950" indent="-285750" eaLnBrk="0" hangingPunct="0">
              <a:spcBef>
                <a:spcPct val="20000"/>
              </a:spcBef>
              <a:buFont typeface="Arial" charset="0"/>
              <a:buChar char="–"/>
              <a:defRPr sz="2800">
                <a:latin typeface="Arial" pitchFamily="34" charset="0"/>
                <a:cs typeface="Arial" pitchFamily="34" charset="0"/>
              </a:defRPr>
            </a:lvl2pPr>
            <a:lvl3pPr marL="1143000" indent="-228600" eaLnBrk="0" hangingPunct="0">
              <a:spcBef>
                <a:spcPct val="20000"/>
              </a:spcBef>
              <a:buFont typeface="Arial" charset="0"/>
              <a:buChar char="•"/>
              <a:defRPr sz="2800">
                <a:latin typeface="Arial" pitchFamily="34" charset="0"/>
                <a:cs typeface="Arial" pitchFamily="34" charset="0"/>
              </a:defRPr>
            </a:lvl3pPr>
            <a:lvl4pPr marL="1600200" indent="-228600" eaLnBrk="0" hangingPunct="0">
              <a:spcBef>
                <a:spcPct val="20000"/>
              </a:spcBef>
              <a:buFont typeface="Arial" charset="0"/>
              <a:buChar char="–"/>
              <a:defRPr sz="2800">
                <a:latin typeface="Arial" pitchFamily="34" charset="0"/>
                <a:cs typeface="Arial" pitchFamily="34" charset="0"/>
              </a:defRPr>
            </a:lvl4pPr>
            <a:lvl5pPr marL="2057400" indent="-228600" eaLnBrk="0" hangingPunct="0">
              <a:spcBef>
                <a:spcPct val="20000"/>
              </a:spcBef>
              <a:buFont typeface="Arial" charset="0"/>
              <a:buChar char="»"/>
              <a:defRPr sz="2800">
                <a:latin typeface="Arial" pitchFamily="34" charset="0"/>
                <a:cs typeface="Arial" pitchFamily="34" charset="0"/>
              </a:defRPr>
            </a:lvl5pPr>
            <a:lvl6pPr marL="2514600" indent="-228600" fontAlgn="base">
              <a:spcBef>
                <a:spcPct val="20000"/>
              </a:spcBef>
              <a:spcAft>
                <a:spcPct val="0"/>
              </a:spcAft>
              <a:buFont typeface="Arial" pitchFamily="34" charset="0"/>
              <a:buChar char="•"/>
              <a:defRPr sz="2000" b="1">
                <a:latin typeface="+mn-lt"/>
                <a:cs typeface="Arial" charset="0"/>
              </a:defRPr>
            </a:lvl6pPr>
            <a:lvl7pPr marL="2971800" indent="-228600" fontAlgn="base">
              <a:spcBef>
                <a:spcPct val="20000"/>
              </a:spcBef>
              <a:spcAft>
                <a:spcPct val="0"/>
              </a:spcAft>
              <a:buFont typeface="Arial" pitchFamily="34" charset="0"/>
              <a:buChar char="•"/>
              <a:defRPr sz="2000" b="1">
                <a:latin typeface="+mn-lt"/>
                <a:cs typeface="Arial" charset="0"/>
              </a:defRPr>
            </a:lvl7pPr>
            <a:lvl8pPr marL="3429000" indent="-228600" fontAlgn="base">
              <a:spcBef>
                <a:spcPct val="20000"/>
              </a:spcBef>
              <a:spcAft>
                <a:spcPct val="0"/>
              </a:spcAft>
              <a:buFont typeface="Arial" pitchFamily="34" charset="0"/>
              <a:buChar char="•"/>
              <a:defRPr sz="2000" b="1">
                <a:latin typeface="+mn-lt"/>
                <a:cs typeface="Arial" charset="0"/>
              </a:defRPr>
            </a:lvl8pPr>
            <a:lvl9pPr marL="3886200" indent="-228600" fontAlgn="base">
              <a:spcBef>
                <a:spcPct val="20000"/>
              </a:spcBef>
              <a:spcAft>
                <a:spcPct val="0"/>
              </a:spcAft>
              <a:buFont typeface="Arial" pitchFamily="34" charset="0"/>
              <a:buChar char="•"/>
              <a:defRPr sz="2000" b="1">
                <a:latin typeface="+mn-lt"/>
                <a:cs typeface="Arial" charset="0"/>
              </a:defRPr>
            </a:lvl9pPr>
          </a:lstStyle>
          <a:p>
            <a:r>
              <a:rPr lang="sv-SE" dirty="0"/>
              <a:t>Sammanställning / utvärdering </a:t>
            </a:r>
          </a:p>
        </p:txBody>
      </p:sp>
    </p:spTree>
    <p:extLst>
      <p:ext uri="{BB962C8B-B14F-4D97-AF65-F5344CB8AC3E}">
        <p14:creationId xmlns:p14="http://schemas.microsoft.com/office/powerpoint/2010/main" val="4273719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regn_wp.jpg"/>
          <p:cNvPicPr>
            <a:picLocks noChangeAspect="1"/>
          </p:cNvPicPr>
          <p:nvPr/>
        </p:nvPicPr>
        <p:blipFill>
          <a:blip r:embed="rId4" cstate="screen"/>
          <a:stretch>
            <a:fillRect/>
          </a:stretch>
        </p:blipFill>
        <p:spPr>
          <a:xfrm>
            <a:off x="2094016" y="1655660"/>
            <a:ext cx="4057741" cy="2280064"/>
          </a:xfrm>
          <a:prstGeom prst="rect">
            <a:avLst/>
          </a:prstGeom>
        </p:spPr>
      </p:pic>
      <p:pic>
        <p:nvPicPr>
          <p:cNvPr id="5" name="Bildobjekt 4" descr="snöröjning.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04707" y="4280104"/>
            <a:ext cx="2896127" cy="2030681"/>
          </a:xfrm>
          <a:prstGeom prst="rect">
            <a:avLst/>
          </a:prstGeom>
        </p:spPr>
      </p:pic>
      <p:pic>
        <p:nvPicPr>
          <p:cNvPr id="6" name="Bildobjekt 5" descr="sol2702.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820883" y="4280107"/>
            <a:ext cx="3080895" cy="2124504"/>
          </a:xfrm>
          <a:prstGeom prst="rect">
            <a:avLst/>
          </a:prstGeom>
        </p:spPr>
      </p:pic>
      <p:pic>
        <p:nvPicPr>
          <p:cNvPr id="7" name="Bildobjekt 6" descr="kö.jp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6571159" y="1620031"/>
            <a:ext cx="3170568" cy="2495995"/>
          </a:xfrm>
          <a:prstGeom prst="rect">
            <a:avLst/>
          </a:prstGeom>
        </p:spPr>
      </p:pic>
      <p:graphicFrame>
        <p:nvGraphicFramePr>
          <p:cNvPr id="122882" name="Object 2"/>
          <p:cNvGraphicFramePr>
            <a:graphicFrameLocks noChangeAspect="1"/>
          </p:cNvGraphicFramePr>
          <p:nvPr>
            <p:extLst>
              <p:ext uri="{D42A27DB-BD31-4B8C-83A1-F6EECF244321}">
                <p14:modId xmlns:p14="http://schemas.microsoft.com/office/powerpoint/2010/main" val="1755888956"/>
              </p:ext>
            </p:extLst>
          </p:nvPr>
        </p:nvGraphicFramePr>
        <p:xfrm>
          <a:off x="7413645" y="4275705"/>
          <a:ext cx="3016848" cy="2035057"/>
        </p:xfrm>
        <a:graphic>
          <a:graphicData uri="http://schemas.openxmlformats.org/presentationml/2006/ole">
            <mc:AlternateContent xmlns:mc="http://schemas.openxmlformats.org/markup-compatibility/2006">
              <mc:Choice xmlns:v="urn:schemas-microsoft-com:vml" Requires="v">
                <p:oleObj spid="_x0000_s1057" name="Photo Editor-foto" r:id="rId8" imgW="5772956" imgH="3895238" progId="">
                  <p:embed/>
                </p:oleObj>
              </mc:Choice>
              <mc:Fallback>
                <p:oleObj name="Photo Editor-foto" r:id="rId8" imgW="5772956" imgH="3895238" progId="">
                  <p:embed/>
                  <p:pic>
                    <p:nvPicPr>
                      <p:cNvPr id="122882" name="Object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13645" y="4275705"/>
                        <a:ext cx="3016848" cy="2035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Rubrik 1"/>
          <p:cNvSpPr>
            <a:spLocks noGrp="1"/>
          </p:cNvSpPr>
          <p:nvPr>
            <p:ph type="title"/>
          </p:nvPr>
        </p:nvSpPr>
        <p:spPr>
          <a:xfrm>
            <a:off x="1902069" y="724261"/>
            <a:ext cx="8229600" cy="777019"/>
          </a:xfrm>
          <a:ln>
            <a:solidFill>
              <a:schemeClr val="tx1"/>
            </a:solidFill>
          </a:ln>
        </p:spPr>
        <p:txBody>
          <a:bodyPr/>
          <a:lstStyle/>
          <a:p>
            <a:pPr algn="ctr"/>
            <a:r>
              <a:rPr lang="sv-SE" sz="4000" dirty="0"/>
              <a:t>Vägens utmaningar</a:t>
            </a:r>
          </a:p>
        </p:txBody>
      </p:sp>
    </p:spTree>
    <p:extLst>
      <p:ext uri="{BB962C8B-B14F-4D97-AF65-F5344CB8AC3E}">
        <p14:creationId xmlns:p14="http://schemas.microsoft.com/office/powerpoint/2010/main" val="13863073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5240" name="Picture 8"/>
          <p:cNvPicPr>
            <a:picLocks noChangeAspect="1" noChangeArrowheads="1"/>
          </p:cNvPicPr>
          <p:nvPr/>
        </p:nvPicPr>
        <p:blipFill>
          <a:blip r:embed="rId3" cstate="email">
            <a:lum bright="-6000"/>
            <a:extLst>
              <a:ext uri="{28A0092B-C50C-407E-A947-70E740481C1C}">
                <a14:useLocalDpi xmlns:a14="http://schemas.microsoft.com/office/drawing/2010/main"/>
              </a:ext>
            </a:extLst>
          </a:blip>
          <a:srcRect/>
          <a:stretch>
            <a:fillRect/>
          </a:stretch>
        </p:blipFill>
        <p:spPr bwMode="auto">
          <a:xfrm>
            <a:off x="2047273" y="1390969"/>
            <a:ext cx="8154609" cy="5211273"/>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35242" name="Text Box 10"/>
          <p:cNvSpPr txBox="1">
            <a:spLocks noChangeArrowheads="1"/>
          </p:cNvSpPr>
          <p:nvPr/>
        </p:nvSpPr>
        <p:spPr bwMode="auto">
          <a:xfrm>
            <a:off x="1926360" y="1709547"/>
            <a:ext cx="2511685" cy="1384995"/>
          </a:xfrm>
          <a:prstGeom prst="rect">
            <a:avLst/>
          </a:prstGeom>
          <a:solidFill>
            <a:schemeClr val="bg1">
              <a:alpha val="0"/>
            </a:scheme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sv-SE" sz="2400" b="1" dirty="0">
                <a:solidFill>
                  <a:srgbClr val="220BAB"/>
                </a:solidFill>
              </a:rPr>
              <a:t>FWD</a:t>
            </a:r>
          </a:p>
          <a:p>
            <a:pPr algn="ctr" eaLnBrk="1" hangingPunct="1">
              <a:spcBef>
                <a:spcPct val="50000"/>
              </a:spcBef>
            </a:pPr>
            <a:r>
              <a:rPr lang="sv-SE" sz="2400" b="1" dirty="0">
                <a:solidFill>
                  <a:srgbClr val="220BAB"/>
                </a:solidFill>
              </a:rPr>
              <a:t>Deflektionsbassäng</a:t>
            </a:r>
          </a:p>
        </p:txBody>
      </p:sp>
      <p:sp>
        <p:nvSpPr>
          <p:cNvPr id="735243" name="Text Box 11"/>
          <p:cNvSpPr txBox="1">
            <a:spLocks noChangeArrowheads="1"/>
          </p:cNvSpPr>
          <p:nvPr/>
        </p:nvSpPr>
        <p:spPr bwMode="auto">
          <a:xfrm>
            <a:off x="4727576" y="1973709"/>
            <a:ext cx="2087563" cy="461665"/>
          </a:xfrm>
          <a:prstGeom prst="rect">
            <a:avLst/>
          </a:prstGeom>
          <a:solidFill>
            <a:schemeClr val="bg1">
              <a:alpha val="0"/>
            </a:scheme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sv-SE" sz="2400" b="1">
                <a:solidFill>
                  <a:srgbClr val="220BAB"/>
                </a:solidFill>
              </a:rPr>
              <a:t>Vägytemått</a:t>
            </a:r>
          </a:p>
        </p:txBody>
      </p:sp>
      <p:sp>
        <p:nvSpPr>
          <p:cNvPr id="735244" name="Text Box 12"/>
          <p:cNvSpPr txBox="1">
            <a:spLocks noChangeArrowheads="1"/>
          </p:cNvSpPr>
          <p:nvPr/>
        </p:nvSpPr>
        <p:spPr bwMode="auto">
          <a:xfrm>
            <a:off x="4656139" y="2694433"/>
            <a:ext cx="2856285" cy="461665"/>
          </a:xfrm>
          <a:prstGeom prst="rect">
            <a:avLst/>
          </a:prstGeom>
          <a:solidFill>
            <a:schemeClr val="bg1">
              <a:alpha val="0"/>
            </a:scheme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sv-SE" sz="2400" b="1" dirty="0">
                <a:solidFill>
                  <a:srgbClr val="220BAB"/>
                </a:solidFill>
              </a:rPr>
              <a:t>Tjälinventering/ar</a:t>
            </a:r>
          </a:p>
        </p:txBody>
      </p:sp>
      <p:sp>
        <p:nvSpPr>
          <p:cNvPr id="735245" name="Text Box 13"/>
          <p:cNvSpPr txBox="1">
            <a:spLocks noChangeArrowheads="1"/>
          </p:cNvSpPr>
          <p:nvPr/>
        </p:nvSpPr>
        <p:spPr bwMode="auto">
          <a:xfrm>
            <a:off x="2192741" y="4757758"/>
            <a:ext cx="1814111" cy="461665"/>
          </a:xfrm>
          <a:prstGeom prst="rect">
            <a:avLst/>
          </a:prstGeom>
          <a:solidFill>
            <a:schemeClr val="bg1">
              <a:alpha val="0"/>
            </a:scheme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sv-SE" sz="2400" b="1" dirty="0">
                <a:solidFill>
                  <a:srgbClr val="220BAB"/>
                </a:solidFill>
              </a:rPr>
              <a:t>Bilder</a:t>
            </a:r>
          </a:p>
        </p:txBody>
      </p:sp>
      <p:sp>
        <p:nvSpPr>
          <p:cNvPr id="735246" name="Text Box 14"/>
          <p:cNvSpPr txBox="1">
            <a:spLocks noChangeArrowheads="1"/>
          </p:cNvSpPr>
          <p:nvPr/>
        </p:nvSpPr>
        <p:spPr bwMode="auto">
          <a:xfrm>
            <a:off x="4727575" y="3485009"/>
            <a:ext cx="2376488" cy="461665"/>
          </a:xfrm>
          <a:prstGeom prst="rect">
            <a:avLst/>
          </a:prstGeom>
          <a:solidFill>
            <a:schemeClr val="bg1">
              <a:alpha val="0"/>
            </a:scheme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sv-SE" sz="2400" b="1">
                <a:solidFill>
                  <a:srgbClr val="220BAB"/>
                </a:solidFill>
              </a:rPr>
              <a:t>Terräng</a:t>
            </a:r>
          </a:p>
        </p:txBody>
      </p:sp>
      <p:sp>
        <p:nvSpPr>
          <p:cNvPr id="735247" name="Text Box 15"/>
          <p:cNvSpPr txBox="1">
            <a:spLocks noChangeArrowheads="1"/>
          </p:cNvSpPr>
          <p:nvPr/>
        </p:nvSpPr>
        <p:spPr bwMode="auto">
          <a:xfrm>
            <a:off x="4729163" y="4127946"/>
            <a:ext cx="2087563" cy="461665"/>
          </a:xfrm>
          <a:prstGeom prst="rect">
            <a:avLst/>
          </a:prstGeom>
          <a:solidFill>
            <a:schemeClr val="bg1">
              <a:alpha val="0"/>
            </a:scheme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sv-SE" sz="2400" b="1">
                <a:solidFill>
                  <a:srgbClr val="220BAB"/>
                </a:solidFill>
              </a:rPr>
              <a:t>Dränering</a:t>
            </a:r>
          </a:p>
        </p:txBody>
      </p:sp>
      <p:sp>
        <p:nvSpPr>
          <p:cNvPr id="735248" name="Text Box 16"/>
          <p:cNvSpPr txBox="1">
            <a:spLocks noChangeArrowheads="1"/>
          </p:cNvSpPr>
          <p:nvPr/>
        </p:nvSpPr>
        <p:spPr bwMode="auto">
          <a:xfrm>
            <a:off x="4800601" y="4739133"/>
            <a:ext cx="2087563" cy="461665"/>
          </a:xfrm>
          <a:prstGeom prst="rect">
            <a:avLst/>
          </a:prstGeom>
          <a:solidFill>
            <a:schemeClr val="bg1">
              <a:alpha val="0"/>
            </a:scheme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sv-SE" sz="2400" b="1" dirty="0">
                <a:solidFill>
                  <a:srgbClr val="220BAB"/>
                </a:solidFill>
              </a:rPr>
              <a:t>Georadar</a:t>
            </a:r>
          </a:p>
        </p:txBody>
      </p:sp>
      <p:sp>
        <p:nvSpPr>
          <p:cNvPr id="735249" name="Text Box 17"/>
          <p:cNvSpPr txBox="1">
            <a:spLocks noChangeArrowheads="1"/>
          </p:cNvSpPr>
          <p:nvPr/>
        </p:nvSpPr>
        <p:spPr bwMode="auto">
          <a:xfrm>
            <a:off x="4727575" y="5346776"/>
            <a:ext cx="2592388" cy="1384995"/>
          </a:xfrm>
          <a:prstGeom prst="rect">
            <a:avLst/>
          </a:prstGeom>
          <a:solidFill>
            <a:schemeClr val="bg1">
              <a:alpha val="0"/>
            </a:scheme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sv-SE" sz="2400" b="1" dirty="0">
                <a:solidFill>
                  <a:srgbClr val="220BAB"/>
                </a:solidFill>
              </a:rPr>
              <a:t>FWD Deflektioner</a:t>
            </a:r>
          </a:p>
          <a:p>
            <a:pPr eaLnBrk="1" hangingPunct="1">
              <a:spcBef>
                <a:spcPct val="50000"/>
              </a:spcBef>
            </a:pPr>
            <a:r>
              <a:rPr lang="sv-SE" sz="2400" b="1" dirty="0">
                <a:solidFill>
                  <a:srgbClr val="220BAB"/>
                </a:solidFill>
              </a:rPr>
              <a:t>D0, D30, D90</a:t>
            </a:r>
          </a:p>
        </p:txBody>
      </p:sp>
      <p:sp>
        <p:nvSpPr>
          <p:cNvPr id="735254" name="Line 22"/>
          <p:cNvSpPr>
            <a:spLocks noChangeShapeType="1"/>
          </p:cNvSpPr>
          <p:nvPr/>
        </p:nvSpPr>
        <p:spPr bwMode="auto">
          <a:xfrm>
            <a:off x="7319963" y="1686371"/>
            <a:ext cx="0" cy="4608512"/>
          </a:xfrm>
          <a:prstGeom prst="line">
            <a:avLst/>
          </a:prstGeom>
          <a:noFill/>
          <a:ln w="57150">
            <a:solidFill>
              <a:srgbClr val="220BAB"/>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sz="2400"/>
          </a:p>
        </p:txBody>
      </p:sp>
      <p:sp>
        <p:nvSpPr>
          <p:cNvPr id="18" name="textruta 17"/>
          <p:cNvSpPr txBox="1"/>
          <p:nvPr/>
        </p:nvSpPr>
        <p:spPr>
          <a:xfrm>
            <a:off x="2047273" y="654472"/>
            <a:ext cx="8154609" cy="58477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lvl1pPr marL="0" indent="0" eaLnBrk="0" hangingPunct="0">
              <a:buFont typeface="Arial" charset="0"/>
              <a:buNone/>
              <a:defRPr sz="3200" b="1">
                <a:latin typeface="Arial" pitchFamily="34" charset="0"/>
                <a:ea typeface="+mj-ea"/>
                <a:cs typeface="Arial" charset="0"/>
              </a:defRPr>
            </a:lvl1pPr>
            <a:lvl2pPr marL="742950" indent="-285750" eaLnBrk="0" hangingPunct="0">
              <a:spcBef>
                <a:spcPct val="20000"/>
              </a:spcBef>
              <a:buFont typeface="Arial" charset="0"/>
              <a:buChar char="–"/>
              <a:defRPr sz="2800">
                <a:latin typeface="Arial" pitchFamily="34" charset="0"/>
                <a:cs typeface="Arial" pitchFamily="34" charset="0"/>
              </a:defRPr>
            </a:lvl2pPr>
            <a:lvl3pPr marL="1143000" indent="-228600" eaLnBrk="0" hangingPunct="0">
              <a:spcBef>
                <a:spcPct val="20000"/>
              </a:spcBef>
              <a:buFont typeface="Arial" charset="0"/>
              <a:buChar char="•"/>
              <a:defRPr sz="2800">
                <a:latin typeface="Arial" pitchFamily="34" charset="0"/>
                <a:cs typeface="Arial" pitchFamily="34" charset="0"/>
              </a:defRPr>
            </a:lvl3pPr>
            <a:lvl4pPr marL="1600200" indent="-228600" eaLnBrk="0" hangingPunct="0">
              <a:spcBef>
                <a:spcPct val="20000"/>
              </a:spcBef>
              <a:buFont typeface="Arial" charset="0"/>
              <a:buChar char="–"/>
              <a:defRPr sz="2800">
                <a:latin typeface="Arial" pitchFamily="34" charset="0"/>
                <a:cs typeface="Arial" pitchFamily="34" charset="0"/>
              </a:defRPr>
            </a:lvl4pPr>
            <a:lvl5pPr marL="2057400" indent="-228600" eaLnBrk="0" hangingPunct="0">
              <a:spcBef>
                <a:spcPct val="20000"/>
              </a:spcBef>
              <a:buFont typeface="Arial" charset="0"/>
              <a:buChar char="»"/>
              <a:defRPr sz="2800">
                <a:latin typeface="Arial" pitchFamily="34" charset="0"/>
                <a:cs typeface="Arial" pitchFamily="34" charset="0"/>
              </a:defRPr>
            </a:lvl5pPr>
            <a:lvl6pPr marL="2514600" indent="-228600" fontAlgn="base">
              <a:spcBef>
                <a:spcPct val="20000"/>
              </a:spcBef>
              <a:spcAft>
                <a:spcPct val="0"/>
              </a:spcAft>
              <a:buFont typeface="Arial" pitchFamily="34" charset="0"/>
              <a:buChar char="•"/>
              <a:defRPr sz="2000" b="1">
                <a:latin typeface="+mn-lt"/>
                <a:cs typeface="Arial" charset="0"/>
              </a:defRPr>
            </a:lvl6pPr>
            <a:lvl7pPr marL="2971800" indent="-228600" fontAlgn="base">
              <a:spcBef>
                <a:spcPct val="20000"/>
              </a:spcBef>
              <a:spcAft>
                <a:spcPct val="0"/>
              </a:spcAft>
              <a:buFont typeface="Arial" pitchFamily="34" charset="0"/>
              <a:buChar char="•"/>
              <a:defRPr sz="2000" b="1">
                <a:latin typeface="+mn-lt"/>
                <a:cs typeface="Arial" charset="0"/>
              </a:defRPr>
            </a:lvl7pPr>
            <a:lvl8pPr marL="3429000" indent="-228600" fontAlgn="base">
              <a:spcBef>
                <a:spcPct val="20000"/>
              </a:spcBef>
              <a:spcAft>
                <a:spcPct val="0"/>
              </a:spcAft>
              <a:buFont typeface="Arial" pitchFamily="34" charset="0"/>
              <a:buChar char="•"/>
              <a:defRPr sz="2000" b="1">
                <a:latin typeface="+mn-lt"/>
                <a:cs typeface="Arial" charset="0"/>
              </a:defRPr>
            </a:lvl8pPr>
            <a:lvl9pPr marL="3886200" indent="-228600" fontAlgn="base">
              <a:spcBef>
                <a:spcPct val="20000"/>
              </a:spcBef>
              <a:spcAft>
                <a:spcPct val="0"/>
              </a:spcAft>
              <a:buFont typeface="Arial" pitchFamily="34" charset="0"/>
              <a:buChar char="•"/>
              <a:defRPr sz="2000" b="1">
                <a:latin typeface="+mn-lt"/>
                <a:cs typeface="Arial" charset="0"/>
              </a:defRPr>
            </a:lvl9pPr>
          </a:lstStyle>
          <a:p>
            <a:r>
              <a:rPr lang="sv-SE" dirty="0"/>
              <a:t>Sammanställning / utvärdering </a:t>
            </a:r>
          </a:p>
        </p:txBody>
      </p:sp>
    </p:spTree>
    <p:extLst>
      <p:ext uri="{BB962C8B-B14F-4D97-AF65-F5344CB8AC3E}">
        <p14:creationId xmlns:p14="http://schemas.microsoft.com/office/powerpoint/2010/main" val="27233646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525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3524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3524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3524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3524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3524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3524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3524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352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5242" grpId="0" animBg="1"/>
      <p:bldP spid="735243" grpId="0" animBg="1"/>
      <p:bldP spid="735244" grpId="0" animBg="1"/>
      <p:bldP spid="735245" grpId="0" animBg="1"/>
      <p:bldP spid="735246" grpId="0" animBg="1"/>
      <p:bldP spid="735247" grpId="0" animBg="1"/>
      <p:bldP spid="735248" grpId="0" animBg="1"/>
      <p:bldP spid="735249" grpId="0" animBg="1"/>
      <p:bldP spid="73525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09600" y="1013053"/>
            <a:ext cx="10972800" cy="1143000"/>
          </a:xfrm>
        </p:spPr>
        <p:txBody>
          <a:bodyPr/>
          <a:lstStyle/>
          <a:p>
            <a:r>
              <a:rPr lang="sv-SE" dirty="0"/>
              <a:t>Vad är bärighet?</a:t>
            </a:r>
          </a:p>
        </p:txBody>
      </p:sp>
      <p:sp>
        <p:nvSpPr>
          <p:cNvPr id="3" name="Platshållare för innehåll 2"/>
          <p:cNvSpPr>
            <a:spLocks noGrp="1"/>
          </p:cNvSpPr>
          <p:nvPr>
            <p:ph idx="1"/>
          </p:nvPr>
        </p:nvSpPr>
        <p:spPr/>
        <p:txBody>
          <a:bodyPr/>
          <a:lstStyle/>
          <a:p>
            <a:endParaRPr lang="sv-SE" sz="2133" dirty="0"/>
          </a:p>
          <a:p>
            <a:pPr marL="0" indent="0">
              <a:buNone/>
            </a:pPr>
            <a:endParaRPr lang="sv-SE" sz="2133" dirty="0"/>
          </a:p>
        </p:txBody>
      </p:sp>
      <p:sp>
        <p:nvSpPr>
          <p:cNvPr id="4" name="Rektangel 3"/>
          <p:cNvSpPr/>
          <p:nvPr/>
        </p:nvSpPr>
        <p:spPr>
          <a:xfrm>
            <a:off x="220717" y="2318381"/>
            <a:ext cx="11971283" cy="1938992"/>
          </a:xfrm>
          <a:prstGeom prst="rect">
            <a:avLst/>
          </a:prstGeom>
        </p:spPr>
        <p:txBody>
          <a:bodyPr wrap="square">
            <a:spAutoFit/>
          </a:bodyPr>
          <a:lstStyle/>
          <a:p>
            <a:r>
              <a:rPr lang="sv-SE" sz="2400" dirty="0"/>
              <a:t>Förmåga att bära den last vägen är avsedd för, momentant eller ackumulerad över tid</a:t>
            </a:r>
          </a:p>
          <a:p>
            <a:r>
              <a:rPr lang="sv-SE" sz="2400" dirty="0"/>
              <a:t>Dvs ”full bärighet” är beror på trafikmängden</a:t>
            </a:r>
          </a:p>
          <a:p>
            <a:endParaRPr lang="sv-SE" sz="2400" dirty="0"/>
          </a:p>
          <a:p>
            <a:r>
              <a:rPr lang="sv-SE" sz="2400" dirty="0"/>
              <a:t>Vägnätet har idag normalt bärighetsklass 1 eller 4 (BK1, max 64 ton, BK 4 max 74 ton)</a:t>
            </a:r>
          </a:p>
          <a:p>
            <a:r>
              <a:rPr lang="sv-SE" sz="2400" dirty="0"/>
              <a:t>Nya och rekonstruerade vägar ska uppnå BK4 (fordon upp till 74 ton)</a:t>
            </a:r>
          </a:p>
        </p:txBody>
      </p:sp>
    </p:spTree>
    <p:extLst>
      <p:ext uri="{BB962C8B-B14F-4D97-AF65-F5344CB8AC3E}">
        <p14:creationId xmlns:p14="http://schemas.microsoft.com/office/powerpoint/2010/main" val="30520453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09600" y="1013053"/>
            <a:ext cx="10972800" cy="1143000"/>
          </a:xfrm>
        </p:spPr>
        <p:txBody>
          <a:bodyPr/>
          <a:lstStyle/>
          <a:p>
            <a:r>
              <a:rPr lang="sv-SE" dirty="0"/>
              <a:t>Vad är bärighet?</a:t>
            </a:r>
          </a:p>
        </p:txBody>
      </p:sp>
      <p:sp>
        <p:nvSpPr>
          <p:cNvPr id="3" name="Platshållare för innehåll 2"/>
          <p:cNvSpPr>
            <a:spLocks noGrp="1"/>
          </p:cNvSpPr>
          <p:nvPr>
            <p:ph idx="1"/>
          </p:nvPr>
        </p:nvSpPr>
        <p:spPr/>
        <p:txBody>
          <a:bodyPr/>
          <a:lstStyle/>
          <a:p>
            <a:endParaRPr lang="sv-SE" sz="2133" dirty="0"/>
          </a:p>
          <a:p>
            <a:pPr marL="0" indent="0">
              <a:buNone/>
            </a:pPr>
            <a:endParaRPr lang="sv-SE" sz="2133" dirty="0"/>
          </a:p>
        </p:txBody>
      </p:sp>
      <p:sp>
        <p:nvSpPr>
          <p:cNvPr id="4" name="Rektangel 3"/>
          <p:cNvSpPr/>
          <p:nvPr/>
        </p:nvSpPr>
        <p:spPr>
          <a:xfrm>
            <a:off x="220717" y="2318381"/>
            <a:ext cx="11971283" cy="1938992"/>
          </a:xfrm>
          <a:prstGeom prst="rect">
            <a:avLst/>
          </a:prstGeom>
        </p:spPr>
        <p:txBody>
          <a:bodyPr wrap="square">
            <a:spAutoFit/>
          </a:bodyPr>
          <a:lstStyle/>
          <a:p>
            <a:r>
              <a:rPr lang="sv-SE" sz="2400" dirty="0"/>
              <a:t>Förmåga att bära den last vägen är avsedd för, momentant eller ackumulerad över tid</a:t>
            </a:r>
          </a:p>
          <a:p>
            <a:r>
              <a:rPr lang="sv-SE" sz="2400" dirty="0"/>
              <a:t>Dvs ”full bärighet” är beror på trafikmängden</a:t>
            </a:r>
          </a:p>
          <a:p>
            <a:endParaRPr lang="sv-SE" sz="2400" dirty="0"/>
          </a:p>
          <a:p>
            <a:r>
              <a:rPr lang="sv-SE" sz="2400" dirty="0"/>
              <a:t>Vägnätet har idag normalt bärighetsklass 1 eller 4 (BK1, max 64 ton, BK 4 max 74 ton)</a:t>
            </a:r>
          </a:p>
          <a:p>
            <a:r>
              <a:rPr lang="sv-SE" sz="2400" dirty="0"/>
              <a:t>Nya och rekonstruerade vägar ska uppnå BK4 (fordon upp till 74 ton)</a:t>
            </a:r>
          </a:p>
        </p:txBody>
      </p:sp>
    </p:spTree>
    <p:extLst>
      <p:ext uri="{BB962C8B-B14F-4D97-AF65-F5344CB8AC3E}">
        <p14:creationId xmlns:p14="http://schemas.microsoft.com/office/powerpoint/2010/main" val="41682185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3"/>
          <a:stretch>
            <a:fillRect/>
          </a:stretch>
        </p:blipFill>
        <p:spPr>
          <a:xfrm>
            <a:off x="690643" y="1227244"/>
            <a:ext cx="8861731" cy="5474083"/>
          </a:xfrm>
          <a:prstGeom prst="rect">
            <a:avLst/>
          </a:prstGeom>
        </p:spPr>
      </p:pic>
      <p:sp>
        <p:nvSpPr>
          <p:cNvPr id="2" name="Rubrik 1"/>
          <p:cNvSpPr>
            <a:spLocks noGrp="1"/>
          </p:cNvSpPr>
          <p:nvPr>
            <p:ph type="title"/>
          </p:nvPr>
        </p:nvSpPr>
        <p:spPr>
          <a:xfrm>
            <a:off x="1962912" y="722915"/>
            <a:ext cx="8229600" cy="1143000"/>
          </a:xfrm>
        </p:spPr>
        <p:txBody>
          <a:bodyPr/>
          <a:lstStyle/>
          <a:p>
            <a:pPr algn="ctr"/>
            <a:r>
              <a:rPr lang="sv-SE" sz="3200" dirty="0"/>
              <a:t>Lasterna har ökat</a:t>
            </a:r>
          </a:p>
        </p:txBody>
      </p:sp>
      <p:sp>
        <p:nvSpPr>
          <p:cNvPr id="5" name="textruta 4"/>
          <p:cNvSpPr txBox="1"/>
          <p:nvPr/>
        </p:nvSpPr>
        <p:spPr>
          <a:xfrm>
            <a:off x="9631624" y="1294415"/>
            <a:ext cx="2386038" cy="1569660"/>
          </a:xfrm>
          <a:prstGeom prst="rect">
            <a:avLst/>
          </a:prstGeom>
          <a:solidFill>
            <a:srgbClr val="FFFF00"/>
          </a:solidFill>
          <a:ln w="38100">
            <a:solidFill>
              <a:srgbClr val="FF0000"/>
            </a:solidFill>
          </a:ln>
        </p:spPr>
        <p:txBody>
          <a:bodyPr wrap="square" rtlCol="0">
            <a:spAutoFit/>
          </a:bodyPr>
          <a:lstStyle/>
          <a:p>
            <a:r>
              <a:rPr lang="sv-SE" sz="2400" b="1" dirty="0"/>
              <a:t>Däcktyper och ringtryck har också ökat med åren </a:t>
            </a:r>
          </a:p>
        </p:txBody>
      </p:sp>
      <p:sp>
        <p:nvSpPr>
          <p:cNvPr id="6" name="textruta 5">
            <a:extLst>
              <a:ext uri="{FF2B5EF4-FFF2-40B4-BE49-F238E27FC236}">
                <a16:creationId xmlns:a16="http://schemas.microsoft.com/office/drawing/2014/main" id="{899C3968-F486-4854-8D6C-556E0606C20F}"/>
              </a:ext>
            </a:extLst>
          </p:cNvPr>
          <p:cNvSpPr txBox="1"/>
          <p:nvPr/>
        </p:nvSpPr>
        <p:spPr>
          <a:xfrm>
            <a:off x="9602921" y="3993926"/>
            <a:ext cx="2386038" cy="1569660"/>
          </a:xfrm>
          <a:prstGeom prst="rect">
            <a:avLst/>
          </a:prstGeom>
          <a:solidFill>
            <a:srgbClr val="FFFF00"/>
          </a:solidFill>
          <a:ln w="38100">
            <a:solidFill>
              <a:srgbClr val="FF0000"/>
            </a:solidFill>
          </a:ln>
        </p:spPr>
        <p:txBody>
          <a:bodyPr wrap="square" rtlCol="0">
            <a:spAutoFit/>
          </a:bodyPr>
          <a:lstStyle/>
          <a:p>
            <a:r>
              <a:rPr lang="sv-SE" sz="2400" b="1" dirty="0"/>
              <a:t>Antalet axlar ökar men även längden på fordonen</a:t>
            </a:r>
          </a:p>
        </p:txBody>
      </p:sp>
    </p:spTree>
    <p:extLst>
      <p:ext uri="{BB962C8B-B14F-4D97-AF65-F5344CB8AC3E}">
        <p14:creationId xmlns:p14="http://schemas.microsoft.com/office/powerpoint/2010/main" val="1515346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4000"/>
                            </p:stCondLst>
                            <p:childTnLst>
                              <p:par>
                                <p:cTn id="9" presetID="10" presetClass="entr" presetSubtype="0" fill="hold" grpId="0" nodeType="afterEffect">
                                  <p:stCondLst>
                                    <p:cond delay="20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962912" y="722915"/>
            <a:ext cx="8229600" cy="1143000"/>
          </a:xfrm>
        </p:spPr>
        <p:txBody>
          <a:bodyPr/>
          <a:lstStyle/>
          <a:p>
            <a:pPr algn="ctr"/>
            <a:r>
              <a:rPr lang="sv-SE" sz="3200" dirty="0"/>
              <a:t>Lasterna har ökat</a:t>
            </a:r>
          </a:p>
        </p:txBody>
      </p:sp>
      <p:pic>
        <p:nvPicPr>
          <p:cNvPr id="6" name="Bildobjekt 5">
            <a:extLst>
              <a:ext uri="{FF2B5EF4-FFF2-40B4-BE49-F238E27FC236}">
                <a16:creationId xmlns:a16="http://schemas.microsoft.com/office/drawing/2014/main" id="{78C4C9A0-3D85-45AC-9BA6-173280B176C9}"/>
              </a:ext>
            </a:extLst>
          </p:cNvPr>
          <p:cNvPicPr>
            <a:picLocks noChangeAspect="1"/>
          </p:cNvPicPr>
          <p:nvPr/>
        </p:nvPicPr>
        <p:blipFill>
          <a:blip r:embed="rId3"/>
          <a:stretch>
            <a:fillRect/>
          </a:stretch>
        </p:blipFill>
        <p:spPr>
          <a:xfrm>
            <a:off x="0" y="-519546"/>
            <a:ext cx="12192000" cy="7897092"/>
          </a:xfrm>
          <a:prstGeom prst="rect">
            <a:avLst/>
          </a:prstGeom>
        </p:spPr>
      </p:pic>
    </p:spTree>
    <p:extLst>
      <p:ext uri="{BB962C8B-B14F-4D97-AF65-F5344CB8AC3E}">
        <p14:creationId xmlns:p14="http://schemas.microsoft.com/office/powerpoint/2010/main" val="39058107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4" descr="image26.pd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77956" y="804672"/>
            <a:ext cx="7345785" cy="5951637"/>
          </a:xfrm>
          <a:prstGeom prst="rect">
            <a:avLst/>
          </a:prstGeom>
          <a:noFill/>
          <a:ln w="12700" cap="flat" cmpd="sng">
            <a:noFill/>
            <a:prstDash val="solid"/>
            <a:miter lim="0"/>
            <a:headEnd type="none" w="med" len="med"/>
            <a:tailEnd type="none" w="med" len="med"/>
          </a:ln>
          <a:effectLst/>
        </p:spPr>
      </p:pic>
    </p:spTree>
    <p:extLst>
      <p:ext uri="{BB962C8B-B14F-4D97-AF65-F5344CB8AC3E}">
        <p14:creationId xmlns:p14="http://schemas.microsoft.com/office/powerpoint/2010/main" val="3269759613"/>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IMG_0385.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01636" y="2058761"/>
            <a:ext cx="1817519" cy="2724151"/>
          </a:xfrm>
          <a:prstGeom prst="rect">
            <a:avLst/>
          </a:prstGeom>
        </p:spPr>
      </p:pic>
      <p:pic>
        <p:nvPicPr>
          <p:cNvPr id="4" name="Bildobjekt 3" descr="1109 TW Rysski_060.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33660" y="2861227"/>
            <a:ext cx="2430475" cy="3645711"/>
          </a:xfrm>
          <a:prstGeom prst="rect">
            <a:avLst/>
          </a:prstGeom>
        </p:spPr>
      </p:pic>
      <p:sp>
        <p:nvSpPr>
          <p:cNvPr id="5" name="Rubrik 1"/>
          <p:cNvSpPr>
            <a:spLocks noGrp="1"/>
          </p:cNvSpPr>
          <p:nvPr>
            <p:ph type="title"/>
          </p:nvPr>
        </p:nvSpPr>
        <p:spPr>
          <a:xfrm>
            <a:off x="1992085" y="1034825"/>
            <a:ext cx="8229600" cy="823912"/>
          </a:xfrm>
          <a:ln>
            <a:solidFill>
              <a:schemeClr val="tx1"/>
            </a:solidFill>
          </a:ln>
        </p:spPr>
        <p:txBody>
          <a:bodyPr/>
          <a:lstStyle/>
          <a:p>
            <a:pPr algn="ctr"/>
            <a:r>
              <a:rPr lang="sv-SE" sz="4000" dirty="0"/>
              <a:t>Dimensionering</a:t>
            </a:r>
          </a:p>
        </p:txBody>
      </p:sp>
      <p:graphicFrame>
        <p:nvGraphicFramePr>
          <p:cNvPr id="661506" name="Object 2"/>
          <p:cNvGraphicFramePr>
            <a:graphicFrameLocks noChangeAspect="1"/>
          </p:cNvGraphicFramePr>
          <p:nvPr>
            <p:extLst>
              <p:ext uri="{D42A27DB-BD31-4B8C-83A1-F6EECF244321}">
                <p14:modId xmlns:p14="http://schemas.microsoft.com/office/powerpoint/2010/main" val="4202174979"/>
              </p:ext>
            </p:extLst>
          </p:nvPr>
        </p:nvGraphicFramePr>
        <p:xfrm>
          <a:off x="7226073" y="2058761"/>
          <a:ext cx="2971800" cy="2960688"/>
        </p:xfrm>
        <a:graphic>
          <a:graphicData uri="http://schemas.openxmlformats.org/presentationml/2006/ole">
            <mc:AlternateContent xmlns:mc="http://schemas.openxmlformats.org/markup-compatibility/2006">
              <mc:Choice xmlns:v="urn:schemas-microsoft-com:vml" Requires="v">
                <p:oleObj spid="_x0000_s2082" name="Photo Editor-foto" r:id="rId5" imgW="2514286" imgH="2505425" progId="">
                  <p:embed/>
                </p:oleObj>
              </mc:Choice>
              <mc:Fallback>
                <p:oleObj name="Photo Editor-foto" r:id="rId5" imgW="2514286" imgH="2505425" progId="">
                  <p:embed/>
                  <p:pic>
                    <p:nvPicPr>
                      <p:cNvPr id="66150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26073" y="2058761"/>
                        <a:ext cx="2971800" cy="2960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5602586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1"/>
          <p:cNvSpPr>
            <a:spLocks noChangeArrowheads="1"/>
          </p:cNvSpPr>
          <p:nvPr/>
        </p:nvSpPr>
        <p:spPr bwMode="auto">
          <a:xfrm>
            <a:off x="1847851" y="3400589"/>
            <a:ext cx="2895600" cy="1752600"/>
          </a:xfrm>
          <a:prstGeom prst="rect">
            <a:avLst/>
          </a:prstGeom>
          <a:solidFill>
            <a:srgbClr val="FFFF99"/>
          </a:solidFill>
          <a:ln w="12700">
            <a:solidFill>
              <a:srgbClr val="FFFF99"/>
            </a:solidFill>
            <a:miter lim="800000"/>
            <a:headEnd type="none" w="sm" len="sm"/>
            <a:tailEnd type="none" w="sm" len="sm"/>
          </a:ln>
          <a:effectLst/>
        </p:spPr>
        <p:txBody>
          <a:bodyPr wrap="none" anchor="ctr"/>
          <a:lstStyle/>
          <a:p>
            <a:pPr algn="ctr" defTabSz="761981"/>
            <a:endParaRPr lang="sv-SE" sz="2400">
              <a:solidFill>
                <a:srgbClr val="FFFF99"/>
              </a:solidFill>
            </a:endParaRPr>
          </a:p>
        </p:txBody>
      </p:sp>
      <p:graphicFrame>
        <p:nvGraphicFramePr>
          <p:cNvPr id="9" name="Object 49"/>
          <p:cNvGraphicFramePr>
            <a:graphicFrameLocks noChangeAspect="1"/>
          </p:cNvGraphicFramePr>
          <p:nvPr>
            <p:extLst>
              <p:ext uri="{D42A27DB-BD31-4B8C-83A1-F6EECF244321}">
                <p14:modId xmlns:p14="http://schemas.microsoft.com/office/powerpoint/2010/main" val="2793811461"/>
              </p:ext>
            </p:extLst>
          </p:nvPr>
        </p:nvGraphicFramePr>
        <p:xfrm>
          <a:off x="1847851" y="3324390"/>
          <a:ext cx="2971800" cy="1922463"/>
        </p:xfrm>
        <a:graphic>
          <a:graphicData uri="http://schemas.openxmlformats.org/presentationml/2006/ole">
            <mc:AlternateContent xmlns:mc="http://schemas.openxmlformats.org/markup-compatibility/2006">
              <mc:Choice xmlns:v="urn:schemas-microsoft-com:vml" Requires="v">
                <p:oleObj spid="_x0000_s5153" name="Formel" r:id="rId4" imgW="685800" imgH="444240" progId="Equation.3">
                  <p:embed/>
                </p:oleObj>
              </mc:Choice>
              <mc:Fallback>
                <p:oleObj name="Formel" r:id="rId4" imgW="685800" imgH="444240" progId="Equation.3">
                  <p:embed/>
                  <p:pic>
                    <p:nvPicPr>
                      <p:cNvPr id="9" name="Object 4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7851" y="3324390"/>
                        <a:ext cx="2971800" cy="19224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Rectangle 2"/>
          <p:cNvSpPr>
            <a:spLocks noGrp="1" noChangeArrowheads="1"/>
          </p:cNvSpPr>
          <p:nvPr>
            <p:ph type="title"/>
          </p:nvPr>
        </p:nvSpPr>
        <p:spPr>
          <a:xfrm>
            <a:off x="1771650" y="846159"/>
            <a:ext cx="8635095" cy="914400"/>
          </a:xfrm>
        </p:spPr>
        <p:txBody>
          <a:bodyPr/>
          <a:lstStyle/>
          <a:p>
            <a:r>
              <a:rPr lang="sv-SE" sz="3200" dirty="0"/>
              <a:t>Dimensionering</a:t>
            </a:r>
          </a:p>
        </p:txBody>
      </p:sp>
      <p:sp>
        <p:nvSpPr>
          <p:cNvPr id="12" name="Oval 18"/>
          <p:cNvSpPr>
            <a:spLocks noChangeArrowheads="1"/>
          </p:cNvSpPr>
          <p:nvPr/>
        </p:nvSpPr>
        <p:spPr bwMode="auto">
          <a:xfrm>
            <a:off x="6781801" y="2517940"/>
            <a:ext cx="204788" cy="125413"/>
          </a:xfrm>
          <a:prstGeom prst="ellipse">
            <a:avLst/>
          </a:prstGeom>
          <a:solidFill>
            <a:srgbClr val="FFCC99"/>
          </a:solidFill>
          <a:ln w="12700">
            <a:round/>
            <a:headEnd type="none" w="sm" len="sm"/>
            <a:tailEnd type="none" w="sm" len="sm"/>
          </a:ln>
          <a:effectLst/>
          <a:scene3d>
            <a:camera prst="legacyPerspectiveFront">
              <a:rot lat="20099999" lon="20099999" rev="0"/>
            </a:camera>
            <a:lightRig rig="legacyFlat2" dir="t"/>
          </a:scene3d>
          <a:sp3d extrusionH="430200" prstMaterial="legacyMatte">
            <a:bevelT w="13500" h="13500" prst="angle"/>
            <a:bevelB w="13500" h="13500" prst="angle"/>
            <a:extrusionClr>
              <a:srgbClr val="FFCC99"/>
            </a:extrusionClr>
          </a:sp3d>
        </p:spPr>
        <p:txBody>
          <a:bodyPr wrap="none" anchor="ctr">
            <a:flatTx/>
          </a:bodyPr>
          <a:lstStyle/>
          <a:p>
            <a:endParaRPr lang="sv-SE" sz="2400"/>
          </a:p>
        </p:txBody>
      </p:sp>
      <p:grpSp>
        <p:nvGrpSpPr>
          <p:cNvPr id="2" name="Group 43"/>
          <p:cNvGrpSpPr>
            <a:grpSpLocks/>
          </p:cNvGrpSpPr>
          <p:nvPr/>
        </p:nvGrpSpPr>
        <p:grpSpPr bwMode="auto">
          <a:xfrm>
            <a:off x="6130925" y="765339"/>
            <a:ext cx="4311651" cy="990600"/>
            <a:chOff x="3034" y="308"/>
            <a:chExt cx="2716" cy="624"/>
          </a:xfrm>
        </p:grpSpPr>
        <p:sp>
          <p:nvSpPr>
            <p:cNvPr id="14" name="AutoShape 21"/>
            <p:cNvSpPr>
              <a:spLocks noChangeArrowheads="1"/>
            </p:cNvSpPr>
            <p:nvPr/>
          </p:nvSpPr>
          <p:spPr bwMode="auto">
            <a:xfrm>
              <a:off x="3034" y="308"/>
              <a:ext cx="368" cy="624"/>
            </a:xfrm>
            <a:prstGeom prst="downArrow">
              <a:avLst>
                <a:gd name="adj1" fmla="val 50000"/>
                <a:gd name="adj2" fmla="val 42391"/>
              </a:avLst>
            </a:prstGeom>
            <a:gradFill rotWithShape="0">
              <a:gsLst>
                <a:gs pos="0">
                  <a:srgbClr val="FFFFFF"/>
                </a:gs>
                <a:gs pos="100000">
                  <a:srgbClr val="000080"/>
                </a:gs>
              </a:gsLst>
              <a:lin ang="5400000" scaled="1"/>
            </a:gradFill>
            <a:ln w="12700">
              <a:miter lim="800000"/>
              <a:headEnd type="none" w="sm" len="sm"/>
              <a:tailEnd type="none" w="sm" len="sm"/>
            </a:ln>
            <a:effectLst/>
            <a:scene3d>
              <a:camera prst="legacyObliqueBottomLeft"/>
              <a:lightRig rig="legacyFlat3" dir="t"/>
            </a:scene3d>
            <a:sp3d extrusionH="430200" prstMaterial="legacyMatte">
              <a:bevelT w="13500" h="13500" prst="angle"/>
              <a:bevelB w="13500" h="13500" prst="angle"/>
              <a:extrusionClr>
                <a:srgbClr val="000080"/>
              </a:extrusionClr>
            </a:sp3d>
          </p:spPr>
          <p:txBody>
            <a:bodyPr wrap="none" anchor="ctr">
              <a:flatTx/>
            </a:bodyPr>
            <a:lstStyle/>
            <a:p>
              <a:endParaRPr lang="sv-SE" sz="2400"/>
            </a:p>
          </p:txBody>
        </p:sp>
        <p:sp>
          <p:nvSpPr>
            <p:cNvPr id="15" name="AutoShape 22"/>
            <p:cNvSpPr>
              <a:spLocks noChangeArrowheads="1"/>
            </p:cNvSpPr>
            <p:nvPr/>
          </p:nvSpPr>
          <p:spPr bwMode="auto">
            <a:xfrm>
              <a:off x="4984" y="308"/>
              <a:ext cx="367" cy="624"/>
            </a:xfrm>
            <a:prstGeom prst="downArrow">
              <a:avLst>
                <a:gd name="adj1" fmla="val 50000"/>
                <a:gd name="adj2" fmla="val 42507"/>
              </a:avLst>
            </a:prstGeom>
            <a:gradFill rotWithShape="0">
              <a:gsLst>
                <a:gs pos="0">
                  <a:srgbClr val="FFFFFF"/>
                </a:gs>
                <a:gs pos="100000">
                  <a:srgbClr val="000080"/>
                </a:gs>
              </a:gsLst>
              <a:lin ang="5400000" scaled="1"/>
            </a:gradFill>
            <a:ln w="12700">
              <a:miter lim="800000"/>
              <a:headEnd type="none" w="sm" len="sm"/>
              <a:tailEnd type="none" w="sm" len="sm"/>
            </a:ln>
            <a:effectLst/>
            <a:scene3d>
              <a:camera prst="legacyObliqueBottomLeft"/>
              <a:lightRig rig="legacyFlat3" dir="t"/>
            </a:scene3d>
            <a:sp3d extrusionH="430200" prstMaterial="legacyMatte">
              <a:bevelT w="13500" h="13500" prst="angle"/>
              <a:bevelB w="13500" h="13500" prst="angle"/>
              <a:extrusionClr>
                <a:srgbClr val="000080"/>
              </a:extrusionClr>
            </a:sp3d>
          </p:spPr>
          <p:txBody>
            <a:bodyPr wrap="none" anchor="ctr">
              <a:flatTx/>
            </a:bodyPr>
            <a:lstStyle/>
            <a:p>
              <a:endParaRPr lang="sv-SE" sz="2400"/>
            </a:p>
          </p:txBody>
        </p:sp>
        <p:sp>
          <p:nvSpPr>
            <p:cNvPr id="16" name="AutoShape 23"/>
            <p:cNvSpPr>
              <a:spLocks noChangeArrowheads="1"/>
            </p:cNvSpPr>
            <p:nvPr/>
          </p:nvSpPr>
          <p:spPr bwMode="auto">
            <a:xfrm>
              <a:off x="5382" y="308"/>
              <a:ext cx="368" cy="624"/>
            </a:xfrm>
            <a:prstGeom prst="downArrow">
              <a:avLst>
                <a:gd name="adj1" fmla="val 50000"/>
                <a:gd name="adj2" fmla="val 42391"/>
              </a:avLst>
            </a:prstGeom>
            <a:gradFill rotWithShape="0">
              <a:gsLst>
                <a:gs pos="0">
                  <a:srgbClr val="FFFFFF"/>
                </a:gs>
                <a:gs pos="100000">
                  <a:srgbClr val="000080"/>
                </a:gs>
              </a:gsLst>
              <a:lin ang="5400000" scaled="1"/>
            </a:gradFill>
            <a:ln w="12700">
              <a:miter lim="800000"/>
              <a:headEnd type="none" w="sm" len="sm"/>
              <a:tailEnd type="none" w="sm" len="sm"/>
            </a:ln>
            <a:effectLst/>
            <a:scene3d>
              <a:camera prst="legacyObliqueBottomLeft"/>
              <a:lightRig rig="legacyFlat3" dir="t"/>
            </a:scene3d>
            <a:sp3d extrusionH="430200" prstMaterial="legacyMatte">
              <a:bevelT w="13500" h="13500" prst="angle"/>
              <a:bevelB w="13500" h="13500" prst="angle"/>
              <a:extrusionClr>
                <a:srgbClr val="000080"/>
              </a:extrusionClr>
            </a:sp3d>
          </p:spPr>
          <p:txBody>
            <a:bodyPr wrap="none" anchor="ctr">
              <a:flatTx/>
            </a:bodyPr>
            <a:lstStyle/>
            <a:p>
              <a:endParaRPr lang="sv-SE" sz="2400"/>
            </a:p>
          </p:txBody>
        </p:sp>
        <p:sp>
          <p:nvSpPr>
            <p:cNvPr id="17" name="AutoShape 24"/>
            <p:cNvSpPr>
              <a:spLocks noChangeArrowheads="1"/>
            </p:cNvSpPr>
            <p:nvPr/>
          </p:nvSpPr>
          <p:spPr bwMode="auto">
            <a:xfrm>
              <a:off x="3433" y="308"/>
              <a:ext cx="367" cy="624"/>
            </a:xfrm>
            <a:prstGeom prst="downArrow">
              <a:avLst>
                <a:gd name="adj1" fmla="val 50000"/>
                <a:gd name="adj2" fmla="val 42507"/>
              </a:avLst>
            </a:prstGeom>
            <a:gradFill rotWithShape="0">
              <a:gsLst>
                <a:gs pos="0">
                  <a:srgbClr val="FFFFFF"/>
                </a:gs>
                <a:gs pos="100000">
                  <a:srgbClr val="000080"/>
                </a:gs>
              </a:gsLst>
              <a:lin ang="5400000" scaled="1"/>
            </a:gradFill>
            <a:ln w="12700">
              <a:miter lim="800000"/>
              <a:headEnd type="none" w="sm" len="sm"/>
              <a:tailEnd type="none" w="sm" len="sm"/>
            </a:ln>
            <a:effectLst/>
            <a:scene3d>
              <a:camera prst="legacyObliqueBottomLeft"/>
              <a:lightRig rig="legacyFlat3" dir="t"/>
            </a:scene3d>
            <a:sp3d extrusionH="430200" prstMaterial="legacyMatte">
              <a:bevelT w="13500" h="13500" prst="angle"/>
              <a:bevelB w="13500" h="13500" prst="angle"/>
              <a:extrusionClr>
                <a:srgbClr val="000080"/>
              </a:extrusionClr>
            </a:sp3d>
          </p:spPr>
          <p:txBody>
            <a:bodyPr wrap="none" anchor="ctr">
              <a:flatTx/>
            </a:bodyPr>
            <a:lstStyle/>
            <a:p>
              <a:endParaRPr lang="sv-SE" sz="2400"/>
            </a:p>
          </p:txBody>
        </p:sp>
      </p:grpSp>
      <p:sp>
        <p:nvSpPr>
          <p:cNvPr id="18" name="Rectangle 25"/>
          <p:cNvSpPr>
            <a:spLocks noChangeArrowheads="1"/>
          </p:cNvSpPr>
          <p:nvPr/>
        </p:nvSpPr>
        <p:spPr bwMode="auto">
          <a:xfrm>
            <a:off x="5630863" y="1748003"/>
            <a:ext cx="4932363" cy="268287"/>
          </a:xfrm>
          <a:prstGeom prst="rect">
            <a:avLst/>
          </a:prstGeom>
          <a:solidFill>
            <a:srgbClr val="808080"/>
          </a:solidFill>
          <a:ln w="12700">
            <a:miter lim="800000"/>
            <a:headEnd type="none" w="sm" len="sm"/>
            <a:tailEnd type="none" w="sm" len="sm"/>
          </a:ln>
          <a:effectLst/>
          <a:scene3d>
            <a:camera prst="legacyObliqueBottomLeft"/>
            <a:lightRig rig="legacyFlat3" dir="t"/>
          </a:scene3d>
          <a:sp3d extrusionH="1801800" prstMaterial="legacyMetal">
            <a:bevelT w="13500" h="13500" prst="angle"/>
            <a:bevelB w="13500" h="13500" prst="angle"/>
            <a:extrusionClr>
              <a:srgbClr val="808080"/>
            </a:extrusionClr>
          </a:sp3d>
        </p:spPr>
        <p:txBody>
          <a:bodyPr wrap="none" anchor="ctr">
            <a:flatTx/>
          </a:bodyPr>
          <a:lstStyle/>
          <a:p>
            <a:endParaRPr lang="sv-SE" sz="2400"/>
          </a:p>
        </p:txBody>
      </p:sp>
      <p:sp>
        <p:nvSpPr>
          <p:cNvPr id="19" name="Rectangle 26"/>
          <p:cNvSpPr>
            <a:spLocks noChangeArrowheads="1"/>
          </p:cNvSpPr>
          <p:nvPr/>
        </p:nvSpPr>
        <p:spPr bwMode="auto">
          <a:xfrm>
            <a:off x="6272214" y="2016290"/>
            <a:ext cx="4291012" cy="579439"/>
          </a:xfrm>
          <a:prstGeom prst="rect">
            <a:avLst/>
          </a:prstGeom>
          <a:solidFill>
            <a:srgbClr val="57C78F"/>
          </a:solidFill>
          <a:ln w="12700">
            <a:miter lim="800000"/>
            <a:headEnd type="none" w="sm" len="sm"/>
            <a:tailEnd type="none" w="sm" len="sm"/>
          </a:ln>
          <a:effectLst/>
          <a:scene3d>
            <a:camera prst="legacyObliqueBottomLeft"/>
            <a:lightRig rig="legacyFlat3" dir="t"/>
          </a:scene3d>
          <a:sp3d extrusionH="1801800" prstMaterial="legacyMetal">
            <a:bevelT w="13500" h="13500" prst="angle"/>
            <a:bevelB w="13500" h="13500" prst="angle"/>
            <a:extrusionClr>
              <a:srgbClr val="57C78F"/>
            </a:extrusionClr>
          </a:sp3d>
        </p:spPr>
        <p:txBody>
          <a:bodyPr wrap="none" anchor="ctr">
            <a:flatTx/>
          </a:bodyPr>
          <a:lstStyle/>
          <a:p>
            <a:endParaRPr lang="sv-SE" sz="2400"/>
          </a:p>
        </p:txBody>
      </p:sp>
      <p:sp>
        <p:nvSpPr>
          <p:cNvPr id="20" name="Text Box 27"/>
          <p:cNvSpPr txBox="1">
            <a:spLocks noChangeArrowheads="1"/>
          </p:cNvSpPr>
          <p:nvPr/>
        </p:nvSpPr>
        <p:spPr bwMode="auto">
          <a:xfrm>
            <a:off x="8183565" y="1668628"/>
            <a:ext cx="1112805" cy="400110"/>
          </a:xfrm>
          <a:prstGeom prst="rect">
            <a:avLst/>
          </a:prstGeom>
          <a:noFill/>
          <a:ln w="12700">
            <a:noFill/>
            <a:miter lim="800000"/>
            <a:headEnd type="none" w="sm" len="sm"/>
            <a:tailEnd type="none" w="sm" len="sm"/>
          </a:ln>
          <a:effectLst/>
        </p:spPr>
        <p:txBody>
          <a:bodyPr wrap="none">
            <a:spAutoFit/>
          </a:bodyPr>
          <a:lstStyle/>
          <a:p>
            <a:pPr defTabSz="761981"/>
            <a:r>
              <a:rPr lang="sv-SE" sz="2000">
                <a:solidFill>
                  <a:schemeClr val="bg1"/>
                </a:solidFill>
              </a:rPr>
              <a:t>Slitlager</a:t>
            </a:r>
          </a:p>
        </p:txBody>
      </p:sp>
      <p:sp>
        <p:nvSpPr>
          <p:cNvPr id="21" name="Text Box 28"/>
          <p:cNvSpPr txBox="1">
            <a:spLocks noChangeArrowheads="1"/>
          </p:cNvSpPr>
          <p:nvPr/>
        </p:nvSpPr>
        <p:spPr bwMode="auto">
          <a:xfrm>
            <a:off x="8183563" y="2070264"/>
            <a:ext cx="2008883" cy="400110"/>
          </a:xfrm>
          <a:prstGeom prst="rect">
            <a:avLst/>
          </a:prstGeom>
          <a:noFill/>
          <a:ln w="12700">
            <a:noFill/>
            <a:miter lim="800000"/>
            <a:headEnd type="none" w="sm" len="sm"/>
            <a:tailEnd type="none" w="sm" len="sm"/>
          </a:ln>
          <a:effectLst/>
        </p:spPr>
        <p:txBody>
          <a:bodyPr wrap="none">
            <a:spAutoFit/>
          </a:bodyPr>
          <a:lstStyle/>
          <a:p>
            <a:pPr defTabSz="761981"/>
            <a:r>
              <a:rPr lang="sv-SE" sz="2000">
                <a:solidFill>
                  <a:schemeClr val="bg1"/>
                </a:solidFill>
              </a:rPr>
              <a:t>Bundet bärlager</a:t>
            </a:r>
          </a:p>
        </p:txBody>
      </p:sp>
      <p:sp>
        <p:nvSpPr>
          <p:cNvPr id="22" name="Rectangle 29"/>
          <p:cNvSpPr>
            <a:spLocks noChangeArrowheads="1"/>
          </p:cNvSpPr>
          <p:nvPr/>
        </p:nvSpPr>
        <p:spPr bwMode="auto">
          <a:xfrm>
            <a:off x="6764339" y="2594139"/>
            <a:ext cx="3798887" cy="577851"/>
          </a:xfrm>
          <a:prstGeom prst="rect">
            <a:avLst/>
          </a:prstGeom>
          <a:solidFill>
            <a:srgbClr val="FFFF99"/>
          </a:solidFill>
          <a:ln w="12700">
            <a:miter lim="800000"/>
            <a:headEnd type="none" w="sm" len="sm"/>
            <a:tailEnd type="none" w="sm" len="sm"/>
          </a:ln>
          <a:effectLst/>
          <a:scene3d>
            <a:camera prst="legacyObliqueBottomLeft"/>
            <a:lightRig rig="legacyFlat3" dir="t"/>
          </a:scene3d>
          <a:sp3d extrusionH="1801800" prstMaterial="legacyMetal">
            <a:bevelT w="13500" h="13500" prst="angle"/>
            <a:bevelB w="13500" h="13500" prst="angle"/>
            <a:extrusionClr>
              <a:srgbClr val="FFFF99"/>
            </a:extrusionClr>
          </a:sp3d>
        </p:spPr>
        <p:txBody>
          <a:bodyPr wrap="none" anchor="ctr">
            <a:flatTx/>
          </a:bodyPr>
          <a:lstStyle/>
          <a:p>
            <a:endParaRPr lang="sv-SE" sz="2400"/>
          </a:p>
        </p:txBody>
      </p:sp>
      <p:sp>
        <p:nvSpPr>
          <p:cNvPr id="23" name="Text Box 30"/>
          <p:cNvSpPr txBox="1">
            <a:spLocks noChangeArrowheads="1"/>
          </p:cNvSpPr>
          <p:nvPr/>
        </p:nvSpPr>
        <p:spPr bwMode="auto">
          <a:xfrm>
            <a:off x="8183564" y="2687803"/>
            <a:ext cx="2178802" cy="400110"/>
          </a:xfrm>
          <a:prstGeom prst="rect">
            <a:avLst/>
          </a:prstGeom>
          <a:noFill/>
          <a:ln w="12700">
            <a:noFill/>
            <a:miter lim="800000"/>
            <a:headEnd type="none" w="sm" len="sm"/>
            <a:tailEnd type="none" w="sm" len="sm"/>
          </a:ln>
          <a:effectLst/>
        </p:spPr>
        <p:txBody>
          <a:bodyPr wrap="none">
            <a:spAutoFit/>
          </a:bodyPr>
          <a:lstStyle/>
          <a:p>
            <a:pPr defTabSz="761981"/>
            <a:r>
              <a:rPr lang="sv-SE" sz="2000">
                <a:solidFill>
                  <a:schemeClr val="bg1"/>
                </a:solidFill>
              </a:rPr>
              <a:t>Obundet bärlager</a:t>
            </a:r>
          </a:p>
        </p:txBody>
      </p:sp>
      <p:sp>
        <p:nvSpPr>
          <p:cNvPr id="24" name="Rectangle 31"/>
          <p:cNvSpPr>
            <a:spLocks noChangeArrowheads="1"/>
          </p:cNvSpPr>
          <p:nvPr/>
        </p:nvSpPr>
        <p:spPr bwMode="auto">
          <a:xfrm>
            <a:off x="7258051" y="3171989"/>
            <a:ext cx="3305175" cy="2011363"/>
          </a:xfrm>
          <a:prstGeom prst="rect">
            <a:avLst/>
          </a:prstGeom>
          <a:solidFill>
            <a:srgbClr val="FF9900"/>
          </a:solidFill>
          <a:ln w="12700">
            <a:miter lim="800000"/>
            <a:headEnd type="none" w="sm" len="sm"/>
            <a:tailEnd type="none" w="sm" len="sm"/>
          </a:ln>
          <a:effectLst/>
          <a:scene3d>
            <a:camera prst="legacyObliqueBottomLeft"/>
            <a:lightRig rig="legacyFlat3" dir="t"/>
          </a:scene3d>
          <a:sp3d extrusionH="1801800" prstMaterial="legacyMetal">
            <a:bevelT w="13500" h="13500" prst="angle"/>
            <a:bevelB w="13500" h="13500" prst="angle"/>
            <a:extrusionClr>
              <a:srgbClr val="FF9900"/>
            </a:extrusionClr>
          </a:sp3d>
        </p:spPr>
        <p:txBody>
          <a:bodyPr wrap="none" anchor="ctr">
            <a:flatTx/>
          </a:bodyPr>
          <a:lstStyle/>
          <a:p>
            <a:endParaRPr lang="sv-SE" sz="2400"/>
          </a:p>
        </p:txBody>
      </p:sp>
      <p:sp>
        <p:nvSpPr>
          <p:cNvPr id="25" name="Rectangle 32"/>
          <p:cNvSpPr>
            <a:spLocks noChangeArrowheads="1"/>
          </p:cNvSpPr>
          <p:nvPr/>
        </p:nvSpPr>
        <p:spPr bwMode="auto">
          <a:xfrm>
            <a:off x="7435849" y="5161127"/>
            <a:ext cx="3132139" cy="330200"/>
          </a:xfrm>
          <a:prstGeom prst="rect">
            <a:avLst/>
          </a:prstGeom>
          <a:solidFill>
            <a:srgbClr val="33CCCC"/>
          </a:solidFill>
          <a:ln w="12700">
            <a:miter lim="800000"/>
            <a:headEnd type="none" w="sm" len="sm"/>
            <a:tailEnd type="none" w="sm" len="sm"/>
          </a:ln>
          <a:effectLst/>
          <a:scene3d>
            <a:camera prst="legacyObliqueBottomLeft"/>
            <a:lightRig rig="legacyFlat3" dir="t"/>
          </a:scene3d>
          <a:sp3d extrusionH="1801800" prstMaterial="legacyMetal">
            <a:bevelT w="13500" h="13500" prst="angle"/>
            <a:bevelB w="13500" h="13500" prst="angle"/>
            <a:extrusionClr>
              <a:srgbClr val="33CCCC"/>
            </a:extrusionClr>
          </a:sp3d>
        </p:spPr>
        <p:txBody>
          <a:bodyPr wrap="none" anchor="ctr">
            <a:flatTx/>
          </a:bodyPr>
          <a:lstStyle/>
          <a:p>
            <a:endParaRPr lang="sv-SE" sz="2400"/>
          </a:p>
        </p:txBody>
      </p:sp>
      <p:sp>
        <p:nvSpPr>
          <p:cNvPr id="26" name="Text Box 33"/>
          <p:cNvSpPr txBox="1">
            <a:spLocks noChangeArrowheads="1"/>
          </p:cNvSpPr>
          <p:nvPr/>
        </p:nvSpPr>
        <p:spPr bwMode="auto">
          <a:xfrm>
            <a:off x="8183565" y="3730789"/>
            <a:ext cx="2308645" cy="400110"/>
          </a:xfrm>
          <a:prstGeom prst="rect">
            <a:avLst/>
          </a:prstGeom>
          <a:noFill/>
          <a:ln w="12700">
            <a:noFill/>
            <a:miter lim="800000"/>
            <a:headEnd type="none" w="sm" len="sm"/>
            <a:tailEnd type="none" w="sm" len="sm"/>
          </a:ln>
          <a:effectLst/>
        </p:spPr>
        <p:txBody>
          <a:bodyPr wrap="none">
            <a:spAutoFit/>
          </a:bodyPr>
          <a:lstStyle/>
          <a:p>
            <a:pPr defTabSz="761981"/>
            <a:r>
              <a:rPr lang="sv-SE" sz="2000">
                <a:solidFill>
                  <a:schemeClr val="bg1"/>
                </a:solidFill>
              </a:rPr>
              <a:t>Förstärkningslager</a:t>
            </a:r>
          </a:p>
        </p:txBody>
      </p:sp>
      <p:sp>
        <p:nvSpPr>
          <p:cNvPr id="27" name="Text Box 34"/>
          <p:cNvSpPr txBox="1">
            <a:spLocks noChangeArrowheads="1"/>
          </p:cNvSpPr>
          <p:nvPr/>
        </p:nvSpPr>
        <p:spPr bwMode="auto">
          <a:xfrm>
            <a:off x="8188325" y="5127789"/>
            <a:ext cx="1596912" cy="400110"/>
          </a:xfrm>
          <a:prstGeom prst="rect">
            <a:avLst/>
          </a:prstGeom>
          <a:noFill/>
          <a:ln w="12700">
            <a:noFill/>
            <a:miter lim="800000"/>
            <a:headEnd type="none" w="sm" len="sm"/>
            <a:tailEnd type="none" w="sm" len="sm"/>
          </a:ln>
          <a:effectLst/>
        </p:spPr>
        <p:txBody>
          <a:bodyPr wrap="none">
            <a:spAutoFit/>
          </a:bodyPr>
          <a:lstStyle/>
          <a:p>
            <a:pPr defTabSz="761981"/>
            <a:r>
              <a:rPr lang="sv-SE" sz="2000">
                <a:solidFill>
                  <a:schemeClr val="bg1"/>
                </a:solidFill>
              </a:rPr>
              <a:t>Skyddslager</a:t>
            </a:r>
          </a:p>
        </p:txBody>
      </p:sp>
      <p:grpSp>
        <p:nvGrpSpPr>
          <p:cNvPr id="3" name="Group 47"/>
          <p:cNvGrpSpPr>
            <a:grpSpLocks/>
          </p:cNvGrpSpPr>
          <p:nvPr/>
        </p:nvGrpSpPr>
        <p:grpSpPr bwMode="auto">
          <a:xfrm>
            <a:off x="4667251" y="2714790"/>
            <a:ext cx="1828800" cy="622300"/>
            <a:chOff x="2112" y="1536"/>
            <a:chExt cx="1152" cy="392"/>
          </a:xfrm>
        </p:grpSpPr>
        <p:sp>
          <p:nvSpPr>
            <p:cNvPr id="29" name="Oval 35"/>
            <p:cNvSpPr>
              <a:spLocks noChangeArrowheads="1"/>
            </p:cNvSpPr>
            <p:nvPr/>
          </p:nvSpPr>
          <p:spPr bwMode="auto">
            <a:xfrm>
              <a:off x="3072" y="1536"/>
              <a:ext cx="192" cy="127"/>
            </a:xfrm>
            <a:prstGeom prst="ellipse">
              <a:avLst/>
            </a:prstGeom>
            <a:solidFill>
              <a:srgbClr val="FF0000"/>
            </a:solidFill>
            <a:ln w="12700">
              <a:round/>
              <a:headEnd type="none" w="sm" len="sm"/>
              <a:tailEnd type="none" w="sm" len="sm"/>
            </a:ln>
            <a:effectLst/>
            <a:scene3d>
              <a:camera prst="legacyPerspectiveFront">
                <a:rot lat="20099999" lon="20099999" rev="0"/>
              </a:camera>
              <a:lightRig rig="legacyFlat2" dir="t"/>
            </a:scene3d>
            <a:sp3d extrusionH="430200" prstMaterial="legacyMatte">
              <a:bevelT w="13500" h="13500" prst="angle"/>
              <a:bevelB w="13500" h="13500" prst="angle"/>
              <a:extrusionClr>
                <a:srgbClr val="FF0000"/>
              </a:extrusionClr>
            </a:sp3d>
          </p:spPr>
          <p:txBody>
            <a:bodyPr wrap="none" anchor="ctr">
              <a:flatTx/>
            </a:bodyPr>
            <a:lstStyle/>
            <a:p>
              <a:endParaRPr lang="sv-SE" sz="2400"/>
            </a:p>
          </p:txBody>
        </p:sp>
        <p:cxnSp>
          <p:nvCxnSpPr>
            <p:cNvPr id="30" name="AutoShape 36"/>
            <p:cNvCxnSpPr>
              <a:cxnSpLocks noChangeShapeType="1"/>
            </p:cNvCxnSpPr>
            <p:nvPr/>
          </p:nvCxnSpPr>
          <p:spPr bwMode="auto">
            <a:xfrm rot="10800000" flipV="1">
              <a:off x="2112" y="1632"/>
              <a:ext cx="945" cy="296"/>
            </a:xfrm>
            <a:prstGeom prst="curvedConnector2">
              <a:avLst/>
            </a:prstGeom>
            <a:noFill/>
            <a:ln w="38100">
              <a:solidFill>
                <a:schemeClr val="tx1"/>
              </a:solidFill>
              <a:round/>
              <a:headEnd type="triangle" w="med" len="med"/>
              <a:tailEnd type="triangle" w="med" len="med"/>
            </a:ln>
            <a:effectLst/>
          </p:spPr>
        </p:cxnSp>
      </p:grpSp>
      <p:sp>
        <p:nvSpPr>
          <p:cNvPr id="31" name="Line 37"/>
          <p:cNvSpPr>
            <a:spLocks noChangeShapeType="1"/>
          </p:cNvSpPr>
          <p:nvPr/>
        </p:nvSpPr>
        <p:spPr bwMode="auto">
          <a:xfrm>
            <a:off x="4591051" y="5457989"/>
            <a:ext cx="6072188" cy="0"/>
          </a:xfrm>
          <a:prstGeom prst="line">
            <a:avLst/>
          </a:prstGeom>
          <a:noFill/>
          <a:ln w="12700">
            <a:solidFill>
              <a:srgbClr val="CCFFCC"/>
            </a:solidFill>
            <a:round/>
            <a:headEnd type="none" w="sm" len="sm"/>
            <a:tailEnd type="none" w="sm" len="sm"/>
          </a:ln>
          <a:effectLst/>
          <a:scene3d>
            <a:camera prst="legacyObliqueBottomLeft"/>
            <a:lightRig rig="legacyFlat3" dir="t"/>
          </a:scene3d>
          <a:sp3d extrusionH="887400" prstMaterial="legacyMetal">
            <a:bevelT w="13500" h="13500" prst="angle"/>
            <a:bevelB w="13500" h="13500" prst="angle"/>
            <a:extrusionClr>
              <a:srgbClr val="CCECFF"/>
            </a:extrusionClr>
          </a:sp3d>
        </p:spPr>
        <p:txBody>
          <a:bodyPr>
            <a:flatTx/>
          </a:bodyPr>
          <a:lstStyle/>
          <a:p>
            <a:endParaRPr lang="sv-SE" sz="2400"/>
          </a:p>
        </p:txBody>
      </p:sp>
      <p:grpSp>
        <p:nvGrpSpPr>
          <p:cNvPr id="4" name="Group 48"/>
          <p:cNvGrpSpPr>
            <a:grpSpLocks/>
          </p:cNvGrpSpPr>
          <p:nvPr/>
        </p:nvGrpSpPr>
        <p:grpSpPr bwMode="auto">
          <a:xfrm>
            <a:off x="5581651" y="5457990"/>
            <a:ext cx="914400" cy="638175"/>
            <a:chOff x="2688" y="3264"/>
            <a:chExt cx="576" cy="402"/>
          </a:xfrm>
        </p:grpSpPr>
        <p:cxnSp>
          <p:nvCxnSpPr>
            <p:cNvPr id="33" name="AutoShape 38"/>
            <p:cNvCxnSpPr>
              <a:cxnSpLocks noChangeShapeType="1"/>
              <a:stCxn id="34" idx="2"/>
            </p:cNvCxnSpPr>
            <p:nvPr/>
          </p:nvCxnSpPr>
          <p:spPr bwMode="auto">
            <a:xfrm rot="10800000" flipV="1">
              <a:off x="2688" y="3336"/>
              <a:ext cx="486" cy="330"/>
            </a:xfrm>
            <a:prstGeom prst="curvedConnector2">
              <a:avLst/>
            </a:prstGeom>
            <a:noFill/>
            <a:ln w="38100">
              <a:solidFill>
                <a:schemeClr val="tx1"/>
              </a:solidFill>
              <a:round/>
              <a:headEnd type="triangle" w="med" len="med"/>
              <a:tailEnd type="triangle" w="med" len="med"/>
            </a:ln>
            <a:effectLst/>
          </p:spPr>
        </p:cxnSp>
        <p:sp>
          <p:nvSpPr>
            <p:cNvPr id="34" name="Oval 39"/>
            <p:cNvSpPr>
              <a:spLocks noChangeArrowheads="1"/>
            </p:cNvSpPr>
            <p:nvPr/>
          </p:nvSpPr>
          <p:spPr bwMode="auto">
            <a:xfrm>
              <a:off x="3174" y="3264"/>
              <a:ext cx="90" cy="144"/>
            </a:xfrm>
            <a:prstGeom prst="ellipse">
              <a:avLst/>
            </a:prstGeom>
            <a:solidFill>
              <a:srgbClr val="FF0000"/>
            </a:solidFill>
            <a:ln w="12700">
              <a:round/>
              <a:headEnd type="none" w="sm" len="sm"/>
              <a:tailEnd type="none" w="sm" len="sm"/>
            </a:ln>
            <a:effectLst/>
            <a:scene3d>
              <a:camera prst="legacyPerspectiveFront">
                <a:rot lat="20099999" lon="20099999" rev="0"/>
              </a:camera>
              <a:lightRig rig="legacyFlat2" dir="t"/>
            </a:scene3d>
            <a:sp3d extrusionH="430200" prstMaterial="legacyMatte">
              <a:bevelT w="13500" h="13500" prst="angle"/>
              <a:bevelB w="13500" h="13500" prst="angle"/>
              <a:extrusionClr>
                <a:srgbClr val="FF0000"/>
              </a:extrusionClr>
            </a:sp3d>
          </p:spPr>
          <p:txBody>
            <a:bodyPr wrap="none" anchor="ctr">
              <a:flatTx/>
            </a:bodyPr>
            <a:lstStyle/>
            <a:p>
              <a:endParaRPr lang="sv-SE" sz="2400"/>
            </a:p>
          </p:txBody>
        </p:sp>
      </p:grpSp>
      <p:sp>
        <p:nvSpPr>
          <p:cNvPr id="35" name="Rectangle 40"/>
          <p:cNvSpPr>
            <a:spLocks noChangeArrowheads="1"/>
          </p:cNvSpPr>
          <p:nvPr/>
        </p:nvSpPr>
        <p:spPr bwMode="auto">
          <a:xfrm>
            <a:off x="7747001" y="5481803"/>
            <a:ext cx="2820988" cy="673100"/>
          </a:xfrm>
          <a:prstGeom prst="rect">
            <a:avLst/>
          </a:prstGeom>
          <a:solidFill>
            <a:srgbClr val="993300"/>
          </a:solidFill>
          <a:ln w="12700">
            <a:miter lim="800000"/>
            <a:headEnd type="none" w="sm" len="sm"/>
            <a:tailEnd type="none" w="sm" len="sm"/>
          </a:ln>
          <a:effectLst/>
          <a:scene3d>
            <a:camera prst="legacyObliqueBottomLeft"/>
            <a:lightRig rig="legacyFlat3" dir="t"/>
          </a:scene3d>
          <a:sp3d extrusionH="1801800" prstMaterial="legacyMetal">
            <a:bevelT w="13500" h="13500" prst="angle"/>
            <a:bevelB w="13500" h="13500" prst="angle"/>
            <a:extrusionClr>
              <a:srgbClr val="993300"/>
            </a:extrusionClr>
          </a:sp3d>
        </p:spPr>
        <p:txBody>
          <a:bodyPr wrap="none" anchor="ctr">
            <a:flatTx/>
          </a:bodyPr>
          <a:lstStyle/>
          <a:p>
            <a:endParaRPr lang="sv-SE" sz="2400"/>
          </a:p>
        </p:txBody>
      </p:sp>
      <p:sp>
        <p:nvSpPr>
          <p:cNvPr id="36" name="Text Box 41"/>
          <p:cNvSpPr txBox="1">
            <a:spLocks noChangeArrowheads="1"/>
          </p:cNvSpPr>
          <p:nvPr/>
        </p:nvSpPr>
        <p:spPr bwMode="auto">
          <a:xfrm>
            <a:off x="8148638" y="5470690"/>
            <a:ext cx="2419351" cy="707886"/>
          </a:xfrm>
          <a:prstGeom prst="rect">
            <a:avLst/>
          </a:prstGeom>
          <a:noFill/>
          <a:ln w="12700">
            <a:noFill/>
            <a:miter lim="800000"/>
            <a:headEnd type="none" w="sm" len="sm"/>
            <a:tailEnd type="none" w="sm" len="sm"/>
          </a:ln>
          <a:effectLst/>
        </p:spPr>
        <p:txBody>
          <a:bodyPr>
            <a:spAutoFit/>
          </a:bodyPr>
          <a:lstStyle/>
          <a:p>
            <a:pPr defTabSz="761981"/>
            <a:r>
              <a:rPr lang="sv-SE" sz="2000">
                <a:solidFill>
                  <a:schemeClr val="bg1"/>
                </a:solidFill>
              </a:rPr>
              <a:t>Undergrund eller </a:t>
            </a:r>
            <a:br>
              <a:rPr lang="sv-SE" sz="2000">
                <a:solidFill>
                  <a:schemeClr val="bg1"/>
                </a:solidFill>
              </a:rPr>
            </a:br>
            <a:r>
              <a:rPr lang="sv-SE" sz="2000">
                <a:solidFill>
                  <a:schemeClr val="bg1"/>
                </a:solidFill>
              </a:rPr>
              <a:t>underbyggnad</a:t>
            </a:r>
          </a:p>
        </p:txBody>
      </p:sp>
      <p:sp>
        <p:nvSpPr>
          <p:cNvPr id="37" name="Text Box 42"/>
          <p:cNvSpPr txBox="1">
            <a:spLocks noChangeArrowheads="1"/>
          </p:cNvSpPr>
          <p:nvPr/>
        </p:nvSpPr>
        <p:spPr bwMode="auto">
          <a:xfrm>
            <a:off x="4518026" y="5013489"/>
            <a:ext cx="1366528" cy="400110"/>
          </a:xfrm>
          <a:prstGeom prst="rect">
            <a:avLst/>
          </a:prstGeom>
          <a:noFill/>
          <a:ln w="12700">
            <a:noFill/>
            <a:miter lim="800000"/>
            <a:headEnd type="none" w="sm" len="sm"/>
            <a:tailEnd type="none" w="sm" len="sm"/>
          </a:ln>
          <a:effectLst/>
        </p:spPr>
        <p:txBody>
          <a:bodyPr wrap="none">
            <a:spAutoFit/>
          </a:bodyPr>
          <a:lstStyle/>
          <a:p>
            <a:pPr defTabSz="761981"/>
            <a:r>
              <a:rPr lang="sv-SE" sz="2000"/>
              <a:t>Terrassyta</a:t>
            </a:r>
          </a:p>
        </p:txBody>
      </p:sp>
      <p:sp>
        <p:nvSpPr>
          <p:cNvPr id="38" name="Text Box 45"/>
          <p:cNvSpPr txBox="1">
            <a:spLocks noChangeArrowheads="1"/>
          </p:cNvSpPr>
          <p:nvPr/>
        </p:nvSpPr>
        <p:spPr bwMode="auto">
          <a:xfrm>
            <a:off x="2381251" y="2333790"/>
            <a:ext cx="2287806" cy="954107"/>
          </a:xfrm>
          <a:prstGeom prst="rect">
            <a:avLst/>
          </a:prstGeom>
          <a:noFill/>
          <a:ln w="12700">
            <a:noFill/>
            <a:miter lim="800000"/>
            <a:headEnd type="none" w="sm" len="sm"/>
            <a:tailEnd type="none" w="sm" len="sm"/>
          </a:ln>
          <a:effectLst/>
        </p:spPr>
        <p:txBody>
          <a:bodyPr wrap="none">
            <a:spAutoFit/>
          </a:bodyPr>
          <a:lstStyle/>
          <a:p>
            <a:pPr defTabSz="761981"/>
            <a:r>
              <a:rPr lang="sv-SE" sz="2800" dirty="0"/>
              <a:t>Horisontella</a:t>
            </a:r>
          </a:p>
          <a:p>
            <a:pPr defTabSz="761981"/>
            <a:r>
              <a:rPr lang="sv-SE" sz="2800" dirty="0"/>
              <a:t>dragtöjningar</a:t>
            </a:r>
          </a:p>
        </p:txBody>
      </p:sp>
      <p:sp>
        <p:nvSpPr>
          <p:cNvPr id="39" name="Text Box 46"/>
          <p:cNvSpPr txBox="1">
            <a:spLocks noChangeArrowheads="1"/>
          </p:cNvSpPr>
          <p:nvPr/>
        </p:nvSpPr>
        <p:spPr bwMode="auto">
          <a:xfrm>
            <a:off x="2152651" y="6067590"/>
            <a:ext cx="3886200" cy="523220"/>
          </a:xfrm>
          <a:prstGeom prst="rect">
            <a:avLst/>
          </a:prstGeom>
          <a:noFill/>
          <a:ln w="12700">
            <a:noFill/>
            <a:miter lim="800000"/>
            <a:headEnd type="none" w="sm" len="sm"/>
            <a:tailEnd type="none" w="sm" len="sm"/>
          </a:ln>
          <a:effectLst/>
        </p:spPr>
        <p:txBody>
          <a:bodyPr>
            <a:spAutoFit/>
          </a:bodyPr>
          <a:lstStyle/>
          <a:p>
            <a:pPr defTabSz="761981"/>
            <a:r>
              <a:rPr lang="sv-SE" sz="2800" dirty="0"/>
              <a:t>Vertikala trycktöjningar</a:t>
            </a:r>
          </a:p>
        </p:txBody>
      </p:sp>
    </p:spTree>
    <p:extLst>
      <p:ext uri="{BB962C8B-B14F-4D97-AF65-F5344CB8AC3E}">
        <p14:creationId xmlns:p14="http://schemas.microsoft.com/office/powerpoint/2010/main" val="7556265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10" presetClass="exit" presetSubtype="0" fill="hold" grpId="1" nodeType="withEffect">
                                  <p:stCondLst>
                                    <p:cond delay="0"/>
                                  </p:stCondLst>
                                  <p:childTnLst>
                                    <p:animEffect transition="out" filter="fade">
                                      <p:cBhvr>
                                        <p:cTn id="9" dur="2000"/>
                                        <p:tgtEl>
                                          <p:spTgt spid="11"/>
                                        </p:tgtEl>
                                      </p:cBhvr>
                                    </p:animEffect>
                                    <p:set>
                                      <p:cBhvr>
                                        <p:cTn id="10" dur="1" fill="hold">
                                          <p:stCondLst>
                                            <p:cond delay="1999"/>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right)">
                                      <p:cBhvr>
                                        <p:cTn id="15" dur="500"/>
                                        <p:tgtEl>
                                          <p:spTgt spid="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wipe(left)">
                                      <p:cBhvr>
                                        <p:cTn id="19" dur="500"/>
                                        <p:tgtEl>
                                          <p:spTgt spid="3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wipe(right)">
                                      <p:cBhvr>
                                        <p:cTn id="24" dur="500"/>
                                        <p:tgtEl>
                                          <p:spTgt spid="31"/>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dissolve">
                                      <p:cBhvr>
                                        <p:cTn id="27" dur="500"/>
                                        <p:tgtEl>
                                          <p:spTgt spid="37"/>
                                        </p:tgtEl>
                                      </p:cBhvr>
                                    </p:animEffect>
                                  </p:childTnLst>
                                </p:cTn>
                              </p:par>
                              <p:par>
                                <p:cTn id="28" presetID="22" presetClass="entr" presetSubtype="2"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right)">
                                      <p:cBhvr>
                                        <p:cTn id="30" dur="500"/>
                                        <p:tgtEl>
                                          <p:spTgt spid="4"/>
                                        </p:tgtEl>
                                      </p:cBhvr>
                                    </p:animEffect>
                                  </p:childTnLst>
                                </p:cTn>
                              </p:par>
                            </p:childTnLst>
                          </p:cTn>
                        </p:par>
                        <p:par>
                          <p:cTn id="31" fill="hold">
                            <p:stCondLst>
                              <p:cond delay="500"/>
                            </p:stCondLst>
                            <p:childTnLst>
                              <p:par>
                                <p:cTn id="32" presetID="9" presetClass="entr" presetSubtype="0" fill="hold" grpId="0" nodeType="after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dissolve">
                                      <p:cBhvr>
                                        <p:cTn id="34" dur="500"/>
                                        <p:tgtEl>
                                          <p:spTgt spid="39"/>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dissolve">
                                      <p:cBhvr>
                                        <p:cTn id="39" dur="500"/>
                                        <p:tgtEl>
                                          <p:spTgt spid="8"/>
                                        </p:tgtEl>
                                      </p:cBhvr>
                                    </p:animEffect>
                                  </p:childTnLst>
                                </p:cTn>
                              </p:par>
                              <p:par>
                                <p:cTn id="40" presetID="9" presetClass="entr" presetSubtype="0"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dissolve">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utoUpdateAnimBg="0"/>
      <p:bldP spid="11" grpId="1"/>
      <p:bldP spid="31" grpId="0" animBg="1"/>
      <p:bldP spid="37" grpId="0" autoUpdateAnimBg="0"/>
      <p:bldP spid="38" grpId="0" autoUpdateAnimBg="0"/>
      <p:bldP spid="39" grpId="0" autoUpdateAnimBg="0"/>
    </p:bldLst>
  </p:timing>
</p:sld>
</file>

<file path=ppt/theme/theme1.xml><?xml version="1.0" encoding="utf-8"?>
<a:theme xmlns:a="http://schemas.openxmlformats.org/drawingml/2006/main" name="Star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B0971F6B-2E0E-4396-8EB5-8D30FD8344A3}" vid="{D7173223-B33E-4077-ABD4-035AAFC9D125}"/>
    </a:ext>
  </a:extLst>
</a:theme>
</file>

<file path=ppt/theme/theme2.xml><?xml version="1.0" encoding="utf-8"?>
<a:theme xmlns:a="http://schemas.openxmlformats.org/drawingml/2006/main" name="Rubrik med logga">
  <a:themeElements>
    <a:clrScheme name="TrV_Colour">
      <a:dk1>
        <a:sysClr val="windowText" lastClr="000000"/>
      </a:dk1>
      <a:lt1>
        <a:sysClr val="window" lastClr="FFFFFF"/>
      </a:lt1>
      <a:dk2>
        <a:srgbClr val="000000"/>
      </a:dk2>
      <a:lt2>
        <a:srgbClr val="F8F8F8"/>
      </a:lt2>
      <a:accent1>
        <a:srgbClr val="D70000"/>
      </a:accent1>
      <a:accent2>
        <a:srgbClr val="505050"/>
      </a:accent2>
      <a:accent3>
        <a:srgbClr val="870000"/>
      </a:accent3>
      <a:accent4>
        <a:srgbClr val="FF0000"/>
      </a:accent4>
      <a:accent5>
        <a:srgbClr val="A0A0A0"/>
      </a:accent5>
      <a:accent6>
        <a:srgbClr val="5F0000"/>
      </a:accent6>
      <a:hlink>
        <a:srgbClr val="0070C0"/>
      </a:hlink>
      <a:folHlink>
        <a:srgbClr val="870000"/>
      </a:folHlink>
    </a:clrScheme>
    <a:fontScheme name="TrV_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B0971F6B-2E0E-4396-8EB5-8D30FD8344A3}" vid="{E4365195-2222-447E-85D5-E2E80D21DC30}"/>
    </a:ext>
  </a:extLst>
</a:theme>
</file>

<file path=ppt/theme/theme3.xml><?xml version="1.0" encoding="utf-8"?>
<a:theme xmlns:a="http://schemas.openxmlformats.org/drawingml/2006/main" name="Rubrik med logga, titel, datum och sidnr">
  <a:themeElements>
    <a:clrScheme name="TrV_Colour">
      <a:dk1>
        <a:sysClr val="windowText" lastClr="000000"/>
      </a:dk1>
      <a:lt1>
        <a:sysClr val="window" lastClr="FFFFFF"/>
      </a:lt1>
      <a:dk2>
        <a:srgbClr val="000000"/>
      </a:dk2>
      <a:lt2>
        <a:srgbClr val="F8F8F8"/>
      </a:lt2>
      <a:accent1>
        <a:srgbClr val="D70000"/>
      </a:accent1>
      <a:accent2>
        <a:srgbClr val="505050"/>
      </a:accent2>
      <a:accent3>
        <a:srgbClr val="870000"/>
      </a:accent3>
      <a:accent4>
        <a:srgbClr val="FF0000"/>
      </a:accent4>
      <a:accent5>
        <a:srgbClr val="A0A0A0"/>
      </a:accent5>
      <a:accent6>
        <a:srgbClr val="5F0000"/>
      </a:accent6>
      <a:hlink>
        <a:srgbClr val="0070C0"/>
      </a:hlink>
      <a:folHlink>
        <a:srgbClr val="870000"/>
      </a:folHlink>
    </a:clrScheme>
    <a:fontScheme name="TrV_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B0971F6B-2E0E-4396-8EB5-8D30FD8344A3}" vid="{BE482BF7-60C6-4C91-8161-795FAB4CA510}"/>
    </a:ext>
  </a:extLst>
</a:theme>
</file>

<file path=ppt/theme/theme4.xml><?xml version="1.0" encoding="utf-8"?>
<a:theme xmlns:a="http://schemas.openxmlformats.org/drawingml/2006/main" name="Office-tema">
  <a:themeElements>
    <a:clrScheme name="TrV_Colour">
      <a:dk1>
        <a:sysClr val="windowText" lastClr="000000"/>
      </a:dk1>
      <a:lt1>
        <a:sysClr val="window" lastClr="FFFFFF"/>
      </a:lt1>
      <a:dk2>
        <a:srgbClr val="000000"/>
      </a:dk2>
      <a:lt2>
        <a:srgbClr val="F8F8F8"/>
      </a:lt2>
      <a:accent1>
        <a:srgbClr val="D70000"/>
      </a:accent1>
      <a:accent2>
        <a:srgbClr val="505050"/>
      </a:accent2>
      <a:accent3>
        <a:srgbClr val="870000"/>
      </a:accent3>
      <a:accent4>
        <a:srgbClr val="FF0000"/>
      </a:accent4>
      <a:accent5>
        <a:srgbClr val="A0A0A0"/>
      </a:accent5>
      <a:accent6>
        <a:srgbClr val="5F0000"/>
      </a:accent6>
      <a:hlink>
        <a:srgbClr val="0070C0"/>
      </a:hlink>
      <a:folHlink>
        <a:srgbClr val="870000"/>
      </a:folHlink>
    </a:clrScheme>
    <a:fontScheme name="TrV_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tema">
  <a:themeElements>
    <a:clrScheme name="TrV_Colour">
      <a:dk1>
        <a:sysClr val="windowText" lastClr="000000"/>
      </a:dk1>
      <a:lt1>
        <a:sysClr val="window" lastClr="FFFFFF"/>
      </a:lt1>
      <a:dk2>
        <a:srgbClr val="000000"/>
      </a:dk2>
      <a:lt2>
        <a:srgbClr val="F8F8F8"/>
      </a:lt2>
      <a:accent1>
        <a:srgbClr val="D70000"/>
      </a:accent1>
      <a:accent2>
        <a:srgbClr val="505050"/>
      </a:accent2>
      <a:accent3>
        <a:srgbClr val="870000"/>
      </a:accent3>
      <a:accent4>
        <a:srgbClr val="FF0000"/>
      </a:accent4>
      <a:accent5>
        <a:srgbClr val="A0A0A0"/>
      </a:accent5>
      <a:accent6>
        <a:srgbClr val="5F0000"/>
      </a:accent6>
      <a:hlink>
        <a:srgbClr val="0070C0"/>
      </a:hlink>
      <a:folHlink>
        <a:srgbClr val="870000"/>
      </a:folHlink>
    </a:clrScheme>
    <a:fontScheme name="TrV_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file>

<file path=customXml/item3.xml><?xml version="1.0" encoding="utf-8"?>
<ct:contentTypeSchema xmlns:ct="http://schemas.microsoft.com/office/2006/metadata/contentType" xmlns:ma="http://schemas.microsoft.com/office/2006/metadata/properties/metaAttributes" ct:_="" ma:_="" ma:contentTypeName="TrvDokument01" ma:contentTypeID="0x010100F3454A24D10946AC8A6A7F801497FF3100D47C8D800CD8EC43AC15675F98E88BE1" ma:contentTypeVersion="58" ma:contentTypeDescription="Skapa ett nytt dokument." ma:contentTypeScope="" ma:versionID="e7fac8c49348d18367fb2b8e8dec5d47">
  <xsd:schema xmlns:xsd="http://www.w3.org/2001/XMLSchema" xmlns:xs="http://www.w3.org/2001/XMLSchema" xmlns:p="http://schemas.microsoft.com/office/2006/metadata/properties" xmlns:ns1="Trafikverket" xmlns:ns3="74c05969-ceca-4dc3-bf30-d314d4a8dbc9" targetNamespace="http://schemas.microsoft.com/office/2006/metadata/properties" ma:root="true" ma:fieldsID="e7389541af8bf28551aa2ddf2e757c21" ns1:_="" ns3:_="">
    <xsd:import namespace="Trafikverket"/>
    <xsd:import namespace="74c05969-ceca-4dc3-bf30-d314d4a8dbc9"/>
    <xsd:element name="properties">
      <xsd:complexType>
        <xsd:sequence>
          <xsd:element name="documentManagement">
            <xsd:complexType>
              <xsd:all>
                <xsd:element ref="ns1:Skapat_x0020_av_x0020_NY"/>
                <xsd:element ref="ns1:Dokumentdatum_x0020_NY"/>
                <xsd:element ref="ns3:_dlc_DocId" minOccurs="0"/>
                <xsd:element ref="ns3:_dlc_DocIdUrl" minOccurs="0"/>
                <xsd:element ref="ns3:_dlc_DocIdPersistId" minOccurs="0"/>
                <xsd:element ref="ns1:TRVversionNY" minOccurs="0"/>
                <xsd:element ref="ns1:TrvDocumentTemplateId" minOccurs="0"/>
                <xsd:element ref="ns1:TrvDocumentTemplateVersion" minOccurs="0"/>
                <xsd:element ref="ns3:TrvDocumentTypeTaxHTField0" minOccurs="0"/>
                <xsd:element ref="ns3:TaxCatchAll" minOccurs="0"/>
                <xsd:element ref="ns3:TaxCatchAllLabel" minOccurs="0"/>
                <xsd:element ref="ns1:TrvDocumentTemplate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Trafikverket" elementFormDefault="qualified">
    <xsd:import namespace="http://schemas.microsoft.com/office/2006/documentManagement/types"/>
    <xsd:import namespace="http://schemas.microsoft.com/office/infopath/2007/PartnerControls"/>
    <xsd:element name="Skapat_x0020_av_x0020_NY" ma:index="0" ma:displayName="Skapat av" ma:description="Namn och organisationsbeteckning för den person som skapat dokumentet." ma:internalName="TrvCreatedBy" ma:readOnly="false">
      <xsd:simpleType>
        <xsd:restriction base="dms:Text"/>
      </xsd:simpleType>
    </xsd:element>
    <xsd:element name="Dokumentdatum_x0020_NY" ma:index="2" ma:displayName="Dokumentdatum" ma:description="Datum för nuvarande version" ma:format="DateOnly" ma:internalName="TrvDocumentDate" ma:readOnly="false">
      <xsd:simpleType>
        <xsd:restriction base="dms:DateTime"/>
      </xsd:simpleType>
    </xsd:element>
    <xsd:element name="TRVversionNY" ma:index="11" nillable="true" ma:displayName="Version" ma:description="Dokumentets versionsnummer" ma:internalName="TrvVersion" ma:readOnly="true">
      <xsd:simpleType>
        <xsd:restriction base="dms:Text"/>
      </xsd:simpleType>
    </xsd:element>
    <xsd:element name="TrvDocumentTemplateId" ma:index="12" nillable="true" ma:displayName="TMALL-nummer" ma:description="Unik sträng eller nummer som identifierar dokumentmallen. Värdet sätts av respektive system." ma:internalName="TrvDocumentTemplateId" ma:readOnly="true">
      <xsd:simpleType>
        <xsd:restriction base="dms:Text"/>
      </xsd:simpleType>
    </xsd:element>
    <xsd:element name="TrvDocumentTemplateVersion" ma:index="13" nillable="true" ma:displayName="Mallversion" ma:description="Dokumentmallens versionsnummer" ma:internalName="TrvDocumentTemplateVersion" ma:readOnly="true">
      <xsd:simpleType>
        <xsd:restriction base="dms:Text"/>
      </xsd:simpleType>
    </xsd:element>
    <xsd:element name="TrvDocumentTemplateStatus" ma:index="20" nillable="true" ma:displayName="Distributionsstatus" ma:default="Ej distribuerad" ma:description="Anger huruvida dokumentmallen ska kopieras till eller tas bort från distribuerade mallbibliotek vid nästa distributionstillfälle." ma:hidden="true" ma:internalName="TrvDocumentTemplateStatus">
      <xsd:simpleType>
        <xsd:restriction base="dms:Choice">
          <xsd:enumeration value="Ej distribuerad"/>
          <xsd:enumeration value="Ska distribueras"/>
          <xsd:enumeration value="Distribution pågår"/>
          <xsd:enumeration value="Distribuerad"/>
          <xsd:enumeration value="Ska återkallas"/>
          <xsd:enumeration value="Återkallelse pågår"/>
        </xsd:restriction>
      </xsd:simpleType>
    </xsd:element>
  </xsd:schema>
  <xsd:schema xmlns:xsd="http://www.w3.org/2001/XMLSchema" xmlns:xs="http://www.w3.org/2001/XMLSchema" xmlns:dms="http://schemas.microsoft.com/office/2006/documentManagement/types" xmlns:pc="http://schemas.microsoft.com/office/infopath/2007/PartnerControls" targetNamespace="74c05969-ceca-4dc3-bf30-d314d4a8dbc9" elementFormDefault="qualified">
    <xsd:import namespace="http://schemas.microsoft.com/office/2006/documentManagement/types"/>
    <xsd:import namespace="http://schemas.microsoft.com/office/infopath/2007/PartnerControls"/>
    <xsd:element name="_dlc_DocId" ma:index="4" nillable="true" ma:displayName="Dokument-ID-värde" ma:description="Värdet för dokument-ID som tilldelats till det här objektet." ma:internalName="_dlc_DocId" ma:readOnly="true">
      <xsd:simpleType>
        <xsd:restriction base="dms:Text"/>
      </xsd:simpleType>
    </xsd:element>
    <xsd:element name="_dlc_DocIdUrl" ma:index="5" nillable="true" ma:displayName="Dokument-ID" ma:description="Permanent länk till det här dokumente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rvDocumentTypeTaxHTField0" ma:index="14" nillable="true" ma:taxonomy="true" ma:internalName="TrvDocumentTypeTaxHTField0" ma:taxonomyFieldName="TrvDocumentType" ma:displayName="Dokumenttyp" ma:readOnly="true" ma:fieldId="{254c14be-9fac-4cea-a731-8aa49979445b}" ma:sspId="186cccb1-9fab-4187-b54f-d2fc3705fc8a" ma:termSetId="152f56a5-fdb2-4180-8a6e-79ef00400bc3" ma:anchorId="00000000-0000-0000-0000-000000000000" ma:open="false" ma:isKeyword="false">
      <xsd:complexType>
        <xsd:sequence>
          <xsd:element ref="pc:Terms" minOccurs="0" maxOccurs="1"/>
        </xsd:sequence>
      </xsd:complexType>
    </xsd:element>
    <xsd:element name="TaxCatchAll" ma:index="15" nillable="true" ma:displayName="Taxonomy Catch All Column" ma:hidden="true" ma:list="{69d824d8-eabb-4dd5-92ff-fcb8002878d1}" ma:internalName="TaxCatchAll" ma:showField="CatchAllData" ma:web="74c05969-ceca-4dc3-bf30-d314d4a8dbc9">
      <xsd:complexType>
        <xsd:complexContent>
          <xsd:extension base="dms:MultiChoiceLookup">
            <xsd:sequence>
              <xsd:element name="Value" type="dms:Lookup" maxOccurs="unbounded" minOccurs="0" nillable="true"/>
            </xsd:sequence>
          </xsd:extension>
        </xsd:complexContent>
      </xsd:complexType>
    </xsd:element>
    <xsd:element name="TaxCatchAllLabel" ma:index="16" nillable="true" ma:displayName="Taxonomy Catch All Column1" ma:hidden="true" ma:list="{69d824d8-eabb-4dd5-92ff-fcb8002878d1}" ma:internalName="TaxCatchAllLabel" ma:readOnly="true" ma:showField="CatchAllDataLabel" ma:web="74c05969-ceca-4dc3-bf30-d314d4a8dbc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8" ma:displayName="Innehållstyp"/>
        <xsd:element ref="dc:title" maxOccurs="1" ma:index="1" ma:displayName="Dokument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TrvDocumentTemplateId xmlns="Trafikverket">TMALL 0145</TrvDocumentTemplateId>
    <TaxCatchAll xmlns="74c05969-ceca-4dc3-bf30-d314d4a8dbc9">
      <Value>32</Value>
      <Value>277</Value>
    </TaxCatchAll>
    <TrvDocumentTypeTaxHTField0 xmlns="74c05969-ceca-4dc3-bf30-d314d4a8dbc9">
      <Terms xmlns="http://schemas.microsoft.com/office/infopath/2007/PartnerControls">
        <TermInfo xmlns="http://schemas.microsoft.com/office/infopath/2007/PartnerControls">
          <TermName xmlns="http://schemas.microsoft.com/office/infopath/2007/PartnerControls">ARBETSMATERIAL</TermName>
          <TermId xmlns="http://schemas.microsoft.com/office/infopath/2007/PartnerControls">a2894791-a90f-4fd8-bd38-5426c743cb42</TermId>
        </TermInfo>
      </Terms>
    </TrvDocumentTypeTaxHTField0>
    <TrvDocumentTemplateVersion xmlns="Trafikverket">2.0</TrvDocumentTemplateVersion>
    <Skapat_x0020_av_x0020_NY xmlns="Trafikverket">Tomas Winnerholt, Trafikverket</Skapat_x0020_av_x0020_NY>
    <Dokumentdatum_x0020_NY xmlns="Trafikverket">2025-03-10T23:00:00+00:00</Dokumentdatum_x0020_NY>
    <TRVversionNY xmlns="Trafikverket" xsi:nil="true"/>
    <TrvDocumentTemplateStatus xmlns="Trafikverket" xsi:nil="true"/>
  </documentManagement>
</p:properties>
</file>

<file path=customXml/itemProps1.xml><?xml version="1.0" encoding="utf-8"?>
<ds:datastoreItem xmlns:ds="http://schemas.openxmlformats.org/officeDocument/2006/customXml" ds:itemID="{907995CE-3062-4DCB-913E-CA7C92E2CDC1}">
  <ds:schemaRefs>
    <ds:schemaRef ds:uri="http://schemas.microsoft.com/sharepoint/v3/contenttype/forms"/>
  </ds:schemaRefs>
</ds:datastoreItem>
</file>

<file path=customXml/itemProps2.xml><?xml version="1.0" encoding="utf-8"?>
<ds:datastoreItem xmlns:ds="http://schemas.openxmlformats.org/officeDocument/2006/customXml" ds:itemID="{43D792B6-48B5-43A1-A1FC-4F78D0125797}">
  <ds:schemaRefs>
    <ds:schemaRef ds:uri="http://schemas.microsoft.com/sharepoint/events"/>
  </ds:schemaRefs>
</ds:datastoreItem>
</file>

<file path=customXml/itemProps3.xml><?xml version="1.0" encoding="utf-8"?>
<ds:datastoreItem xmlns:ds="http://schemas.openxmlformats.org/officeDocument/2006/customXml" ds:itemID="{8044ACFD-CE17-4C88-9C7B-85525CA3A61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Trafikverket"/>
    <ds:schemaRef ds:uri="74c05969-ceca-4dc3-bf30-d314d4a8dbc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E74B4E73-29F5-4C44-AEDC-5752B130AE4E}">
  <ds:schemaRefs>
    <ds:schemaRef ds:uri="http://schemas.microsoft.com/office/2006/documentManagement/types"/>
    <ds:schemaRef ds:uri="http://purl.org/dc/terms/"/>
    <ds:schemaRef ds:uri="http://schemas.openxmlformats.org/package/2006/metadata/core-properties"/>
    <ds:schemaRef ds:uri="http://schemas.microsoft.com/office/infopath/2007/PartnerControls"/>
    <ds:schemaRef ds:uri="Trafikverket"/>
    <ds:schemaRef ds:uri="http://purl.org/dc/elements/1.1/"/>
    <ds:schemaRef ds:uri="http://www.w3.org/XML/1998/namespace"/>
    <ds:schemaRef ds:uri="74c05969-ceca-4dc3-bf30-d314d4a8dbc9"/>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Presentation_Trafikverket</Template>
  <TotalTime>1221</TotalTime>
  <Words>3264</Words>
  <Application>Microsoft Office PowerPoint</Application>
  <PresentationFormat>Bredbild</PresentationFormat>
  <Paragraphs>468</Paragraphs>
  <Slides>31</Slides>
  <Notes>23</Notes>
  <HiddenSlides>0</HiddenSlides>
  <MMClips>0</MMClips>
  <ScaleCrop>false</ScaleCrop>
  <HeadingPairs>
    <vt:vector size="8" baseType="variant">
      <vt:variant>
        <vt:lpstr>Använt teckensnitt</vt:lpstr>
      </vt:variant>
      <vt:variant>
        <vt:i4>4</vt:i4>
      </vt:variant>
      <vt:variant>
        <vt:lpstr>Tema</vt:lpstr>
      </vt:variant>
      <vt:variant>
        <vt:i4>3</vt:i4>
      </vt:variant>
      <vt:variant>
        <vt:lpstr>Serverprogram för OLE-inbäddning</vt:lpstr>
      </vt:variant>
      <vt:variant>
        <vt:i4>2</vt:i4>
      </vt:variant>
      <vt:variant>
        <vt:lpstr>Bildrubriker</vt:lpstr>
      </vt:variant>
      <vt:variant>
        <vt:i4>31</vt:i4>
      </vt:variant>
    </vt:vector>
  </HeadingPairs>
  <TitlesOfParts>
    <vt:vector size="40" baseType="lpstr">
      <vt:lpstr>Arial</vt:lpstr>
      <vt:lpstr>ArialMT</vt:lpstr>
      <vt:lpstr>Calibri</vt:lpstr>
      <vt:lpstr>Wingdings</vt:lpstr>
      <vt:lpstr>Start</vt:lpstr>
      <vt:lpstr>Rubrik med logga</vt:lpstr>
      <vt:lpstr>Rubrik med logga, titel, datum och sidnr</vt:lpstr>
      <vt:lpstr>Photo Editor-foto</vt:lpstr>
      <vt:lpstr>Formel</vt:lpstr>
      <vt:lpstr>PowerPoint-presentation</vt:lpstr>
      <vt:lpstr>Bärighet och Förstärkning</vt:lpstr>
      <vt:lpstr>Vägens utmaningar</vt:lpstr>
      <vt:lpstr>Vad är bärighet?</vt:lpstr>
      <vt:lpstr>Lasterna har ökat</vt:lpstr>
      <vt:lpstr>Lasterna har ökat</vt:lpstr>
      <vt:lpstr>PowerPoint-presentation</vt:lpstr>
      <vt:lpstr>Dimensionering</vt:lpstr>
      <vt:lpstr>Dimensionering</vt:lpstr>
      <vt:lpstr>Klimat</vt:lpstr>
      <vt:lpstr>PowerPoint-presentation</vt:lpstr>
      <vt:lpstr>Belastningar från trafik</vt:lpstr>
      <vt:lpstr>Bärighetsskador </vt:lpstr>
      <vt:lpstr>Tjälskador</vt:lpstr>
      <vt:lpstr>Spårbildning i beläggning</vt:lpstr>
      <vt:lpstr>Dimensioneringsklass (DK) (TRVINFRA 00224) </vt:lpstr>
      <vt:lpstr>DK3: särskilda krav på redovisning </vt:lpstr>
      <vt:lpstr>Inventering</vt:lpstr>
      <vt:lpstr>PowerPoint-presentation</vt:lpstr>
      <vt:lpstr>Inventering inför nybyggnad</vt:lpstr>
      <vt:lpstr>Inventering av befintlig väg</vt:lpstr>
      <vt:lpstr>Georadar (GPR )</vt:lpstr>
      <vt:lpstr>Fallviktsmätning (FWD)</vt:lpstr>
      <vt:lpstr>Ytojämnheter</vt:lpstr>
      <vt:lpstr>PowerPoint-presentation</vt:lpstr>
      <vt:lpstr>PowerPoint-presentation</vt:lpstr>
      <vt:lpstr>PowerPoint-presentation</vt:lpstr>
      <vt:lpstr>PowerPoint-presentation</vt:lpstr>
      <vt:lpstr>PowerPoint-presentation</vt:lpstr>
      <vt:lpstr>PowerPoint-presentation</vt:lpstr>
      <vt:lpstr>Vad är bärighet?</vt:lpstr>
    </vt:vector>
  </TitlesOfParts>
  <Company>Trafikverket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Winnerholt Tomas, IVtas</dc:creator>
  <cp:lastModifiedBy>Winnerholt Tomas, IVtu1</cp:lastModifiedBy>
  <cp:revision>37</cp:revision>
  <dcterms:created xsi:type="dcterms:W3CDTF">2020-09-08T08:23:33Z</dcterms:created>
  <dcterms:modified xsi:type="dcterms:W3CDTF">2025-03-11T10:25:45Z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0x010100F3454A24D10946AC8A6A7F801497FF3100D47C8D800CD8EC43AC15675F98E88BE1</vt:lpwstr>
  </property>
  <property fmtid="{D5CDD505-2E9C-101B-9397-08002B2CF9AE}" pid="3" name="TrvDocumentType">
    <vt:lpwstr>32</vt:lpwstr>
  </property>
  <property fmtid="{D5CDD505-2E9C-101B-9397-08002B2CF9AE}" pid="4" name="TrvDocumentTemplateOwner">
    <vt:lpwstr>277</vt:lpwstr>
  </property>
  <property fmtid="{D5CDD505-2E9C-101B-9397-08002B2CF9AE}" pid="5" name="TrvDocumentTemplateStatus">
    <vt:lpwstr>Ska distribueras</vt:lpwstr>
  </property>
  <property fmtid="{D5CDD505-2E9C-101B-9397-08002B2CF9AE}" pid="6" name="TrvDocumentTemplateTitle">
    <vt:lpwstr>Presentation_Trafikverket</vt:lpwstr>
  </property>
  <property fmtid="{D5CDD505-2E9C-101B-9397-08002B2CF9AE}" pid="7" name="TrvDocumentTemplateDescription">
    <vt:lpwstr>PPT-mall, widescreen, som ska användas av verksamheten för att skapa presentationer.</vt:lpwstr>
  </property>
  <property fmtid="{D5CDD505-2E9C-101B-9397-08002B2CF9AE}" pid="8" name="TrvDocumentTemplateContact">
    <vt:lpwstr>579</vt:lpwstr>
  </property>
  <property fmtid="{D5CDD505-2E9C-101B-9397-08002B2CF9AE}" pid="9" name="TrvDocumentTemplateOwnerTaxHTField0">
    <vt:lpwstr>KM Kommunikation|65ba4904-7f87-411a-bf82-b389570b62aa</vt:lpwstr>
  </property>
  <property fmtid="{D5CDD505-2E9C-101B-9397-08002B2CF9AE}" pid="10" name="TrvDocumentTemplateCategoryTaxHTField0">
    <vt:lpwstr/>
  </property>
  <property fmtid="{D5CDD505-2E9C-101B-9397-08002B2CF9AE}" pid="11" name="TrvDocumentTemplateCategory">
    <vt:lpwstr/>
  </property>
</Properties>
</file>