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3648" r:id="rId5"/>
    <p:sldMasterId id="2147483675" r:id="rId6"/>
    <p:sldMasterId id="2147483657" r:id="rId7"/>
    <p:sldMasterId id="2147483684" r:id="rId8"/>
  </p:sldMasterIdLst>
  <p:notesMasterIdLst>
    <p:notesMasterId r:id="rId28"/>
  </p:notesMasterIdLst>
  <p:handoutMasterIdLst>
    <p:handoutMasterId r:id="rId29"/>
  </p:handoutMasterIdLst>
  <p:sldIdLst>
    <p:sldId id="323" r:id="rId9"/>
    <p:sldId id="326" r:id="rId10"/>
    <p:sldId id="422" r:id="rId11"/>
    <p:sldId id="424" r:id="rId12"/>
    <p:sldId id="324" r:id="rId13"/>
    <p:sldId id="329" r:id="rId14"/>
    <p:sldId id="332" r:id="rId15"/>
    <p:sldId id="335" r:id="rId16"/>
    <p:sldId id="340" r:id="rId17"/>
    <p:sldId id="318" r:id="rId18"/>
    <p:sldId id="330" r:id="rId19"/>
    <p:sldId id="336" r:id="rId20"/>
    <p:sldId id="333" r:id="rId21"/>
    <p:sldId id="348" r:id="rId22"/>
    <p:sldId id="426" r:id="rId23"/>
    <p:sldId id="347" r:id="rId24"/>
    <p:sldId id="345" r:id="rId25"/>
    <p:sldId id="346" r:id="rId26"/>
    <p:sldId id="334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000"/>
    <a:srgbClr val="5F0000"/>
    <a:srgbClr val="870000"/>
    <a:srgbClr val="AF0000"/>
    <a:srgbClr val="D90611"/>
    <a:srgbClr val="D80611"/>
    <a:srgbClr val="D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42" autoAdjust="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>
        <p:guide pos="7242"/>
        <p:guide orient="horz" pos="799"/>
        <p:guide orient="horz" pos="3884"/>
        <p:guide orient="horz" pos="2160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Huvudrubriksida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Konfidentialitetsnivå</a:t>
            </a: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ska klassas. Ä</a:t>
            </a:r>
            <a:r>
              <a:rPr lang="sv-S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ndra till valt värde.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 visning av presentation vid tillfällen då klassning inte ska synas så kan värdet döljas.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 aktuell klass här på anteckningssidan.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Ägaren av presentationen ansvarar för att klassningen överensstämmer med innehållet.</a:t>
            </a: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631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939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FIKVERKE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pc="0" baseline="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3600" baseline="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pc="0" baseline="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86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9311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1330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215659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019" y="5473309"/>
            <a:ext cx="9372450" cy="1080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 descr="Trafikverkets logotyp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 spc="0"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784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2242925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 descr="Trafikverkets logotyp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80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575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uvudrubriksida röd 175-0-0">
    <p:bg>
      <p:bgPr>
        <a:solidFill>
          <a:srgbClr val="A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234906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C1F592-2565-4952-8C19-80933FC3F5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6" y="5990318"/>
            <a:ext cx="10801350" cy="276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232200" indent="0">
              <a:buNone/>
              <a:defRPr sz="1200"/>
            </a:lvl2pPr>
            <a:lvl3pPr marL="462600" indent="0">
              <a:buNone/>
              <a:defRPr sz="1200"/>
            </a:lvl3pPr>
            <a:lvl4pPr marL="693000" indent="0">
              <a:buNone/>
              <a:defRPr sz="1200"/>
            </a:lvl4pPr>
            <a:lvl5pPr marL="887400" indent="0">
              <a:buNone/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94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uvudrubrik, platshållare EU-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 för EU-logotyp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D16B4E-76DC-44E2-8BEE-9E700AD56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0149" y="5995793"/>
            <a:ext cx="4683125" cy="209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spc="0" baseline="0"/>
            </a:lvl1pPr>
          </a:lstStyle>
          <a:p>
            <a:pPr lvl="0"/>
            <a:r>
              <a:rPr lang="sv-SE" dirty="0" err="1"/>
              <a:t>Konfidentialitetsnivå</a:t>
            </a:r>
            <a:r>
              <a:rPr lang="sv-SE" dirty="0"/>
              <a:t> ska klassas, och anges här</a:t>
            </a:r>
          </a:p>
        </p:txBody>
      </p:sp>
    </p:spTree>
    <p:extLst>
      <p:ext uri="{BB962C8B-B14F-4D97-AF65-F5344CB8AC3E}">
        <p14:creationId xmlns:p14="http://schemas.microsoft.com/office/powerpoint/2010/main" val="3863580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, röd 135-0-0">
    <p:bg>
      <p:bgPr>
        <a:solidFill>
          <a:srgbClr val="8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234906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224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, röd 95-0-0">
    <p:bg>
      <p:bgPr>
        <a:solidFill>
          <a:srgbClr val="5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2357223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906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, röd 55-0-0">
    <p:bg>
      <p:bgPr>
        <a:solidFill>
          <a:srgbClr val="3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2350265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,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3600" baseline="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spc="0" baseline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16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pc="0" baseline="0"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9206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pc="0" baseline="0"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0606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Trafikverkets logotyp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3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Trafikverkets logotyp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397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50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Trafikverkets logotyp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67" r:id="rId3"/>
    <p:sldLayoutId id="2147483668" r:id="rId4"/>
    <p:sldLayoutId id="2147483669" r:id="rId5"/>
    <p:sldLayoutId id="2147483665" r:id="rId6"/>
    <p:sldLayoutId id="2147483689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Trafikverkets logotyp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8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9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A23F9E0-F3F7-449B-B069-A45DBF7F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Affärsutveckling</a:t>
            </a:r>
            <a:br>
              <a:rPr lang="sv-SE" dirty="0"/>
            </a:br>
            <a:r>
              <a:rPr lang="sv-SE" sz="4400" dirty="0"/>
              <a:t>Teknisk kravställning vid upphandling</a:t>
            </a:r>
            <a:br>
              <a:rPr lang="sv-SE" sz="4400" dirty="0"/>
            </a:br>
            <a:r>
              <a:rPr lang="sv-SE" sz="4400" dirty="0"/>
              <a:t>Funktionella krav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6823A78-B882-498C-8DAF-E61DCA2BA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Klas Hermelin</a:t>
            </a:r>
          </a:p>
          <a:p>
            <a:r>
              <a:rPr lang="sv-SE" dirty="0"/>
              <a:t>2025-03-11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9B37BA-28D9-440D-9DAF-9D548CB53C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/>
              <a:t>Konfidentialitetsnivå</a:t>
            </a:r>
            <a:r>
              <a:rPr lang="sv-SE" dirty="0"/>
              <a:t> ska klassas, ändra till valt värde</a:t>
            </a:r>
          </a:p>
        </p:txBody>
      </p:sp>
    </p:spTree>
    <p:extLst>
      <p:ext uri="{BB962C8B-B14F-4D97-AF65-F5344CB8AC3E}">
        <p14:creationId xmlns:p14="http://schemas.microsoft.com/office/powerpoint/2010/main" val="45828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799" y="918762"/>
            <a:ext cx="10308998" cy="1258200"/>
          </a:xfrm>
        </p:spPr>
        <p:txBody>
          <a:bodyPr/>
          <a:lstStyle/>
          <a:p>
            <a:r>
              <a:rPr lang="sv-SE" sz="3200" dirty="0"/>
              <a:t>3 Utveckla funktionella krav på byggnadsmaterialen </a:t>
            </a:r>
            <a:br>
              <a:rPr lang="sv-SE" sz="3200" dirty="0"/>
            </a:br>
            <a:r>
              <a:rPr lang="sv-SE" sz="2400" dirty="0">
                <a:latin typeface="Arial" charset="0"/>
                <a:cs typeface="Arial" charset="0"/>
              </a:rPr>
              <a:t>Obundna överbyggnadslager</a:t>
            </a:r>
            <a:br>
              <a:rPr lang="sv-SE" sz="2400" dirty="0">
                <a:latin typeface="Arial" charset="0"/>
                <a:cs typeface="Arial" charset="0"/>
              </a:rPr>
            </a:br>
            <a:r>
              <a:rPr lang="sv-SE" sz="2000" dirty="0">
                <a:latin typeface="Arial" charset="0"/>
                <a:cs typeface="Arial" charset="0"/>
              </a:rPr>
              <a:t>(Bärlager, Förstärkningslager, Skyddslager och Bergunderbyggnad)</a:t>
            </a:r>
            <a:endParaRPr lang="sv-SE" sz="2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799" y="2529000"/>
            <a:ext cx="10727452" cy="3060000"/>
          </a:xfrm>
        </p:spPr>
        <p:txBody>
          <a:bodyPr/>
          <a:lstStyle/>
          <a:p>
            <a:r>
              <a:rPr lang="sv-SE" sz="2800" dirty="0">
                <a:latin typeface="Arial" charset="0"/>
                <a:cs typeface="Arial" charset="0"/>
              </a:rPr>
              <a:t>Viktigaste funktionella egenskaperna</a:t>
            </a:r>
          </a:p>
          <a:p>
            <a:pPr lvl="1"/>
            <a:r>
              <a:rPr lang="sv-SE" sz="2400" b="1" dirty="0">
                <a:latin typeface="Arial" charset="0"/>
                <a:cs typeface="Arial" charset="0"/>
              </a:rPr>
              <a:t>Styvhet</a:t>
            </a:r>
            <a:r>
              <a:rPr lang="sv-SE" sz="2400" dirty="0">
                <a:latin typeface="Arial" charset="0"/>
                <a:cs typeface="Arial" charset="0"/>
              </a:rPr>
              <a:t>					bra stöd för beläggning sprida lasten på terrassen</a:t>
            </a:r>
          </a:p>
          <a:p>
            <a:pPr lvl="1"/>
            <a:r>
              <a:rPr lang="sv-SE" sz="2400" b="1" dirty="0">
                <a:latin typeface="Arial" charset="0"/>
                <a:cs typeface="Arial" charset="0"/>
              </a:rPr>
              <a:t>Stabilitet					</a:t>
            </a:r>
            <a:r>
              <a:rPr lang="sv-SE" sz="2400" dirty="0">
                <a:latin typeface="Arial" charset="0"/>
                <a:cs typeface="Arial" charset="0"/>
              </a:rPr>
              <a:t>inte deformeras av trafik (spår)</a:t>
            </a:r>
          </a:p>
          <a:p>
            <a:pPr lvl="1"/>
            <a:r>
              <a:rPr lang="sv-SE" sz="2400" b="1" dirty="0">
                <a:latin typeface="Arial" charset="0"/>
                <a:cs typeface="Arial" charset="0"/>
              </a:rPr>
              <a:t>Beständighet</a:t>
            </a:r>
            <a:r>
              <a:rPr lang="sv-SE" sz="2400" dirty="0">
                <a:latin typeface="Arial" charset="0"/>
                <a:cs typeface="Arial" charset="0"/>
              </a:rPr>
              <a:t>			inte brytas ner av klimat och last</a:t>
            </a:r>
          </a:p>
          <a:p>
            <a:pPr lvl="1"/>
            <a:endParaRPr lang="sv-SE" sz="2400" dirty="0">
              <a:latin typeface="Arial" charset="0"/>
              <a:cs typeface="Arial" charset="0"/>
            </a:endParaRPr>
          </a:p>
          <a:p>
            <a:pPr lvl="1"/>
            <a:r>
              <a:rPr lang="sv-SE" sz="2400" b="1" dirty="0">
                <a:latin typeface="Arial" charset="0"/>
                <a:cs typeface="Arial" charset="0"/>
              </a:rPr>
              <a:t>Permeabilitet</a:t>
            </a:r>
            <a:r>
              <a:rPr lang="sv-SE" sz="2400" dirty="0">
                <a:latin typeface="Arial" charset="0"/>
                <a:cs typeface="Arial" charset="0"/>
              </a:rPr>
              <a:t>		 	dränera ut vattnet</a:t>
            </a:r>
          </a:p>
          <a:p>
            <a:pPr lvl="1"/>
            <a:r>
              <a:rPr lang="sv-SE" sz="2400" b="1" dirty="0">
                <a:latin typeface="Arial" charset="0"/>
                <a:cs typeface="Arial" charset="0"/>
              </a:rPr>
              <a:t>Tjällyftningsegenskaper </a:t>
            </a:r>
            <a:r>
              <a:rPr lang="sv-SE" sz="2400" dirty="0">
                <a:latin typeface="Arial" charset="0"/>
                <a:cs typeface="Arial" charset="0"/>
              </a:rPr>
              <a:t>inte vara tjällyftande</a:t>
            </a:r>
          </a:p>
          <a:p>
            <a:pPr lvl="1"/>
            <a:r>
              <a:rPr lang="sv-SE" sz="2400" b="1" dirty="0"/>
              <a:t>Tjälisolering</a:t>
            </a:r>
            <a:r>
              <a:rPr lang="sv-SE" sz="2400" dirty="0">
                <a:latin typeface="Arial" charset="0"/>
                <a:cs typeface="Arial" charset="0"/>
              </a:rPr>
              <a:t>			 	”lagom” frosthalka och tjälskydd</a:t>
            </a:r>
            <a:endParaRPr lang="sv-SE" sz="2400" dirty="0"/>
          </a:p>
          <a:p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69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752185"/>
            <a:ext cx="10800000" cy="900000"/>
          </a:xfrm>
        </p:spPr>
        <p:txBody>
          <a:bodyPr/>
          <a:lstStyle/>
          <a:p>
            <a:r>
              <a:rPr lang="sv-SE" sz="3200" dirty="0"/>
              <a:t>Beskrivande krav på ett material till ett obundet lager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784800" y="1652185"/>
            <a:ext cx="10095010" cy="4636075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/>
              <a:t>Vad behöver göras?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Utreda vilka beskrivande krav som ska ställas på olika ”typmaterial”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Genomfördes för krossad betong, masugnsslagg och asfaltgranulat </a:t>
            </a:r>
            <a:br>
              <a:rPr lang="sv-SE" sz="2400" dirty="0"/>
            </a:br>
            <a:r>
              <a:rPr lang="sv-SE" sz="2400" dirty="0"/>
              <a:t>på 90 och 00 talet</a:t>
            </a:r>
          </a:p>
          <a:p>
            <a:pPr marL="817200" lvl="1" indent="-457200">
              <a:buFont typeface="+mj-lt"/>
              <a:buAutoNum type="arabicPeriod"/>
            </a:pPr>
            <a:r>
              <a:rPr lang="sv-SE" sz="2200" dirty="0"/>
              <a:t>Laboratorieprovning (</a:t>
            </a:r>
            <a:r>
              <a:rPr lang="sv-SE" sz="2200" dirty="0" err="1"/>
              <a:t>Triax</a:t>
            </a:r>
            <a:r>
              <a:rPr lang="sv-SE" sz="2200" dirty="0"/>
              <a:t> mm)</a:t>
            </a:r>
          </a:p>
          <a:p>
            <a:pPr marL="817200" lvl="1" indent="-457200">
              <a:buFont typeface="+mj-lt"/>
              <a:buAutoNum type="arabicPeriod"/>
            </a:pPr>
            <a:r>
              <a:rPr lang="sv-SE" sz="2200" dirty="0"/>
              <a:t>Provvägar</a:t>
            </a:r>
          </a:p>
          <a:p>
            <a:pPr marL="817200" lvl="1" indent="-457200">
              <a:buFont typeface="+mj-lt"/>
              <a:buAutoNum type="arabicPeriod"/>
            </a:pPr>
            <a:r>
              <a:rPr lang="sv-SE" sz="2200" dirty="0"/>
              <a:t>Erfarenhetsinhämtning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För och nackdelar</a:t>
            </a:r>
          </a:p>
          <a:p>
            <a:pPr marL="817200" lvl="1" indent="-457200">
              <a:buFont typeface="+mj-lt"/>
              <a:buAutoNum type="arabicPeriod"/>
            </a:pPr>
            <a:r>
              <a:rPr lang="sv-SE" sz="2200" dirty="0"/>
              <a:t>Enkelt att hantera i en upphandlingssituation</a:t>
            </a:r>
          </a:p>
          <a:p>
            <a:pPr marL="817200" lvl="1" indent="-457200">
              <a:buFont typeface="+mj-lt"/>
              <a:buAutoNum type="arabicPeriod"/>
            </a:pPr>
            <a:r>
              <a:rPr lang="sv-SE" sz="2200" dirty="0"/>
              <a:t>Kräver mycket arbete och resurser (pengar) och tar lång tid</a:t>
            </a:r>
          </a:p>
          <a:p>
            <a:pPr marL="817200" lvl="1" indent="-457200">
              <a:buFont typeface="+mj-lt"/>
              <a:buAutoNum type="arabicPeriod"/>
            </a:pPr>
            <a:r>
              <a:rPr lang="sv-SE" sz="2200" dirty="0"/>
              <a:t>Blir ganska flexibelt för nya material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989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3F58D46-7043-48F8-A9E9-6CF741E7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Kunskapsbehov för funktionella krav på byggdel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0A457A-EAF8-4165-9FD9-D79658F9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800" y="2170800"/>
            <a:ext cx="9634820" cy="4152998"/>
          </a:xfrm>
        </p:spPr>
        <p:txBody>
          <a:bodyPr/>
          <a:lstStyle/>
          <a:p>
            <a:r>
              <a:rPr lang="sv-SE" dirty="0"/>
              <a:t>Måste ha ett dimensioneringsystem som prognostiserar tillstånd och livslängd som beaktar funktionella egenskaper hos byggdelen</a:t>
            </a:r>
          </a:p>
          <a:p>
            <a:r>
              <a:rPr lang="sv-SE" dirty="0"/>
              <a:t>Metoder för verifiering av de funktionella egenskaperna</a:t>
            </a:r>
          </a:p>
          <a:p>
            <a:r>
              <a:rPr lang="sv-SE" dirty="0"/>
              <a:t>Upphandlingsformen:</a:t>
            </a:r>
            <a:br>
              <a:rPr lang="sv-SE" dirty="0"/>
            </a:br>
            <a:r>
              <a:rPr lang="sv-SE" dirty="0"/>
              <a:t>Total entreprenad, eller Utförande entreprenad? Vem har projekteringsansvaret.</a:t>
            </a:r>
          </a:p>
          <a:p>
            <a:endParaRPr lang="sv-SE" dirty="0"/>
          </a:p>
          <a:p>
            <a:r>
              <a:rPr lang="sv-SE" dirty="0"/>
              <a:t>Riskhantering: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4C370-462F-4C07-B628-263C27BBC0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F9E43-66E6-49E2-BAF4-92FE7A72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12</a:t>
            </a:fld>
            <a:endParaRPr lang="sv-SE" dirty="0"/>
          </a:p>
        </p:txBody>
      </p:sp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54F62956-130B-4908-B8EF-F8A37B796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92189"/>
              </p:ext>
            </p:extLst>
          </p:nvPr>
        </p:nvGraphicFramePr>
        <p:xfrm>
          <a:off x="2850853" y="4301960"/>
          <a:ext cx="7082173" cy="1559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78887">
                  <a:extLst>
                    <a:ext uri="{9D8B030D-6E8A-4147-A177-3AD203B41FA5}">
                      <a16:colId xmlns:a16="http://schemas.microsoft.com/office/drawing/2014/main" val="1055670839"/>
                    </a:ext>
                  </a:extLst>
                </a:gridCol>
                <a:gridCol w="2003286">
                  <a:extLst>
                    <a:ext uri="{9D8B030D-6E8A-4147-A177-3AD203B41FA5}">
                      <a16:colId xmlns:a16="http://schemas.microsoft.com/office/drawing/2014/main" val="60799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Typ av krav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Äger risken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2708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Krav på byggdelen i den tekniska beskrivningen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Beställaren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121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sv-SE" dirty="0"/>
                        <a:t>Alternativ eller likvärdig lösning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Entreprenören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13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sv-SE" dirty="0" err="1"/>
                        <a:t>Totalentrepranad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Entreprenören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4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74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3F58D46-7043-48F8-A9E9-6CF741E7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Miljökrav vid upphandling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0A457A-EAF8-4165-9FD9-D79658F9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799" y="2529000"/>
            <a:ext cx="9142219" cy="3060000"/>
          </a:xfrm>
        </p:spPr>
        <p:txBody>
          <a:bodyPr/>
          <a:lstStyle/>
          <a:p>
            <a:r>
              <a:rPr lang="sv-SE" dirty="0"/>
              <a:t>Skilja på ”lagstiftade” miljökrav och miljömål som beställaren vill styra mot</a:t>
            </a:r>
          </a:p>
          <a:p>
            <a:r>
              <a:rPr lang="sv-SE" dirty="0"/>
              <a:t>Succesiv förändring som styrs med upphandling (CO2, cirkularitet, mm)</a:t>
            </a:r>
          </a:p>
          <a:p>
            <a:pPr lvl="1"/>
            <a:r>
              <a:rPr lang="sv-SE" dirty="0"/>
              <a:t>Definiera vad som ska mätas (parametrar)</a:t>
            </a:r>
          </a:p>
          <a:p>
            <a:pPr lvl="1"/>
            <a:r>
              <a:rPr lang="sv-SE" dirty="0"/>
              <a:t>Metodik för incitament (bonus/vite)</a:t>
            </a:r>
          </a:p>
          <a:p>
            <a:pPr lvl="1"/>
            <a:r>
              <a:rPr lang="sv-SE" dirty="0"/>
              <a:t>Verifiering i projektet</a:t>
            </a:r>
          </a:p>
          <a:p>
            <a:r>
              <a:rPr lang="sv-SE" dirty="0"/>
              <a:t>All kravställning måste vara verifierbar. Behöver metoder och metodik.</a:t>
            </a:r>
          </a:p>
          <a:p>
            <a:r>
              <a:rPr lang="sv-SE" dirty="0"/>
              <a:t>För att hitta rätt nivå behövs kunskap om effekterna både av styrmedlen (incitament) och av miljöeffekterna samt kostnaderna för kravställningen.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4C370-462F-4C07-B628-263C27BBC0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F9E43-66E6-49E2-BAF4-92FE7A72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08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3F58D46-7043-48F8-A9E9-6CF741E7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02755"/>
            <a:ext cx="10800000" cy="900000"/>
          </a:xfrm>
        </p:spPr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0A457A-EAF8-4165-9FD9-D79658F9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676" y="1986297"/>
            <a:ext cx="8583954" cy="4530117"/>
          </a:xfrm>
        </p:spPr>
        <p:txBody>
          <a:bodyPr/>
          <a:lstStyle/>
          <a:p>
            <a:r>
              <a:rPr lang="sv-SE" dirty="0"/>
              <a:t>Alla krav måste ha metoder för att verifiera </a:t>
            </a:r>
            <a:br>
              <a:rPr lang="sv-SE" dirty="0"/>
            </a:br>
            <a:r>
              <a:rPr lang="sv-SE" dirty="0"/>
              <a:t>resultatet vid upphandling</a:t>
            </a:r>
          </a:p>
          <a:p>
            <a:r>
              <a:rPr lang="sv-SE" dirty="0"/>
              <a:t>För att FOI projekten ska kunna implementeras behöver beakta att resultaten ska kunna föras in i:</a:t>
            </a:r>
          </a:p>
          <a:p>
            <a:pPr lvl="1"/>
            <a:r>
              <a:rPr lang="sv-SE" dirty="0"/>
              <a:t>upphandlingarna</a:t>
            </a:r>
          </a:p>
          <a:p>
            <a:pPr lvl="1"/>
            <a:r>
              <a:rPr lang="sv-SE" dirty="0"/>
              <a:t>tekniska regelverket </a:t>
            </a:r>
          </a:p>
          <a:p>
            <a:r>
              <a:rPr lang="sv-SE" dirty="0"/>
              <a:t>Fundera om det är möjligt att gå från beskrivande krav på byggmaterialen till funktionell krav på byggdelar i upphandlingarna</a:t>
            </a:r>
          </a:p>
          <a:p>
            <a:r>
              <a:rPr lang="sv-SE" dirty="0"/>
              <a:t>Fundera om FOI-projektens syfte är att öka förståelsen eller om resultatet ska implementeras i verksamheten (</a:t>
            </a:r>
            <a:r>
              <a:rPr lang="en-GB" dirty="0"/>
              <a:t>Technical reediness</a:t>
            </a:r>
            <a:r>
              <a:rPr lang="sv-SE" dirty="0"/>
              <a:t>)</a:t>
            </a:r>
          </a:p>
          <a:p>
            <a:r>
              <a:rPr lang="sv-SE" dirty="0"/>
              <a:t>Projekt som analyserar systemet (</a:t>
            </a:r>
            <a:r>
              <a:rPr lang="en-GB" dirty="0"/>
              <a:t>System reediness</a:t>
            </a:r>
            <a:r>
              <a:rPr lang="sv-SE" dirty="0"/>
              <a:t>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3DF706-0688-4866-B97D-EB53A6856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815" y="919213"/>
            <a:ext cx="5923316" cy="2259921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4C370-462F-4C07-B628-263C27BBC0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F9E43-66E6-49E2-BAF4-92FE7A72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005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3F58D46-7043-48F8-A9E9-6CF741E7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0A457A-EAF8-4165-9FD9-D79658F9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4C370-462F-4C07-B628-263C27BBC0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F9E43-66E6-49E2-BAF4-92FE7A72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2599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799" y="918762"/>
            <a:ext cx="10308998" cy="1258200"/>
          </a:xfrm>
        </p:spPr>
        <p:txBody>
          <a:bodyPr/>
          <a:lstStyle/>
          <a:p>
            <a:r>
              <a:rPr lang="sv-SE" sz="3200" dirty="0"/>
              <a:t>3 Utveckla funktionella krav på byggnadsmaterialen </a:t>
            </a:r>
            <a:br>
              <a:rPr lang="sv-SE" sz="3200" dirty="0"/>
            </a:br>
            <a:r>
              <a:rPr lang="sv-SE" sz="2400" dirty="0">
                <a:latin typeface="Arial" charset="0"/>
                <a:cs typeface="Arial" charset="0"/>
              </a:rPr>
              <a:t>Obundna överbyggnadslager</a:t>
            </a:r>
            <a:br>
              <a:rPr lang="sv-SE" sz="2400" dirty="0">
                <a:latin typeface="Arial" charset="0"/>
                <a:cs typeface="Arial" charset="0"/>
              </a:rPr>
            </a:br>
            <a:r>
              <a:rPr lang="sv-SE" sz="2000" dirty="0">
                <a:latin typeface="Arial" charset="0"/>
                <a:cs typeface="Arial" charset="0"/>
              </a:rPr>
              <a:t>(Bärlager, Förstärkningslager, Skyddslager och Bergunderbyggnad)</a:t>
            </a:r>
            <a:endParaRPr lang="sv-SE" sz="2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799" y="2529000"/>
            <a:ext cx="10727452" cy="3060000"/>
          </a:xfrm>
        </p:spPr>
        <p:txBody>
          <a:bodyPr/>
          <a:lstStyle/>
          <a:p>
            <a:r>
              <a:rPr lang="sv-SE" sz="2400" dirty="0">
                <a:latin typeface="Arial" charset="0"/>
                <a:cs typeface="Arial" charset="0"/>
              </a:rPr>
              <a:t>Utveckla metoder för verifiering av de funktionella egenskaperna för</a:t>
            </a:r>
          </a:p>
          <a:p>
            <a:pPr lvl="1"/>
            <a:r>
              <a:rPr lang="sv-SE" sz="2400" b="1" dirty="0">
                <a:latin typeface="Arial" charset="0"/>
                <a:cs typeface="Arial" charset="0"/>
              </a:rPr>
              <a:t>Styvhet</a:t>
            </a:r>
            <a:r>
              <a:rPr lang="sv-SE" sz="2400" dirty="0">
                <a:latin typeface="Arial" charset="0"/>
                <a:cs typeface="Arial" charset="0"/>
              </a:rPr>
              <a:t>					bra stöd för beläggning sprida lasten på terrassen</a:t>
            </a:r>
          </a:p>
          <a:p>
            <a:pPr lvl="1"/>
            <a:r>
              <a:rPr lang="sv-SE" sz="2400" b="1" dirty="0">
                <a:latin typeface="Arial" charset="0"/>
                <a:cs typeface="Arial" charset="0"/>
              </a:rPr>
              <a:t>Stabilitet					</a:t>
            </a:r>
            <a:r>
              <a:rPr lang="sv-SE" sz="2400" dirty="0">
                <a:latin typeface="Arial" charset="0"/>
                <a:cs typeface="Arial" charset="0"/>
              </a:rPr>
              <a:t>inte deformeras av trafik (spår)</a:t>
            </a:r>
          </a:p>
          <a:p>
            <a:pPr lvl="1"/>
            <a:r>
              <a:rPr lang="sv-SE" sz="2400" b="1" dirty="0">
                <a:latin typeface="Arial" charset="0"/>
                <a:cs typeface="Arial" charset="0"/>
              </a:rPr>
              <a:t>Beständighet</a:t>
            </a:r>
            <a:r>
              <a:rPr lang="sv-SE" sz="2400" dirty="0">
                <a:latin typeface="Arial" charset="0"/>
                <a:cs typeface="Arial" charset="0"/>
              </a:rPr>
              <a:t>			inte brytas ner av klimat och last</a:t>
            </a:r>
          </a:p>
          <a:p>
            <a:pPr lvl="1"/>
            <a:endParaRPr lang="sv-SE" sz="2400" dirty="0">
              <a:latin typeface="Arial" charset="0"/>
              <a:cs typeface="Arial" charset="0"/>
            </a:endParaRPr>
          </a:p>
          <a:p>
            <a:pPr lvl="1"/>
            <a:r>
              <a:rPr lang="sv-SE" sz="2400" b="1" dirty="0">
                <a:latin typeface="Arial" charset="0"/>
                <a:cs typeface="Arial" charset="0"/>
              </a:rPr>
              <a:t>Permeabilitet</a:t>
            </a:r>
            <a:r>
              <a:rPr lang="sv-SE" sz="2400" dirty="0">
                <a:latin typeface="Arial" charset="0"/>
                <a:cs typeface="Arial" charset="0"/>
              </a:rPr>
              <a:t>		 	dränera ut vattnet</a:t>
            </a:r>
          </a:p>
          <a:p>
            <a:pPr lvl="1"/>
            <a:r>
              <a:rPr lang="sv-SE" sz="2400" b="1" dirty="0">
                <a:latin typeface="Arial" charset="0"/>
                <a:cs typeface="Arial" charset="0"/>
              </a:rPr>
              <a:t>Tjällyftningsegenskaper </a:t>
            </a:r>
            <a:r>
              <a:rPr lang="sv-SE" sz="2400" dirty="0">
                <a:latin typeface="Arial" charset="0"/>
                <a:cs typeface="Arial" charset="0"/>
              </a:rPr>
              <a:t>inte vara tjällyftande</a:t>
            </a:r>
          </a:p>
          <a:p>
            <a:pPr lvl="1"/>
            <a:r>
              <a:rPr lang="sv-SE" sz="2400" b="1" dirty="0"/>
              <a:t>Tjälisolering</a:t>
            </a:r>
            <a:r>
              <a:rPr lang="sv-SE" sz="2400" dirty="0">
                <a:latin typeface="Arial" charset="0"/>
                <a:cs typeface="Arial" charset="0"/>
              </a:rPr>
              <a:t>			 	”lagom” frosthalka och tjälskydd</a:t>
            </a:r>
            <a:endParaRPr lang="sv-SE" sz="2400" dirty="0"/>
          </a:p>
          <a:p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289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3F58D46-7043-48F8-A9E9-6CF741E7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Obundna material  Forskningsbehov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0A457A-EAF8-4165-9FD9-D79658F9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799" y="2529000"/>
            <a:ext cx="9084467" cy="3060000"/>
          </a:xfrm>
        </p:spPr>
        <p:txBody>
          <a:bodyPr/>
          <a:lstStyle/>
          <a:p>
            <a:r>
              <a:rPr lang="sv-SE" sz="2400" dirty="0"/>
              <a:t>Cirkularitet, krav och projektering och byggande med alternativa material</a:t>
            </a:r>
          </a:p>
          <a:p>
            <a:r>
              <a:rPr lang="sv-SE" sz="2400" dirty="0"/>
              <a:t>Miljöpåverkan framförallt modell för lakning från konstruktionen</a:t>
            </a:r>
          </a:p>
          <a:p>
            <a:pPr lvl="1"/>
            <a:r>
              <a:rPr lang="sv-SE" sz="2000" dirty="0"/>
              <a:t>Ny produktstandarden (SSEN) för ballast ”kräver” deklaration av lakning med kollon- metoden . Hur hanterar vi dessa resultat vid projektering/byggnation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4C370-462F-4C07-B628-263C27BBC0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F9E43-66E6-49E2-BAF4-92FE7A72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480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3F58D46-7043-48F8-A9E9-6CF741E7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883342"/>
            <a:ext cx="10800000" cy="900000"/>
          </a:xfrm>
        </p:spPr>
        <p:txBody>
          <a:bodyPr/>
          <a:lstStyle/>
          <a:p>
            <a:r>
              <a:rPr lang="sv-SE" dirty="0"/>
              <a:t>Terrassering Kunskapsbehov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0A457A-EAF8-4165-9FD9-D79658F9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000" y="1783342"/>
            <a:ext cx="8607600" cy="3959999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Optimal byggnadsteknisk hantering av finkorniga jordar</a:t>
            </a:r>
          </a:p>
          <a:p>
            <a:pPr lvl="1"/>
            <a:r>
              <a:rPr lang="sv-SE" sz="2000" dirty="0"/>
              <a:t>Prognostisering av bärighet (styvhet) på terrassytan</a:t>
            </a:r>
          </a:p>
          <a:p>
            <a:pPr lvl="2"/>
            <a:r>
              <a:rPr lang="sv-SE" sz="2000" dirty="0"/>
              <a:t>Vid byggnation</a:t>
            </a:r>
          </a:p>
          <a:p>
            <a:pPr lvl="2"/>
            <a:r>
              <a:rPr lang="sv-SE" sz="2000" dirty="0"/>
              <a:t>Över tid</a:t>
            </a:r>
          </a:p>
          <a:p>
            <a:pPr lvl="1"/>
            <a:r>
              <a:rPr lang="sv-SE" sz="2000" dirty="0"/>
              <a:t>Byggande med blöta finkorniga jordar</a:t>
            </a:r>
          </a:p>
          <a:p>
            <a:pPr lvl="2"/>
            <a:r>
              <a:rPr lang="sv-SE" sz="2000" dirty="0"/>
              <a:t>Hur får vi ”rätt” vattenkvot” i materialet vid byggnation</a:t>
            </a:r>
          </a:p>
          <a:p>
            <a:pPr lvl="3"/>
            <a:r>
              <a:rPr lang="sv-SE" sz="2000" dirty="0"/>
              <a:t>torkning</a:t>
            </a:r>
          </a:p>
          <a:p>
            <a:pPr lvl="3"/>
            <a:r>
              <a:rPr lang="sv-SE" sz="2000" dirty="0" err="1"/>
              <a:t>fördikning</a:t>
            </a:r>
            <a:endParaRPr lang="sv-SE" sz="2000" dirty="0"/>
          </a:p>
          <a:p>
            <a:pPr lvl="3"/>
            <a:r>
              <a:rPr lang="sv-SE" sz="2000" dirty="0"/>
              <a:t>modifiering</a:t>
            </a:r>
          </a:p>
          <a:p>
            <a:pPr lvl="3"/>
            <a:r>
              <a:rPr lang="sv-SE" sz="2000" dirty="0"/>
              <a:t>liggtider</a:t>
            </a:r>
          </a:p>
          <a:p>
            <a:pPr lvl="1"/>
            <a:r>
              <a:rPr lang="sv-SE" sz="2000" dirty="0"/>
              <a:t>Masshantering utifrån ett bärighetsperspektiv (aktiv design)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4C370-462F-4C07-B628-263C27BBC0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F9E43-66E6-49E2-BAF4-92FE7A72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843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3F58D46-7043-48F8-A9E9-6CF741E7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0A457A-EAF8-4165-9FD9-D79658F9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4C370-462F-4C07-B628-263C27BBC0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F9E43-66E6-49E2-BAF4-92FE7A72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32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3F58D46-7043-48F8-A9E9-6CF741E7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Session 2	Affärsutveckling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0A457A-EAF8-4165-9FD9-D79658F9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1200" dirty="0"/>
              <a:t>Roger:	Allmänt</a:t>
            </a:r>
          </a:p>
          <a:p>
            <a:pPr marL="0" indent="0">
              <a:buNone/>
            </a:pPr>
            <a:r>
              <a:rPr lang="sv-SE" sz="1200" dirty="0"/>
              <a:t> 		</a:t>
            </a:r>
            <a:r>
              <a:rPr lang="sv-SE" sz="1600" dirty="0"/>
              <a:t>Entreprenadformer</a:t>
            </a:r>
          </a:p>
          <a:p>
            <a:pPr marL="1828800" lvl="4" indent="0">
              <a:buNone/>
            </a:pPr>
            <a:r>
              <a:rPr lang="sv-SE" sz="1600" dirty="0" err="1"/>
              <a:t>Incitament</a:t>
            </a:r>
            <a:r>
              <a:rPr lang="sv-SE" sz="1600" dirty="0" err="1">
                <a:sym typeface="Wingdings" panose="05000000000000000000" pitchFamily="2" charset="2"/>
              </a:rPr>
              <a:t>UtvecklingKravställningVerifikation</a:t>
            </a:r>
            <a:endParaRPr lang="sv-SE" sz="1600" dirty="0">
              <a:sym typeface="Wingdings" panose="05000000000000000000" pitchFamily="2" charset="2"/>
            </a:endParaRPr>
          </a:p>
          <a:p>
            <a:pPr marL="1828800" lvl="4" indent="0">
              <a:buNone/>
            </a:pPr>
            <a:endParaRPr lang="sv-SE" sz="1600" dirty="0">
              <a:sym typeface="Wingdings" panose="05000000000000000000" pitchFamily="2" charset="2"/>
            </a:endParaRPr>
          </a:p>
          <a:p>
            <a:pPr marL="180975" lvl="4" indent="-180975"/>
            <a:r>
              <a:rPr lang="sv-SE" sz="1600" dirty="0"/>
              <a:t>Klas:		Funktionella egenskaper</a:t>
            </a:r>
          </a:p>
          <a:p>
            <a:pPr marL="457200" lvl="5" indent="0">
              <a:buNone/>
            </a:pPr>
            <a:r>
              <a:rPr lang="sv-SE" sz="1600" dirty="0"/>
              <a:t>		Regelverk, AMA</a:t>
            </a:r>
          </a:p>
          <a:p>
            <a:pPr marL="457200" lvl="5" indent="0">
              <a:buNone/>
            </a:pPr>
            <a:r>
              <a:rPr lang="sv-SE" sz="1600" dirty="0"/>
              <a:t>		Utmaningar Investering</a:t>
            </a:r>
          </a:p>
          <a:p>
            <a:pPr marL="1828800" lvl="4" indent="0">
              <a:buNone/>
            </a:pPr>
            <a:endParaRPr lang="sv-SE" sz="1600" dirty="0"/>
          </a:p>
          <a:p>
            <a:pPr marL="265113" lvl="4" indent="-265113">
              <a:tabLst>
                <a:tab pos="1881188" algn="l"/>
              </a:tabLst>
            </a:pPr>
            <a:r>
              <a:rPr lang="sv-SE" sz="1600" dirty="0"/>
              <a:t>Björn	Basunderhåll väg</a:t>
            </a:r>
          </a:p>
          <a:p>
            <a:pPr marL="0" lvl="4" indent="0">
              <a:buNone/>
              <a:tabLst>
                <a:tab pos="1881188" algn="l"/>
              </a:tabLst>
            </a:pPr>
            <a:r>
              <a:rPr lang="sv-SE" sz="1600" dirty="0"/>
              <a:t>	</a:t>
            </a:r>
            <a:r>
              <a:rPr lang="sv-SE" sz="1600" dirty="0" err="1"/>
              <a:t>Baskontrakt</a:t>
            </a:r>
            <a:endParaRPr lang="sv-SE" sz="1600" dirty="0"/>
          </a:p>
          <a:p>
            <a:pPr marL="0" lvl="4" indent="0">
              <a:buNone/>
              <a:tabLst>
                <a:tab pos="1881188" algn="l"/>
              </a:tabLst>
            </a:pPr>
            <a:r>
              <a:rPr lang="sv-SE" sz="1600" dirty="0"/>
              <a:t>	Utmaningar Underhåll</a:t>
            </a:r>
          </a:p>
          <a:p>
            <a:endParaRPr lang="sv-SE" sz="12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4C370-462F-4C07-B628-263C27BBC0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F9E43-66E6-49E2-BAF4-92FE7A72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695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4144" y="673217"/>
            <a:ext cx="10800000" cy="1169664"/>
          </a:xfrm>
        </p:spPr>
        <p:txBody>
          <a:bodyPr/>
          <a:lstStyle/>
          <a:p>
            <a:r>
              <a:rPr lang="sv-SE" sz="2800" dirty="0"/>
              <a:t>Vad leder fram till en </a:t>
            </a:r>
            <a:r>
              <a:rPr lang="sv-SE" sz="2800" dirty="0" err="1"/>
              <a:t>inovation</a:t>
            </a:r>
            <a:r>
              <a:rPr lang="sv-SE" sz="2800" dirty="0"/>
              <a:t>?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6" name="Bildobjekt 5" descr="A name for layered directed graph as in a fully-connecte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81" y="3393203"/>
            <a:ext cx="6132224" cy="2362200"/>
          </a:xfrm>
          <a:prstGeom prst="rect">
            <a:avLst/>
          </a:prstGeom>
        </p:spPr>
      </p:pic>
      <p:sp>
        <p:nvSpPr>
          <p:cNvPr id="14" name="Ellips 13"/>
          <p:cNvSpPr/>
          <p:nvPr/>
        </p:nvSpPr>
        <p:spPr>
          <a:xfrm>
            <a:off x="8070262" y="4091629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 rot="4356035">
            <a:off x="6630125" y="4508312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5247137" y="3665404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5227696" y="3672507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5213193" y="3949467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5234862" y="4513401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6660666" y="3428473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3807125" y="3687401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3782979" y="4233791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3796818" y="5033109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5221859" y="3417471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/>
          <p:cNvSpPr/>
          <p:nvPr/>
        </p:nvSpPr>
        <p:spPr>
          <a:xfrm>
            <a:off x="2369239" y="3802315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/>
          <p:cNvSpPr/>
          <p:nvPr/>
        </p:nvSpPr>
        <p:spPr>
          <a:xfrm>
            <a:off x="2367164" y="4897183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Rak koppling 26"/>
          <p:cNvCxnSpPr>
            <a:cxnSpLocks/>
          </p:cNvCxnSpPr>
          <p:nvPr/>
        </p:nvCxnSpPr>
        <p:spPr>
          <a:xfrm flipH="1">
            <a:off x="3849884" y="3486039"/>
            <a:ext cx="1253128" cy="279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/>
          <p:cNvCxnSpPr>
            <a:stCxn id="24" idx="6"/>
            <a:endCxn id="20" idx="2"/>
          </p:cNvCxnSpPr>
          <p:nvPr/>
        </p:nvCxnSpPr>
        <p:spPr>
          <a:xfrm>
            <a:off x="5401859" y="3507471"/>
            <a:ext cx="1258807" cy="11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/>
          <p:cNvCxnSpPr>
            <a:endCxn id="17" idx="2"/>
          </p:cNvCxnSpPr>
          <p:nvPr/>
        </p:nvCxnSpPr>
        <p:spPr>
          <a:xfrm>
            <a:off x="4330644" y="3536983"/>
            <a:ext cx="897052" cy="225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koppling 29"/>
          <p:cNvCxnSpPr>
            <a:cxnSpLocks/>
          </p:cNvCxnSpPr>
          <p:nvPr/>
        </p:nvCxnSpPr>
        <p:spPr>
          <a:xfrm>
            <a:off x="3573666" y="3759094"/>
            <a:ext cx="897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koppling 30"/>
          <p:cNvCxnSpPr>
            <a:stCxn id="25" idx="6"/>
          </p:cNvCxnSpPr>
          <p:nvPr/>
        </p:nvCxnSpPr>
        <p:spPr>
          <a:xfrm flipV="1">
            <a:off x="2549239" y="3752019"/>
            <a:ext cx="899723" cy="140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koppling 31"/>
          <p:cNvCxnSpPr>
            <a:cxnSpLocks/>
          </p:cNvCxnSpPr>
          <p:nvPr/>
        </p:nvCxnSpPr>
        <p:spPr>
          <a:xfrm>
            <a:off x="2490654" y="3909529"/>
            <a:ext cx="903012" cy="391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32"/>
          <p:cNvCxnSpPr>
            <a:stCxn id="26" idx="6"/>
            <a:endCxn id="22" idx="2"/>
          </p:cNvCxnSpPr>
          <p:nvPr/>
        </p:nvCxnSpPr>
        <p:spPr>
          <a:xfrm flipV="1">
            <a:off x="2547164" y="4323791"/>
            <a:ext cx="1235815" cy="663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koppling 33"/>
          <p:cNvCxnSpPr>
            <a:stCxn id="22" idx="6"/>
            <a:endCxn id="18" idx="2"/>
          </p:cNvCxnSpPr>
          <p:nvPr/>
        </p:nvCxnSpPr>
        <p:spPr>
          <a:xfrm flipV="1">
            <a:off x="3962979" y="4039467"/>
            <a:ext cx="1250214" cy="284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koppling 34"/>
          <p:cNvCxnSpPr>
            <a:endCxn id="19" idx="2"/>
          </p:cNvCxnSpPr>
          <p:nvPr/>
        </p:nvCxnSpPr>
        <p:spPr>
          <a:xfrm>
            <a:off x="4357678" y="4330513"/>
            <a:ext cx="877184" cy="272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koppling 35"/>
          <p:cNvCxnSpPr>
            <a:cxnSpLocks/>
            <a:stCxn id="17" idx="6"/>
            <a:endCxn id="17" idx="1"/>
          </p:cNvCxnSpPr>
          <p:nvPr/>
        </p:nvCxnSpPr>
        <p:spPr>
          <a:xfrm flipH="1" flipV="1">
            <a:off x="5254056" y="3698867"/>
            <a:ext cx="153640" cy="6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koppling 36"/>
          <p:cNvCxnSpPr>
            <a:cxnSpLocks/>
            <a:stCxn id="16" idx="6"/>
            <a:endCxn id="14" idx="2"/>
          </p:cNvCxnSpPr>
          <p:nvPr/>
        </p:nvCxnSpPr>
        <p:spPr>
          <a:xfrm>
            <a:off x="5427137" y="3755404"/>
            <a:ext cx="2643125" cy="4262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koppling 37"/>
          <p:cNvCxnSpPr>
            <a:cxnSpLocks/>
            <a:stCxn id="15" idx="6"/>
            <a:endCxn id="14" idx="2"/>
          </p:cNvCxnSpPr>
          <p:nvPr/>
        </p:nvCxnSpPr>
        <p:spPr>
          <a:xfrm flipV="1">
            <a:off x="6747038" y="4181629"/>
            <a:ext cx="1323224" cy="502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koppling 38"/>
          <p:cNvCxnSpPr>
            <a:stCxn id="19" idx="6"/>
          </p:cNvCxnSpPr>
          <p:nvPr/>
        </p:nvCxnSpPr>
        <p:spPr>
          <a:xfrm flipV="1">
            <a:off x="5414862" y="3788192"/>
            <a:ext cx="892409" cy="815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koppling 39"/>
          <p:cNvCxnSpPr>
            <a:stCxn id="18" idx="6"/>
            <a:endCxn id="15" idx="2"/>
          </p:cNvCxnSpPr>
          <p:nvPr/>
        </p:nvCxnSpPr>
        <p:spPr>
          <a:xfrm>
            <a:off x="5393193" y="4039467"/>
            <a:ext cx="1300019" cy="47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koppling 40"/>
          <p:cNvCxnSpPr>
            <a:stCxn id="23" idx="6"/>
            <a:endCxn id="19" idx="2"/>
          </p:cNvCxnSpPr>
          <p:nvPr/>
        </p:nvCxnSpPr>
        <p:spPr>
          <a:xfrm flipV="1">
            <a:off x="3976818" y="4603401"/>
            <a:ext cx="1258044" cy="519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koppling 41"/>
          <p:cNvCxnSpPr>
            <a:stCxn id="25" idx="6"/>
            <a:endCxn id="23" idx="2"/>
          </p:cNvCxnSpPr>
          <p:nvPr/>
        </p:nvCxnSpPr>
        <p:spPr>
          <a:xfrm>
            <a:off x="2549239" y="3892315"/>
            <a:ext cx="1247579" cy="1230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ruta 42"/>
          <p:cNvSpPr txBox="1"/>
          <p:nvPr/>
        </p:nvSpPr>
        <p:spPr>
          <a:xfrm rot="18719543">
            <a:off x="1876047" y="2796508"/>
            <a:ext cx="171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IDÉER, PROBLEM</a:t>
            </a:r>
          </a:p>
        </p:txBody>
      </p:sp>
      <p:sp>
        <p:nvSpPr>
          <p:cNvPr id="44" name="textruta 43"/>
          <p:cNvSpPr txBox="1"/>
          <p:nvPr/>
        </p:nvSpPr>
        <p:spPr>
          <a:xfrm rot="18719543">
            <a:off x="3657554" y="2699598"/>
            <a:ext cx="125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FORSKNING</a:t>
            </a:r>
          </a:p>
        </p:txBody>
      </p:sp>
      <p:sp>
        <p:nvSpPr>
          <p:cNvPr id="45" name="textruta 44"/>
          <p:cNvSpPr txBox="1"/>
          <p:nvPr/>
        </p:nvSpPr>
        <p:spPr>
          <a:xfrm rot="18719543">
            <a:off x="4934256" y="2578774"/>
            <a:ext cx="159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TILLÄMPAD FOU</a:t>
            </a:r>
          </a:p>
        </p:txBody>
      </p:sp>
      <p:sp>
        <p:nvSpPr>
          <p:cNvPr id="46" name="textruta 45"/>
          <p:cNvSpPr txBox="1"/>
          <p:nvPr/>
        </p:nvSpPr>
        <p:spPr>
          <a:xfrm rot="18719543">
            <a:off x="6303475" y="2560101"/>
            <a:ext cx="180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IMPLEMENTERING</a:t>
            </a:r>
          </a:p>
        </p:txBody>
      </p:sp>
      <p:sp>
        <p:nvSpPr>
          <p:cNvPr id="47" name="textruta 46"/>
          <p:cNvSpPr txBox="1"/>
          <p:nvPr/>
        </p:nvSpPr>
        <p:spPr>
          <a:xfrm rot="18719543">
            <a:off x="8028188" y="2770844"/>
            <a:ext cx="152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INNOVATIONER</a:t>
            </a:r>
          </a:p>
        </p:txBody>
      </p:sp>
      <p:sp>
        <p:nvSpPr>
          <p:cNvPr id="52" name="Ellips 51"/>
          <p:cNvSpPr/>
          <p:nvPr/>
        </p:nvSpPr>
        <p:spPr>
          <a:xfrm>
            <a:off x="3522361" y="3373479"/>
            <a:ext cx="2006981" cy="2200289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/>
          <p:cNvSpPr/>
          <p:nvPr/>
        </p:nvSpPr>
        <p:spPr>
          <a:xfrm>
            <a:off x="4958567" y="3329075"/>
            <a:ext cx="2252270" cy="2200289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/>
          <p:cNvSpPr/>
          <p:nvPr/>
        </p:nvSpPr>
        <p:spPr>
          <a:xfrm>
            <a:off x="6640451" y="3966382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Ellips 55"/>
          <p:cNvSpPr/>
          <p:nvPr/>
        </p:nvSpPr>
        <p:spPr>
          <a:xfrm>
            <a:off x="5227696" y="3418131"/>
            <a:ext cx="180000" cy="180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7" name="Rak koppling 56"/>
          <p:cNvCxnSpPr>
            <a:cxnSpLocks/>
            <a:stCxn id="56" idx="6"/>
            <a:endCxn id="55" idx="2"/>
          </p:cNvCxnSpPr>
          <p:nvPr/>
        </p:nvCxnSpPr>
        <p:spPr>
          <a:xfrm>
            <a:off x="5407696" y="3508131"/>
            <a:ext cx="1232755" cy="548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ruta 60"/>
          <p:cNvSpPr txBox="1"/>
          <p:nvPr/>
        </p:nvSpPr>
        <p:spPr>
          <a:xfrm rot="18719543">
            <a:off x="2279879" y="2349759"/>
            <a:ext cx="280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accent1"/>
                </a:solidFill>
              </a:rPr>
              <a:t>Inriktningsarbete</a:t>
            </a:r>
          </a:p>
        </p:txBody>
      </p:sp>
      <p:sp>
        <p:nvSpPr>
          <p:cNvPr id="58" name="textruta 57"/>
          <p:cNvSpPr txBox="1"/>
          <p:nvPr/>
        </p:nvSpPr>
        <p:spPr>
          <a:xfrm>
            <a:off x="2765875" y="1657692"/>
            <a:ext cx="354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INNOVATIONSPROCESSEN</a:t>
            </a:r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24B6E49B-2384-45F0-B3EC-A933E8804837}"/>
              </a:ext>
            </a:extLst>
          </p:cNvPr>
          <p:cNvSpPr/>
          <p:nvPr/>
        </p:nvSpPr>
        <p:spPr>
          <a:xfrm>
            <a:off x="7022322" y="2876590"/>
            <a:ext cx="1170263" cy="808683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Regel-verk</a:t>
            </a:r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39A21B0D-1CD0-476B-8967-2AC503240DAB}"/>
              </a:ext>
            </a:extLst>
          </p:cNvPr>
          <p:cNvSpPr/>
          <p:nvPr/>
        </p:nvSpPr>
        <p:spPr>
          <a:xfrm>
            <a:off x="7048086" y="5279487"/>
            <a:ext cx="1364991" cy="74071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Upp-handling</a:t>
            </a:r>
          </a:p>
        </p:txBody>
      </p:sp>
      <p:sp>
        <p:nvSpPr>
          <p:cNvPr id="90" name="textruta 89">
            <a:extLst>
              <a:ext uri="{FF2B5EF4-FFF2-40B4-BE49-F238E27FC236}">
                <a16:creationId xmlns:a16="http://schemas.microsoft.com/office/drawing/2014/main" id="{9C435005-93E2-4367-9715-22EC971903BF}"/>
              </a:ext>
            </a:extLst>
          </p:cNvPr>
          <p:cNvSpPr txBox="1"/>
          <p:nvPr/>
        </p:nvSpPr>
        <p:spPr>
          <a:xfrm rot="18719543">
            <a:off x="5639604" y="2138879"/>
            <a:ext cx="1942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00B050"/>
                </a:solidFill>
              </a:rPr>
              <a:t>Verksamhets</a:t>
            </a:r>
            <a:br>
              <a:rPr lang="sv-SE" sz="2000" b="1" dirty="0">
                <a:solidFill>
                  <a:srgbClr val="00B050"/>
                </a:solidFill>
              </a:rPr>
            </a:br>
            <a:r>
              <a:rPr lang="sv-SE" sz="2000" b="1" dirty="0">
                <a:solidFill>
                  <a:srgbClr val="00B050"/>
                </a:solidFill>
              </a:rPr>
              <a:t>utveckling</a:t>
            </a:r>
          </a:p>
        </p:txBody>
      </p:sp>
      <p:sp>
        <p:nvSpPr>
          <p:cNvPr id="91" name="textruta 90">
            <a:extLst>
              <a:ext uri="{FF2B5EF4-FFF2-40B4-BE49-F238E27FC236}">
                <a16:creationId xmlns:a16="http://schemas.microsoft.com/office/drawing/2014/main" id="{811B43D9-71DE-4AE9-A05F-50FFAB2E183B}"/>
              </a:ext>
            </a:extLst>
          </p:cNvPr>
          <p:cNvSpPr txBox="1"/>
          <p:nvPr/>
        </p:nvSpPr>
        <p:spPr>
          <a:xfrm rot="18719543">
            <a:off x="4404166" y="2400164"/>
            <a:ext cx="1635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0070C0"/>
                </a:solidFill>
              </a:rPr>
              <a:t>FOI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BBE1F69D-5AF5-44FD-8ADC-D797FCC36EB7}"/>
              </a:ext>
            </a:extLst>
          </p:cNvPr>
          <p:cNvSpPr txBox="1"/>
          <p:nvPr/>
        </p:nvSpPr>
        <p:spPr>
          <a:xfrm rot="18719543">
            <a:off x="7587944" y="1791724"/>
            <a:ext cx="181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00B050"/>
                </a:solidFill>
              </a:rPr>
              <a:t>Regelverk</a:t>
            </a:r>
            <a:br>
              <a:rPr lang="sv-SE" sz="2000" b="1" dirty="0">
                <a:solidFill>
                  <a:srgbClr val="00B050"/>
                </a:solidFill>
              </a:rPr>
            </a:br>
            <a:r>
              <a:rPr lang="sv-SE" sz="2000" b="1" dirty="0">
                <a:solidFill>
                  <a:srgbClr val="00B050"/>
                </a:solidFill>
              </a:rPr>
              <a:t>Upphandling</a:t>
            </a:r>
          </a:p>
        </p:txBody>
      </p:sp>
      <p:sp>
        <p:nvSpPr>
          <p:cNvPr id="59" name="Ellips 58">
            <a:extLst>
              <a:ext uri="{FF2B5EF4-FFF2-40B4-BE49-F238E27FC236}">
                <a16:creationId xmlns:a16="http://schemas.microsoft.com/office/drawing/2014/main" id="{1098A0E1-746A-41B2-BF41-E13EA49E24DA}"/>
              </a:ext>
            </a:extLst>
          </p:cNvPr>
          <p:cNvSpPr/>
          <p:nvPr/>
        </p:nvSpPr>
        <p:spPr>
          <a:xfrm>
            <a:off x="8468436" y="4159382"/>
            <a:ext cx="2642036" cy="7038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2246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1" grpId="0"/>
      <p:bldP spid="64" grpId="0" animBg="1"/>
      <p:bldP spid="65" grpId="0" animBg="1"/>
      <p:bldP spid="90" grpId="0"/>
      <p:bldP spid="91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74C245-109A-4FC6-9C8C-CEF42862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771578"/>
            <a:ext cx="10800000" cy="601543"/>
          </a:xfrm>
        </p:spPr>
        <p:txBody>
          <a:bodyPr/>
          <a:lstStyle/>
          <a:p>
            <a:r>
              <a:rPr lang="sv-SE" dirty="0"/>
              <a:t>Från behov till innovation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EF398D-F14C-4BF9-B73E-BBEBA5FD41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7794CE-497D-4E48-9711-59ADBC7C2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89791E6A-F4CA-4772-B179-5DDD505ECEC6}"/>
              </a:ext>
            </a:extLst>
          </p:cNvPr>
          <p:cNvSpPr/>
          <p:nvPr/>
        </p:nvSpPr>
        <p:spPr>
          <a:xfrm>
            <a:off x="640887" y="3086156"/>
            <a:ext cx="8111228" cy="125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Tänka utveckling hela vägen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CA6741-C014-4AAA-B1D2-5536DA04993A}"/>
              </a:ext>
            </a:extLst>
          </p:cNvPr>
          <p:cNvSpPr/>
          <p:nvPr/>
        </p:nvSpPr>
        <p:spPr>
          <a:xfrm>
            <a:off x="696000" y="1577974"/>
            <a:ext cx="2046514" cy="10291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Behovs inventering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2CBDA5C-2381-45BE-AE96-767ADE7CE59E}"/>
              </a:ext>
            </a:extLst>
          </p:cNvPr>
          <p:cNvSpPr/>
          <p:nvPr/>
        </p:nvSpPr>
        <p:spPr>
          <a:xfrm>
            <a:off x="2401953" y="4544545"/>
            <a:ext cx="1557343" cy="10500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FOI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2E5FA8B-BE2E-47DB-8D61-FBEB22A48614}"/>
              </a:ext>
            </a:extLst>
          </p:cNvPr>
          <p:cNvSpPr/>
          <p:nvPr/>
        </p:nvSpPr>
        <p:spPr>
          <a:xfrm>
            <a:off x="3755571" y="1619587"/>
            <a:ext cx="2340429" cy="10291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Verksamhets</a:t>
            </a:r>
            <a:br>
              <a:rPr lang="sv-S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sv-S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utveckling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99F72A-310D-40EA-9D68-AC55C64A5A2E}"/>
              </a:ext>
            </a:extLst>
          </p:cNvPr>
          <p:cNvSpPr/>
          <p:nvPr/>
        </p:nvSpPr>
        <p:spPr>
          <a:xfrm>
            <a:off x="6029134" y="4663616"/>
            <a:ext cx="2046514" cy="10291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Regelverk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AA3E993-B338-4BC3-862B-CB9F4AC8263F}"/>
              </a:ext>
            </a:extLst>
          </p:cNvPr>
          <p:cNvSpPr/>
          <p:nvPr/>
        </p:nvSpPr>
        <p:spPr>
          <a:xfrm>
            <a:off x="6976819" y="1619587"/>
            <a:ext cx="2217000" cy="10291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Upphandling</a:t>
            </a:r>
            <a:br>
              <a:rPr lang="sv-S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sv-S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(marknad)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C0179FA-C6F3-4E7E-9C0D-FC9903C10047}"/>
              </a:ext>
            </a:extLst>
          </p:cNvPr>
          <p:cNvSpPr/>
          <p:nvPr/>
        </p:nvSpPr>
        <p:spPr>
          <a:xfrm>
            <a:off x="8926551" y="3169382"/>
            <a:ext cx="2732314" cy="11242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Innovation</a:t>
            </a:r>
          </a:p>
        </p:txBody>
      </p:sp>
      <p:sp>
        <p:nvSpPr>
          <p:cNvPr id="14" name="Pil: uppåt 13">
            <a:extLst>
              <a:ext uri="{FF2B5EF4-FFF2-40B4-BE49-F238E27FC236}">
                <a16:creationId xmlns:a16="http://schemas.microsoft.com/office/drawing/2014/main" id="{F949CA8C-8787-4222-8011-EC5FFDD18909}"/>
              </a:ext>
            </a:extLst>
          </p:cNvPr>
          <p:cNvSpPr/>
          <p:nvPr/>
        </p:nvSpPr>
        <p:spPr>
          <a:xfrm rot="10800000">
            <a:off x="1596594" y="2691575"/>
            <a:ext cx="245326" cy="612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il: uppåt 14">
            <a:extLst>
              <a:ext uri="{FF2B5EF4-FFF2-40B4-BE49-F238E27FC236}">
                <a16:creationId xmlns:a16="http://schemas.microsoft.com/office/drawing/2014/main" id="{EEF0630B-A60B-449A-8BE2-C7025FDDFF7E}"/>
              </a:ext>
            </a:extLst>
          </p:cNvPr>
          <p:cNvSpPr/>
          <p:nvPr/>
        </p:nvSpPr>
        <p:spPr>
          <a:xfrm>
            <a:off x="4696501" y="2714691"/>
            <a:ext cx="245326" cy="612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il: uppåt 15">
            <a:extLst>
              <a:ext uri="{FF2B5EF4-FFF2-40B4-BE49-F238E27FC236}">
                <a16:creationId xmlns:a16="http://schemas.microsoft.com/office/drawing/2014/main" id="{E88FA927-8AE0-4D68-820E-7507D27C5135}"/>
              </a:ext>
            </a:extLst>
          </p:cNvPr>
          <p:cNvSpPr/>
          <p:nvPr/>
        </p:nvSpPr>
        <p:spPr>
          <a:xfrm>
            <a:off x="7673745" y="2737808"/>
            <a:ext cx="245326" cy="612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il: uppåt 16">
            <a:extLst>
              <a:ext uri="{FF2B5EF4-FFF2-40B4-BE49-F238E27FC236}">
                <a16:creationId xmlns:a16="http://schemas.microsoft.com/office/drawing/2014/main" id="{5632712B-6E28-4EE8-BC60-552474327C52}"/>
              </a:ext>
            </a:extLst>
          </p:cNvPr>
          <p:cNvSpPr/>
          <p:nvPr/>
        </p:nvSpPr>
        <p:spPr>
          <a:xfrm flipV="1">
            <a:off x="3060490" y="4074281"/>
            <a:ext cx="240271" cy="4702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uppåt 17">
            <a:extLst>
              <a:ext uri="{FF2B5EF4-FFF2-40B4-BE49-F238E27FC236}">
                <a16:creationId xmlns:a16="http://schemas.microsoft.com/office/drawing/2014/main" id="{AC1F5E41-2A6A-44C1-9A20-7CCED6BD32AD}"/>
              </a:ext>
            </a:extLst>
          </p:cNvPr>
          <p:cNvSpPr/>
          <p:nvPr/>
        </p:nvSpPr>
        <p:spPr>
          <a:xfrm flipV="1">
            <a:off x="6856684" y="4100873"/>
            <a:ext cx="240271" cy="5350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4CBEB7F-99E4-4E34-B330-83DD28DF6D22}"/>
              </a:ext>
            </a:extLst>
          </p:cNvPr>
          <p:cNvSpPr txBox="1"/>
          <p:nvPr/>
        </p:nvSpPr>
        <p:spPr>
          <a:xfrm>
            <a:off x="286215" y="6086422"/>
            <a:ext cx="1148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Infört i FOI-planet ett behov av FOI-projekt som analyserar </a:t>
            </a:r>
            <a:r>
              <a:rPr lang="en-GB" sz="2400" b="1" dirty="0"/>
              <a:t>System reediness</a:t>
            </a:r>
          </a:p>
        </p:txBody>
      </p:sp>
    </p:spTree>
    <p:extLst>
      <p:ext uri="{BB962C8B-B14F-4D97-AF65-F5344CB8AC3E}">
        <p14:creationId xmlns:p14="http://schemas.microsoft.com/office/powerpoint/2010/main" val="193964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3F58D46-7043-48F8-A9E9-6CF741E7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Teknisk Kravställning vid upphandling</a:t>
            </a:r>
            <a:br>
              <a:rPr lang="sv-SE" dirty="0"/>
            </a:br>
            <a:r>
              <a:rPr lang="sv-SE" sz="1800" dirty="0"/>
              <a:t>(regelverk och upphandling)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0A457A-EAF8-4165-9FD9-D79658F9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9068" y="2527199"/>
            <a:ext cx="11360046" cy="3589821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Trafikverket är en upphandlande myndighet</a:t>
            </a:r>
          </a:p>
          <a:p>
            <a:pPr marL="0" indent="0">
              <a:buNone/>
            </a:pPr>
            <a:r>
              <a:rPr lang="sv-SE" sz="2400" dirty="0"/>
              <a:t>Allt som underhålls, projekteras eller byggs upphandlas, </a:t>
            </a:r>
            <a:br>
              <a:rPr lang="sv-SE" sz="2400" dirty="0"/>
            </a:br>
            <a:r>
              <a:rPr lang="sv-SE" sz="2400" dirty="0"/>
              <a:t>detta kräver verifierbara krav</a:t>
            </a:r>
          </a:p>
          <a:p>
            <a:pPr marL="0" indent="0">
              <a:buNone/>
            </a:pPr>
            <a:r>
              <a:rPr lang="sv-SE" sz="2400" dirty="0"/>
              <a:t>Kravställning kan ställas på olika nivåer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Funktionellt på anläggningen						(vägen får inte svämma över)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Funktionellt på byggdelar							(trumman ska hantera flödet X)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Beskrivande av produktens sammansättning	(trumman ska vara av betong och vara 600 mm 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4C370-462F-4C07-B628-263C27BBC0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F9E43-66E6-49E2-BAF4-92FE7A72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313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18762"/>
            <a:ext cx="10800000" cy="900000"/>
          </a:xfrm>
        </p:spPr>
        <p:txBody>
          <a:bodyPr/>
          <a:lstStyle/>
          <a:p>
            <a:r>
              <a:rPr lang="sv-SE" sz="3600" dirty="0"/>
              <a:t>Utveckla funktionella krav på byggnadsverket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799" y="1818761"/>
            <a:ext cx="7785057" cy="4702951"/>
          </a:xfrm>
        </p:spPr>
        <p:txBody>
          <a:bodyPr/>
          <a:lstStyle/>
          <a:p>
            <a:r>
              <a:rPr lang="sv-SE" sz="2400" dirty="0"/>
              <a:t>Provat genom upphandling av totalentreprenader med funktionella krav</a:t>
            </a:r>
          </a:p>
          <a:p>
            <a:r>
              <a:rPr lang="sv-SE" sz="2400" dirty="0"/>
              <a:t>Krav på:</a:t>
            </a:r>
          </a:p>
          <a:p>
            <a:pPr lvl="1"/>
            <a:r>
              <a:rPr lang="sv-SE" sz="2000" dirty="0"/>
              <a:t>Spårbildning</a:t>
            </a:r>
          </a:p>
          <a:p>
            <a:pPr lvl="1"/>
            <a:r>
              <a:rPr lang="sv-SE" sz="2000" dirty="0"/>
              <a:t>Jämnhet</a:t>
            </a:r>
          </a:p>
          <a:p>
            <a:pPr lvl="1"/>
            <a:r>
              <a:rPr lang="sv-SE" sz="2000" dirty="0"/>
              <a:t>Sprickfrihet</a:t>
            </a:r>
          </a:p>
          <a:p>
            <a:pPr lvl="1"/>
            <a:r>
              <a:rPr lang="sv-SE" sz="2000" dirty="0"/>
              <a:t>Friktion mm</a:t>
            </a:r>
          </a:p>
          <a:p>
            <a:r>
              <a:rPr lang="sv-SE" sz="2400" dirty="0"/>
              <a:t>För och nackdelar</a:t>
            </a:r>
          </a:p>
          <a:p>
            <a:pPr lvl="1"/>
            <a:r>
              <a:rPr lang="sv-SE" sz="2000" dirty="0"/>
              <a:t>Ger stor frihet till entreprenören för materialanvändning</a:t>
            </a:r>
          </a:p>
          <a:p>
            <a:pPr lvl="1"/>
            <a:r>
              <a:rPr lang="sv-SE" sz="2000" dirty="0"/>
              <a:t>Ansvaret för kraven på materialen och dimensioneringen flyttas från beställaren till entreprenören</a:t>
            </a:r>
          </a:p>
          <a:p>
            <a:pPr lvl="1"/>
            <a:r>
              <a:rPr lang="sv-SE" sz="2000" dirty="0"/>
              <a:t>Kräver långa garantitider helst 15-20 år som inte uppskattas av branschen</a:t>
            </a:r>
          </a:p>
          <a:p>
            <a:pPr lvl="1"/>
            <a:endParaRPr lang="sv-SE" sz="2000" dirty="0"/>
          </a:p>
          <a:p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6" name="Platshållare för innehåll 4" descr="P424002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37432" y="2170801"/>
            <a:ext cx="3547804" cy="230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 descr="1104 TW Vägskador_0016.JPG"/>
          <p:cNvPicPr>
            <a:picLocks noChangeAspect="1"/>
          </p:cNvPicPr>
          <p:nvPr/>
        </p:nvPicPr>
        <p:blipFill>
          <a:blip r:embed="rId3" cstate="screen"/>
          <a:srcRect t="-179" b="-193"/>
          <a:stretch>
            <a:fillRect/>
          </a:stretch>
        </p:blipFill>
        <p:spPr>
          <a:xfrm>
            <a:off x="8400999" y="4143806"/>
            <a:ext cx="3518115" cy="23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3F58D46-7043-48F8-A9E9-6CF741E7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705111"/>
            <a:ext cx="10800000" cy="900000"/>
          </a:xfrm>
        </p:spPr>
        <p:txBody>
          <a:bodyPr/>
          <a:lstStyle/>
          <a:p>
            <a:r>
              <a:rPr lang="sv-SE" dirty="0"/>
              <a:t>Funktionella krav på anläggningen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0A457A-EAF8-4165-9FD9-D79658F9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4800" y="1535368"/>
            <a:ext cx="9758236" cy="4817306"/>
          </a:xfrm>
        </p:spPr>
        <p:txBody>
          <a:bodyPr/>
          <a:lstStyle/>
          <a:p>
            <a:r>
              <a:rPr lang="sv-SE" dirty="0"/>
              <a:t>Kravställning och mätning av vägytans tillstånd. </a:t>
            </a:r>
            <a:br>
              <a:rPr lang="sv-SE" sz="1800" dirty="0"/>
            </a:br>
            <a:r>
              <a:rPr lang="sv-SE" sz="1800" dirty="0"/>
              <a:t>- Där har vi redan metoder och verifiering</a:t>
            </a:r>
          </a:p>
          <a:p>
            <a:r>
              <a:rPr lang="sv-SE" dirty="0"/>
              <a:t>Sprickbildning/beständighet	</a:t>
            </a:r>
            <a:br>
              <a:rPr lang="sv-SE" sz="1800" dirty="0"/>
            </a:br>
            <a:r>
              <a:rPr lang="sv-SE" sz="1800" dirty="0"/>
              <a:t>- Är en svårigheter eftersom det inte är önskvärt med långa garantitider</a:t>
            </a:r>
          </a:p>
          <a:p>
            <a:r>
              <a:rPr lang="sv-SE" dirty="0"/>
              <a:t>Restvärde vid överlämningen.</a:t>
            </a:r>
            <a:br>
              <a:rPr lang="sv-SE" sz="1800" dirty="0"/>
            </a:br>
            <a:r>
              <a:rPr lang="sv-SE" sz="1800" dirty="0"/>
              <a:t>- </a:t>
            </a:r>
            <a:r>
              <a:rPr lang="sv-SE" sz="1800" b="1" dirty="0"/>
              <a:t>Saknas metodik och metoder att verifiera resterande livslängd </a:t>
            </a:r>
          </a:p>
          <a:p>
            <a:endParaRPr lang="sv-SE" sz="1800" b="1" dirty="0"/>
          </a:p>
          <a:p>
            <a:pPr marL="0" indent="0">
              <a:buNone/>
            </a:pPr>
            <a:r>
              <a:rPr lang="sv-SE" b="1" dirty="0"/>
              <a:t>Var populärt under 2010-talet men används inte så mycket nu</a:t>
            </a:r>
          </a:p>
          <a:p>
            <a:r>
              <a:rPr lang="sv-SE" sz="1800" dirty="0"/>
              <a:t>Svårt med långa garantitider </a:t>
            </a:r>
            <a:br>
              <a:rPr lang="sv-SE" sz="1800" dirty="0"/>
            </a:br>
            <a:r>
              <a:rPr lang="sv-SE" sz="1800" dirty="0"/>
              <a:t>(svår avvägning mellan TRVs behov och entreprenörernas risktagande)</a:t>
            </a:r>
          </a:p>
          <a:p>
            <a:r>
              <a:rPr lang="sv-SE" sz="1800" dirty="0"/>
              <a:t>Svårt att affärsjuridiskt att skilja på sämre konstruktion och förändringar i trafiken</a:t>
            </a:r>
          </a:p>
          <a:p>
            <a:r>
              <a:rPr lang="sv-SE" sz="1800" dirty="0"/>
              <a:t>De flesta entreprenader med lång garantitid återgick till TRV i förtid</a:t>
            </a:r>
          </a:p>
          <a:p>
            <a:pPr lvl="1"/>
            <a:endParaRPr lang="sv-SE" sz="16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4C370-462F-4C07-B628-263C27BBC0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F9E43-66E6-49E2-BAF4-92FE7A72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060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3F58D46-7043-48F8-A9E9-6CF741E7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Funktionella krav på byggdelar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0A457A-EAF8-4165-9FD9-D79658F9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800" y="2529000"/>
            <a:ext cx="8294217" cy="3060000"/>
          </a:xfrm>
        </p:spPr>
        <p:txBody>
          <a:bodyPr/>
          <a:lstStyle/>
          <a:p>
            <a:r>
              <a:rPr lang="sv-SE" dirty="0"/>
              <a:t>I stället för att beskriva materialens sammansättning skulle vi vilja beskriva dess </a:t>
            </a:r>
            <a:r>
              <a:rPr lang="sv-SE" b="1" dirty="0"/>
              <a:t>funktionella egenskaper </a:t>
            </a:r>
            <a:r>
              <a:rPr lang="sv-SE" dirty="0"/>
              <a:t>som har betydelse för konstruktionens tillståndsutveckling.</a:t>
            </a:r>
          </a:p>
          <a:p>
            <a:r>
              <a:rPr lang="sv-SE" dirty="0"/>
              <a:t>Nu har vi en fördel med att vi kan </a:t>
            </a:r>
            <a:r>
              <a:rPr lang="sv-SE" b="1" dirty="0"/>
              <a:t>projekterar vägens tillståndsförändring </a:t>
            </a:r>
            <a:r>
              <a:rPr lang="sv-SE" dirty="0"/>
              <a:t>med </a:t>
            </a:r>
            <a:r>
              <a:rPr lang="sv-SE" dirty="0" err="1"/>
              <a:t>ERAPAve</a:t>
            </a:r>
            <a:r>
              <a:rPr lang="sv-SE" dirty="0"/>
              <a:t> (vägdimensionering) med och indata för egenskaperna styvhet och stabilitet för materialen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sz="2400" b="1" dirty="0">
                <a:solidFill>
                  <a:srgbClr val="FF0000"/>
                </a:solidFill>
              </a:rPr>
              <a:t>			Exempel obundna överbyggnadslager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4C370-462F-4C07-B628-263C27BBC0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F9E43-66E6-49E2-BAF4-92FE7A72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450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1017201"/>
            <a:ext cx="10800000" cy="1153599"/>
          </a:xfrm>
        </p:spPr>
        <p:txBody>
          <a:bodyPr/>
          <a:lstStyle/>
          <a:p>
            <a:r>
              <a:rPr lang="sv-SE" sz="3200" dirty="0"/>
              <a:t>Så här är det nu: </a:t>
            </a:r>
            <a:br>
              <a:rPr lang="sv-SE" sz="3200" dirty="0"/>
            </a:br>
            <a:r>
              <a:rPr lang="sv-SE" sz="3200" dirty="0"/>
              <a:t>Beskrivande krav på ett material till ett obundet lager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800" y="2228974"/>
            <a:ext cx="3624281" cy="3060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/>
              <a:t>Beskrivande krav i regelverket</a:t>
            </a:r>
          </a:p>
          <a:p>
            <a:pPr>
              <a:spcBef>
                <a:spcPts val="0"/>
              </a:spcBef>
            </a:pPr>
            <a:r>
              <a:rPr lang="sv-SE" sz="2400" dirty="0"/>
              <a:t>Kornkurva</a:t>
            </a:r>
          </a:p>
          <a:p>
            <a:pPr>
              <a:spcBef>
                <a:spcPts val="0"/>
              </a:spcBef>
            </a:pPr>
            <a:r>
              <a:rPr lang="sv-SE" sz="2400" dirty="0"/>
              <a:t>Finmaterialhalt</a:t>
            </a:r>
          </a:p>
          <a:p>
            <a:pPr>
              <a:spcBef>
                <a:spcPts val="0"/>
              </a:spcBef>
            </a:pPr>
            <a:r>
              <a:rPr lang="sv-SE" sz="2400" dirty="0"/>
              <a:t>Glimmerhalt</a:t>
            </a:r>
          </a:p>
          <a:p>
            <a:pPr>
              <a:spcBef>
                <a:spcPts val="0"/>
              </a:spcBef>
            </a:pPr>
            <a:r>
              <a:rPr lang="sv-SE" sz="2400" dirty="0"/>
              <a:t>Finmaterialkvalitet</a:t>
            </a:r>
          </a:p>
          <a:p>
            <a:pPr>
              <a:spcBef>
                <a:spcPts val="0"/>
              </a:spcBef>
            </a:pPr>
            <a:r>
              <a:rPr lang="sv-SE" sz="2400" dirty="0"/>
              <a:t>Organisk halt</a:t>
            </a:r>
          </a:p>
          <a:p>
            <a:pPr>
              <a:spcBef>
                <a:spcPts val="0"/>
              </a:spcBef>
            </a:pPr>
            <a:r>
              <a:rPr lang="sv-SE" sz="2400" dirty="0"/>
              <a:t>Krossytegrad</a:t>
            </a:r>
          </a:p>
          <a:p>
            <a:pPr>
              <a:spcBef>
                <a:spcPts val="0"/>
              </a:spcBef>
            </a:pP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094800" y="2228974"/>
            <a:ext cx="40572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 b="1" dirty="0"/>
              <a:t>Funktionella krav mekanisk nedbrytning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Nötning (microDeval)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Krossning (LA)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29" y="4077200"/>
            <a:ext cx="2615892" cy="242354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221" y="4401991"/>
            <a:ext cx="2945440" cy="20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72305"/>
      </p:ext>
    </p:extLst>
  </p:cSld>
  <p:clrMapOvr>
    <a:masterClrMapping/>
  </p:clrMapOvr>
</p:sld>
</file>

<file path=ppt/theme/theme1.xml><?xml version="1.0" encoding="utf-8"?>
<a:theme xmlns:a="http://schemas.openxmlformats.org/drawingml/2006/main" name="Logoty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x" id="{313A48FF-50EA-4D7E-92C9-D77E721D7BBB}" vid="{94786BAC-ACFF-4497-BE3A-D061B1236287}"/>
    </a:ext>
  </a:extLst>
</a:theme>
</file>

<file path=ppt/theme/theme2.xml><?xml version="1.0" encoding="utf-8"?>
<a:theme xmlns:a="http://schemas.openxmlformats.org/drawingml/2006/main" name="1 Huvudrubrik med logotyp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x" id="{313A48FF-50EA-4D7E-92C9-D77E721D7BBB}" vid="{123D040E-DEDA-43B5-AC20-25C1706C344D}"/>
    </a:ext>
  </a:extLst>
</a:theme>
</file>

<file path=ppt/theme/theme3.xml><?xml version="1.0" encoding="utf-8"?>
<a:theme xmlns:a="http://schemas.openxmlformats.org/drawingml/2006/main" name="2_Kapitelrubrik med logotyp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x" id="{313A48FF-50EA-4D7E-92C9-D77E721D7BBB}" vid="{6A7FBE6F-B2DA-4F01-995E-A795EBC6CD1E}"/>
    </a:ext>
  </a:extLst>
</a:theme>
</file>

<file path=ppt/theme/theme4.xml><?xml version="1.0" encoding="utf-8"?>
<a:theme xmlns:a="http://schemas.openxmlformats.org/drawingml/2006/main" name="4_Rubrik, inehåll, titel, datum,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x" id="{313A48FF-50EA-4D7E-92C9-D77E721D7BBB}" vid="{C744E65B-CF2A-4F11-B6C9-C7E6C9296EBC}"/>
    </a:ext>
  </a:extLst>
</a:theme>
</file>

<file path=ppt/theme/theme5.xml><?xml version="1.0" encoding="utf-8"?>
<a:theme xmlns:a="http://schemas.openxmlformats.org/drawingml/2006/main" name="3_Rubrik med logo och bild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x" id="{313A48FF-50EA-4D7E-92C9-D77E721D7BBB}" vid="{EDF771EA-7E9F-407E-88AC-37B16E9E16A4}"/>
    </a:ext>
  </a:extLst>
</a:theme>
</file>

<file path=ppt/theme/theme6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vDokument01" ma:contentTypeID="0x010100F3454A24D10946AC8A6A7F801497FF3100DF70ACC0F9E2D14198C26BCB73343728" ma:contentTypeVersion="31" ma:contentTypeDescription="Dokument som endast har de fält som enligt Trafikverket måste ingå i varje dokumentinnehållstyp." ma:contentTypeScope="" ma:versionID="f2c0d688ffb8209975cc3bef8fbf631c">
  <xsd:schema xmlns:xsd="http://www.w3.org/2001/XMLSchema" xmlns:xs="http://www.w3.org/2001/XMLSchema" xmlns:p="http://schemas.microsoft.com/office/2006/metadata/properties" xmlns:ns1="Trafikverket" xmlns:ns3="2cc95b2f-a972-412a-a6e8-be8828b08c19" xmlns:ns4="1d1dcc81-e84a-4227-a2bf-4daaaef80af8" targetNamespace="http://schemas.microsoft.com/office/2006/metadata/properties" ma:root="true" ma:fieldsID="f434efb4653234e7cd612240975cc260" ns1:_="" ns3:_="" ns4:_="">
    <xsd:import namespace="Trafikverket"/>
    <xsd:import namespace="2cc95b2f-a972-412a-a6e8-be8828b08c19"/>
    <xsd:import namespace="1d1dcc81-e84a-4227-a2bf-4daaaef80af8"/>
    <xsd:element name="properties">
      <xsd:complexType>
        <xsd:sequence>
          <xsd:element name="documentManagement">
            <xsd:complexType>
              <xsd:all>
                <xsd:element ref="ns1:Skapat_x0020_av_x0020_NY" minOccurs="0"/>
                <xsd:element ref="ns1:Dokumentdatum_x0020_NY" minOccurs="0"/>
                <xsd:element ref="ns1:TRVversionNY" minOccurs="0"/>
                <xsd:element ref="ns1:TrvDocumentTemplateId" minOccurs="0"/>
                <xsd:element ref="ns1:TrvDocumentTemplateVersion" minOccurs="0"/>
                <xsd:element ref="ns3:TrvDocumentTypeTaxHTField0" minOccurs="0"/>
                <xsd:element ref="ns3:TaxCatchAll" minOccurs="0"/>
                <xsd:element ref="ns3:TaxCatchAllLabel" minOccurs="0"/>
                <xsd:element ref="ns3:TrvConfidentialityLevelTaxHTField0" minOccurs="0"/>
                <xsd:element ref="ns3:TrvDocumentTemplateCategoryTaxHTField0" minOccurs="0"/>
                <xsd:element ref="ns1:TrvDocumentTemplateTitle"/>
                <xsd:element ref="ns1:TrvDocumentTemplateDescription" minOccurs="0"/>
                <xsd:element ref="ns1:TrvDocumentTemplateContact" minOccurs="0"/>
                <xsd:element ref="ns3:TrvDocumentTemplateOwnerTaxHTField0" minOccurs="0"/>
                <xsd:element ref="ns1:TrvDocumentTemplateDat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nillable="true" ma:displayName="Skapat av" ma:description="Namn och organisationsbeteckning för den person som skapat dokumentet." ma:internalName="TrvCreatedBy" ma:readOnly="true">
      <xsd:simpleType>
        <xsd:restriction base="dms:Text"/>
      </xsd:simpleType>
    </xsd:element>
    <xsd:element name="Dokumentdatum_x0020_NY" ma:index="2" nillable="true" ma:displayName="Dokumentdatum" ma:description="Datum för nuvarande version" ma:format="DateOnly" ma:internalName="TrvDocumentDate" ma:readOnly="tru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fals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false">
      <xsd:simpleType>
        <xsd:restriction base="dms:Text"/>
      </xsd:simpleType>
    </xsd:element>
    <xsd:element name="TrvDocumentTemplateTitle" ma:index="21" ma:displayName="Mallnamn" ma:description="Dokumenttitel på dokumentmallen" ma:internalName="TrvDocumentTemplateTitle" ma:readOnly="false">
      <xsd:simpleType>
        <xsd:restriction base="dms:Text"/>
      </xsd:simpleType>
    </xsd:element>
    <xsd:element name="TrvDocumentTemplateDescription" ma:index="22" nillable="true" ma:displayName="Mallbeskrivning" ma:description="Beskrivning på dokumentmallen" ma:internalName="TrvDocumentTemplateDescription">
      <xsd:simpleType>
        <xsd:restriction base="dms:Text"/>
      </xsd:simpleType>
    </xsd:element>
    <xsd:element name="TrvDocumentTemplateContact" ma:index="23" nillable="true" ma:displayName="Kontaktperson" ma:description="" ma:hidden="true" ma:internalName="TrvDocumentTemplateContact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rvDocumentTemplateDate" ma:index="26" nillable="true" ma:displayName="Publicerad" ma:description="Datum för när mallversionen senast ändrades" ma:format="DateOnly" ma:hidden="true" ma:internalName="TrvDocumentTemplat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95b2f-a972-412a-a6e8-be8828b08c19" elementFormDefault="qualified">
    <xsd:import namespace="http://schemas.microsoft.com/office/2006/documentManagement/types"/>
    <xsd:import namespace="http://schemas.microsoft.com/office/infopath/2007/PartnerControls"/>
    <xsd:element name="TrvDocumentTypeTaxHTField0" ma:index="11" nillable="true" ma:taxonomy="true" ma:internalName="TrvDocumentTypeTaxHTField0" ma:taxonomyFieldName="TrvDocumentType" ma:displayName="Dokumenttyp" ma:readOnly="true" ma:fieldId="{254c14be-9fac-4cea-a731-8aa49979445b}" ma:sspId="56b52474-2a4b-42ac-ac16-0a67cba4e670" ma:termSetId="152f56a5-fdb2-4180-8a6e-79ef00400b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8d39c8e1-3b67-495e-9279-b773ae6d2cfc}" ma:internalName="TaxCatchAll" ma:showField="CatchAllData" ma:web="2cc95b2f-a972-412a-a6e8-be8828b08c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8d39c8e1-3b67-495e-9279-b773ae6d2cfc}" ma:internalName="TaxCatchAllLabel" ma:readOnly="true" ma:showField="CatchAllDataLabel" ma:web="2cc95b2f-a972-412a-a6e8-be8828b08c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rvConfidentialityLevelTaxHTField0" ma:index="17" nillable="true" ma:taxonomy="true" ma:internalName="TrvConfidentialityLevelTaxHTField0" ma:taxonomyFieldName="TrvConfidentialityLevel" ma:displayName="Konfidentialitetsnivå" ma:readOnly="false" ma:default="" ma:fieldId="{a84a37ca-5c43-43e3-a37a-c23c41d1607d}" ma:sspId="56b52474-2a4b-42ac-ac16-0a67cba4e670" ma:termSetId="4d666f29-dc73-4030-952a-63de8896f3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vDocumentTemplateCategoryTaxHTField0" ma:index="19" ma:taxonomy="true" ma:internalName="TrvDocumentTemplateCategoryTaxHTField0" ma:taxonomyFieldName="TrvDocumentTemplateCategory" ma:displayName="Mallkategori" ma:readOnly="false" ma:fieldId="{9697ca31-7b53-4b62-95a3-8e7bb5ca1ebe}" ma:taxonomyMulti="true" ma:sspId="56b52474-2a4b-42ac-ac16-0a67cba4e670" ma:termSetId="1a3a659a-fb09-4d71-b69f-d837800d1c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vDocumentTemplateOwnerTaxHTField0" ma:index="24" nillable="true" ma:taxonomy="true" ma:internalName="TrvDocumentTemplateOwnerTaxHTField0" ma:taxonomyFieldName="TrvDocumentTemplateOwner" ma:displayName="Förvaltas av" ma:fieldId="{cb012b9e-6fe6-4882-87e9-27992d7f1cfa}" ma:sspId="56b52474-2a4b-42ac-ac16-0a67cba4e670" ma:termSetId="fc6ac77e-aea4-4c18-b64f-642ceecd75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dcc81-e84a-4227-a2bf-4daaaef80af8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nehållstyp"/>
        <xsd:element ref="dc:title" minOccurs="0" maxOccurs="1" ma:index="1" ma:displayName="Dokumenttitel" ma:readOnly="tru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vDocumentTemplateId xmlns="Trafikverket">TMALL 0145</TrvDocumentTemplateId>
    <TrvDocumentTemplateContact xmlns="Trafikverket">
      <UserInfo>
        <DisplayName>Theorin Wallander Malin, KMveu</DisplayName>
        <AccountId>1798</AccountId>
        <AccountType/>
      </UserInfo>
    </TrvDocumentTemplateContact>
    <TrvDocumentTemplateTitle xmlns="Trafikverket">Presentation_Trafikverket</TrvDocumentTemplateTitle>
    <TrvDocumentTemplateDescription xmlns="Trafikverket">PPT-mall, widescreen, som ska användas av verksamheten för att skapa presentationer.</TrvDocumentTemplateDescription>
    <TrvDocumentTemplateVersion xmlns="Trafikverket">5.0</TrvDocumentTemplateVersion>
    <TrvDocumentTemplateDate xmlns="Trafikverket">2024-02-28T23:00:00+00:00</TrvDocumentTemplateDate>
    <Skapat_x0020_av_x0020_NY xmlns="Trafikverket" xsi:nil="true"/>
    <Dokumentdatum_x0020_NY xmlns="Trafikverket" xsi:nil="true"/>
    <TRVversionNY xmlns="Trafikverket" xsi:nil="true"/>
    <TaxCatchAll xmlns="2cc95b2f-a972-412a-a6e8-be8828b08c19">
      <Value>27</Value>
      <Value>20</Value>
      <Value>2</Value>
    </TaxCatchAll>
    <TrvDocumentTemplateOwnerTaxHTField0 xmlns="2cc95b2f-a972-412a-a6e8-be8828b08c19">
      <Terms xmlns="http://schemas.microsoft.com/office/infopath/2007/PartnerControls">
        <TermInfo xmlns="http://schemas.microsoft.com/office/infopath/2007/PartnerControls">
          <TermName xmlns="http://schemas.microsoft.com/office/infopath/2007/PartnerControls">KM Kommunikation</TermName>
          <TermId xmlns="http://schemas.microsoft.com/office/infopath/2007/PartnerControls">65ba4904-7f87-411a-bf82-b389570b62aa</TermId>
        </TermInfo>
      </Terms>
    </TrvDocumentTemplateOwnerTaxHTField0>
    <TrvDocumentTypeTaxHTField0 xmlns="2cc95b2f-a972-412a-a6e8-be8828b08c1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DocumentTypeTaxHTField0>
    <TrvDocumentTemplateCategoryTaxHTField0 xmlns="2cc95b2f-a972-412a-a6e8-be8828b08c1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Grundmallar</TermName>
          <TermId xmlns="http://schemas.microsoft.com/office/infopath/2007/PartnerControls">ba03f0de-f93f-4e70-95f2-fa30c55e4680</TermId>
        </TermInfo>
      </Terms>
    </TrvDocumentTemplateCategoryTaxHTField0>
    <TrvConfidentialityLevelTaxHTField0 xmlns="2cc95b2f-a972-412a-a6e8-be8828b08c19">
      <Terms xmlns="http://schemas.microsoft.com/office/infopath/2007/PartnerControls"/>
    </TrvConfidentialityLevelTaxHTField0>
  </documentManagement>
</p:properties>
</file>

<file path=customXml/itemProps1.xml><?xml version="1.0" encoding="utf-8"?>
<ds:datastoreItem xmlns:ds="http://schemas.openxmlformats.org/officeDocument/2006/customXml" ds:itemID="{073D0C6A-C4A0-4702-AF9D-AF72F7744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2cc95b2f-a972-412a-a6e8-be8828b08c19"/>
    <ds:schemaRef ds:uri="1d1dcc81-e84a-4227-a2bf-4daaaef80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7995CE-3062-4DCB-913E-CA7C92E2CD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B4E73-29F5-4C44-AEDC-5752B130AE4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Trafikverket"/>
    <ds:schemaRef ds:uri="1d1dcc81-e84a-4227-a2bf-4daaaef80af8"/>
    <ds:schemaRef ds:uri="2cc95b2f-a972-412a-a6e8-be8828b08c1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Presentation_Trafikverket</Template>
  <TotalTime>1160</TotalTime>
  <Words>1089</Words>
  <Application>Microsoft Office PowerPoint</Application>
  <PresentationFormat>Bredbild</PresentationFormat>
  <Paragraphs>185</Paragraphs>
  <Slides>19</Slides>
  <Notes>3</Notes>
  <HiddenSlides>2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Arial</vt:lpstr>
      <vt:lpstr>Calibri</vt:lpstr>
      <vt:lpstr>Logotyp</vt:lpstr>
      <vt:lpstr>1 Huvudrubrik med logotyp</vt:lpstr>
      <vt:lpstr>2_Kapitelrubrik med logotyp</vt:lpstr>
      <vt:lpstr>4_Rubrik, inehåll, titel, datum, sidnr</vt:lpstr>
      <vt:lpstr>3_Rubrik med logo och bild</vt:lpstr>
      <vt:lpstr>Affärsutveckling Teknisk kravställning vid upphandling Funktionella krav</vt:lpstr>
      <vt:lpstr>Session 2 Affärsutveckling</vt:lpstr>
      <vt:lpstr>Vad leder fram till en inovation?</vt:lpstr>
      <vt:lpstr>Från behov till innovation</vt:lpstr>
      <vt:lpstr>Teknisk Kravställning vid upphandling (regelverk och upphandling)</vt:lpstr>
      <vt:lpstr>Utveckla funktionella krav på byggnadsverket</vt:lpstr>
      <vt:lpstr>Funktionella krav på anläggningen</vt:lpstr>
      <vt:lpstr>Funktionella krav på byggdelar</vt:lpstr>
      <vt:lpstr>Så här är det nu:  Beskrivande krav på ett material till ett obundet lager</vt:lpstr>
      <vt:lpstr>3 Utveckla funktionella krav på byggnadsmaterialen  Obundna överbyggnadslager (Bärlager, Förstärkningslager, Skyddslager och Bergunderbyggnad)</vt:lpstr>
      <vt:lpstr>Beskrivande krav på ett material till ett obundet lager </vt:lpstr>
      <vt:lpstr>Kunskapsbehov för funktionella krav på byggdel</vt:lpstr>
      <vt:lpstr>Miljökrav vid upphandling</vt:lpstr>
      <vt:lpstr>Sammanfattning</vt:lpstr>
      <vt:lpstr>PowerPoint-presentation</vt:lpstr>
      <vt:lpstr>3 Utveckla funktionella krav på byggnadsmaterialen  Obundna överbyggnadslager (Bärlager, Förstärkningslager, Skyddslager och Bergunderbyggnad)</vt:lpstr>
      <vt:lpstr>Obundna material  Forskningsbehov</vt:lpstr>
      <vt:lpstr>Terrassering Kunskapsbehov</vt:lpstr>
      <vt:lpstr>PowerPoint-presentation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Hermelin Klas, IVtu4</dc:creator>
  <cp:lastModifiedBy>Hermelin Klas, IVtu4</cp:lastModifiedBy>
  <cp:revision>14</cp:revision>
  <dcterms:created xsi:type="dcterms:W3CDTF">2025-03-06T10:18:29Z</dcterms:created>
  <dcterms:modified xsi:type="dcterms:W3CDTF">2025-03-11T10:32:47Z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0x010100F3454A24D10946AC8A6A7F801497FF3100DF70ACC0F9E2D14198C26BCB73343728</vt:lpwstr>
  </property>
  <property fmtid="{D5CDD505-2E9C-101B-9397-08002B2CF9AE}" pid="3" name="TrvDocumentType">
    <vt:lpwstr>2;#ARBETSMATERIAL|a2894791-a90f-4fd8-bd38-5426c743cb42</vt:lpwstr>
  </property>
  <property fmtid="{D5CDD505-2E9C-101B-9397-08002B2CF9AE}" pid="4" name="TrvDocumentTemplateOwner">
    <vt:lpwstr>20;#KM Kommunikation|65ba4904-7f87-411a-bf82-b389570b62aa</vt:lpwstr>
  </property>
  <property fmtid="{D5CDD505-2E9C-101B-9397-08002B2CF9AE}" pid="5" name="TrvDocumentTemplateStatus">
    <vt:lpwstr>Distribuerad</vt:lpwstr>
  </property>
  <property fmtid="{D5CDD505-2E9C-101B-9397-08002B2CF9AE}" pid="6" name="TrvDocumentTemplateCategory">
    <vt:lpwstr>27;#Grundmallar|ba03f0de-f93f-4e70-95f2-fa30c55e4680</vt:lpwstr>
  </property>
  <property fmtid="{D5CDD505-2E9C-101B-9397-08002B2CF9AE}" pid="7" name="TrvConfidentialityLevel">
    <vt:lpwstr/>
  </property>
  <property fmtid="{D5CDD505-2E9C-101B-9397-08002B2CF9AE}" pid="8" name="TrvCounterpartIdentityNumber">
    <vt:lpwstr/>
  </property>
  <property fmtid="{D5CDD505-2E9C-101B-9397-08002B2CF9AE}" pid="9" name="TrvCaseId">
    <vt:lpwstr/>
  </property>
  <property fmtid="{D5CDD505-2E9C-101B-9397-08002B2CF9AE}" pid="10" name="TrvAddressee">
    <vt:lpwstr/>
  </property>
  <property fmtid="{D5CDD505-2E9C-101B-9397-08002B2CF9AE}" pid="11" name="TrvCounterpart">
    <vt:lpwstr/>
  </property>
  <property fmtid="{D5CDD505-2E9C-101B-9397-08002B2CF9AE}" pid="12" name="TrvApprovedBy">
    <vt:lpwstr/>
  </property>
  <property fmtid="{D5CDD505-2E9C-101B-9397-08002B2CF9AE}" pid="13" name="TrvCounterpartCaseId">
    <vt:lpwstr/>
  </property>
  <property fmtid="{D5CDD505-2E9C-101B-9397-08002B2CF9AE}" pid="14" name="TrvCopyTo">
    <vt:lpwstr/>
  </property>
</Properties>
</file>