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648" r:id="rId5"/>
    <p:sldMasterId id="2147483675" r:id="rId6"/>
    <p:sldMasterId id="2147483657" r:id="rId7"/>
    <p:sldMasterId id="2147483684" r:id="rId8"/>
  </p:sldMasterIdLst>
  <p:notesMasterIdLst>
    <p:notesMasterId r:id="rId16"/>
  </p:notesMasterIdLst>
  <p:handoutMasterIdLst>
    <p:handoutMasterId r:id="rId17"/>
  </p:handoutMasterIdLst>
  <p:sldIdLst>
    <p:sldId id="428" r:id="rId9"/>
    <p:sldId id="347" r:id="rId10"/>
    <p:sldId id="427" r:id="rId11"/>
    <p:sldId id="345" r:id="rId12"/>
    <p:sldId id="429" r:id="rId13"/>
    <p:sldId id="346" r:id="rId14"/>
    <p:sldId id="324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242" userDrawn="1">
          <p15:clr>
            <a:srgbClr val="A4A3A4"/>
          </p15:clr>
        </p15:guide>
        <p15:guide id="2" orient="horz" pos="799" userDrawn="1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0000"/>
    <a:srgbClr val="5F0000"/>
    <a:srgbClr val="870000"/>
    <a:srgbClr val="AF0000"/>
    <a:srgbClr val="D90611"/>
    <a:srgbClr val="D80611"/>
    <a:srgbClr val="D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42" autoAdjust="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>
        <p:guide pos="7242"/>
        <p:guide orient="horz" pos="799"/>
        <p:guide orient="horz" pos="3884"/>
        <p:guide orient="horz" pos="2160"/>
        <p:guide pos="4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Huvudrubriksida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Konfidentialitetsnivå</a:t>
            </a:r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ska klassas. Ä</a:t>
            </a:r>
            <a:r>
              <a:rPr lang="sv-SE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ndra till valt värde.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Vid visning av presentation vid tillfällen då klassning inte ska synas så kan värdet döljas.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Ange aktuell klass här på anteckningssidan.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Ägaren av presentationen ansvarar för att klassningen överensstämmer med innehållet.</a:t>
            </a:r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41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FIKVERKE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7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vä, bild h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269000"/>
            <a:ext cx="5040000" cy="900000"/>
          </a:xfrm>
          <a:prstGeom prst="rect">
            <a:avLst/>
          </a:prstGeom>
        </p:spPr>
        <p:txBody>
          <a:bodyPr anchor="ctr"/>
          <a:lstStyle>
            <a:lvl1pPr>
              <a:defRPr sz="36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 hasCustomPrompt="1"/>
          </p:nvPr>
        </p:nvSpPr>
        <p:spPr>
          <a:xfrm>
            <a:off x="6456000" y="1269000"/>
            <a:ext cx="5040000" cy="43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1200"/>
              </a:spcBef>
              <a:buNone/>
              <a:defRPr spc="0" baseline="0"/>
            </a:lvl1pPr>
          </a:lstStyle>
          <a:p>
            <a:r>
              <a:rPr lang="sv-SE" dirty="0"/>
              <a:t>Bild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>
          <a:xfrm>
            <a:off x="10152000" y="201600"/>
            <a:ext cx="1767114" cy="365125"/>
          </a:xfrm>
        </p:spPr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>
          <a:xfrm>
            <a:off x="696000" y="201600"/>
            <a:ext cx="3570514" cy="365125"/>
          </a:xfrm>
        </p:spPr>
        <p:txBody>
          <a:bodyPr/>
          <a:lstStyle>
            <a:lvl1pPr>
              <a:defRPr sz="1000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>
          <a:xfrm>
            <a:off x="-1" y="201600"/>
            <a:ext cx="784800" cy="365125"/>
          </a:xfrm>
        </p:spPr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4800" y="2170800"/>
            <a:ext cx="5040000" cy="342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spc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292063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hö, bild v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6456000" y="1269000"/>
            <a:ext cx="5040000" cy="900000"/>
          </a:xfrm>
          <a:prstGeom prst="rect">
            <a:avLst/>
          </a:prstGeom>
        </p:spPr>
        <p:txBody>
          <a:bodyPr anchor="ctr"/>
          <a:lstStyle>
            <a:lvl1pPr>
              <a:defRPr sz="36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bild 9"/>
          <p:cNvSpPr>
            <a:spLocks noGrp="1"/>
          </p:cNvSpPr>
          <p:nvPr>
            <p:ph type="pic" sz="quarter" idx="13" hasCustomPrompt="1"/>
          </p:nvPr>
        </p:nvSpPr>
        <p:spPr>
          <a:xfrm>
            <a:off x="694800" y="1269000"/>
            <a:ext cx="5040000" cy="43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1200"/>
              </a:spcBef>
              <a:buNone/>
              <a:defRPr spc="0" baseline="0"/>
            </a:lvl1pPr>
          </a:lstStyle>
          <a:p>
            <a:r>
              <a:rPr lang="sv-SE" dirty="0"/>
              <a:t>Bild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454800" y="2170800"/>
            <a:ext cx="5040000" cy="342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spc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1106066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iagram 5"/>
          <p:cNvSpPr>
            <a:spLocks noGrp="1"/>
          </p:cNvSpPr>
          <p:nvPr>
            <p:ph type="chart" sz="quarter" idx="12" hasCustomPrompt="1"/>
          </p:nvPr>
        </p:nvSpPr>
        <p:spPr>
          <a:xfrm>
            <a:off x="696000" y="1269000"/>
            <a:ext cx="10800000" cy="43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1200"/>
              </a:spcBef>
              <a:buNone/>
              <a:defRPr spc="0" baseline="0"/>
            </a:lvl1pPr>
          </a:lstStyle>
          <a:p>
            <a:r>
              <a:rPr lang="sv-SE" dirty="0"/>
              <a:t>Diagram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8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&amp;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269000"/>
            <a:ext cx="10800000" cy="900000"/>
          </a:xfrm>
          <a:prstGeom prst="rect">
            <a:avLst/>
          </a:prstGeom>
        </p:spPr>
        <p:txBody>
          <a:bodyPr anchor="ctr"/>
          <a:lstStyle>
            <a:lvl1pPr algn="ctr">
              <a:defRPr sz="3600" baseline="0"/>
            </a:lvl1pPr>
          </a:lstStyle>
          <a:p>
            <a:r>
              <a:rPr lang="sv-SE" dirty="0"/>
              <a:t>Klicka – 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6000" y="2170062"/>
            <a:ext cx="5040000" cy="342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000" spc="0"/>
            </a:lvl1pPr>
            <a:lvl2pPr marL="232200" indent="0">
              <a:buNone/>
              <a:defRPr/>
            </a:lvl2pPr>
            <a:lvl3pPr marL="462600" indent="0">
              <a:buNone/>
              <a:defRPr/>
            </a:lvl3pPr>
            <a:lvl4pPr marL="693000" indent="0">
              <a:buNone/>
              <a:defRPr/>
            </a:lvl4pPr>
            <a:lvl5pPr marL="887400" indent="0">
              <a:buNone/>
              <a:defRPr/>
            </a:lvl5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6" name="Platshållare för diagram 5"/>
          <p:cNvSpPr>
            <a:spLocks noGrp="1"/>
          </p:cNvSpPr>
          <p:nvPr>
            <p:ph type="chart" sz="quarter" idx="13" hasCustomPrompt="1"/>
          </p:nvPr>
        </p:nvSpPr>
        <p:spPr>
          <a:xfrm>
            <a:off x="6454800" y="2169000"/>
            <a:ext cx="5040000" cy="34210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pc="0" baseline="0"/>
            </a:lvl1pPr>
          </a:lstStyle>
          <a:p>
            <a:r>
              <a:rPr lang="sv-SE" dirty="0"/>
              <a:t>Diagram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5869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9311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-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5215659"/>
          </a:xfrm>
          <a:prstGeom prst="rect">
            <a:avLst/>
          </a:prstGeom>
          <a:solidFill>
            <a:schemeClr val="accent5"/>
          </a:solidFill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1200"/>
              </a:spcBef>
              <a:buNone/>
              <a:defRPr spc="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9019" y="5473309"/>
            <a:ext cx="9372450" cy="10800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- lägg till rubrik</a:t>
            </a:r>
            <a:endParaRPr lang="en-US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DB92D40-5F44-4A12-A0C2-161F3FFFEFD2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För att byta bakgrundsbild – Högerklicka på bilden. Välj Ändra bild. Välj sedan Från en fil.</a:t>
            </a:r>
          </a:p>
        </p:txBody>
      </p:sp>
      <p:sp>
        <p:nvSpPr>
          <p:cNvPr id="15" name="Platshållare för text 14" descr="Trafikverkets logotyp">
            <a:extLst>
              <a:ext uri="{FF2B5EF4-FFF2-40B4-BE49-F238E27FC236}">
                <a16:creationId xmlns:a16="http://schemas.microsoft.com/office/drawing/2014/main" id="{BC63DBC5-3A01-48A2-B443-DAC14C323B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8665" y="0"/>
            <a:ext cx="1514671" cy="756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800" spc="0" baseline="0"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9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7844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-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1200"/>
              </a:spcBef>
              <a:buNone/>
              <a:defRPr spc="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2242925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- lägg till rubrik</a:t>
            </a:r>
            <a:endParaRPr lang="en-US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DB92D40-5F44-4A12-A0C2-161F3FFFEFD2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För att byta bakgrundsbild – Högerklicka på bilden. Välj Ändra bild. Välj sedan Från en fil.</a:t>
            </a:r>
          </a:p>
        </p:txBody>
      </p:sp>
      <p:sp>
        <p:nvSpPr>
          <p:cNvPr id="15" name="Platshållare för text 14" descr="Trafikverkets logotyp">
            <a:extLst>
              <a:ext uri="{FF2B5EF4-FFF2-40B4-BE49-F238E27FC236}">
                <a16:creationId xmlns:a16="http://schemas.microsoft.com/office/drawing/2014/main" id="{BC63DBC5-3A01-48A2-B443-DAC14C323B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8665" y="0"/>
            <a:ext cx="1514671" cy="756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800" spc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9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575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Huvudrubriksida röd 175-0-0">
    <p:bg>
      <p:bgPr>
        <a:solidFill>
          <a:srgbClr val="A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234906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- lägg till rubrik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AAAF19A-C108-416B-94E8-AE411170AA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6000" y="3789000"/>
            <a:ext cx="10800000" cy="1800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Skriv text här</a:t>
            </a:r>
            <a:endParaRPr lang="en-US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A8C1F592-2565-4952-8C19-80933FC3F5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5326" y="5990318"/>
            <a:ext cx="10801350" cy="2769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spc="0" baseline="0">
                <a:solidFill>
                  <a:schemeClr val="bg1"/>
                </a:solidFill>
              </a:defRPr>
            </a:lvl1pPr>
            <a:lvl2pPr marL="232200" indent="0">
              <a:buNone/>
              <a:defRPr sz="1200"/>
            </a:lvl2pPr>
            <a:lvl3pPr marL="462600" indent="0">
              <a:buNone/>
              <a:defRPr sz="1200"/>
            </a:lvl3pPr>
            <a:lvl4pPr marL="693000" indent="0">
              <a:buNone/>
              <a:defRPr sz="1200"/>
            </a:lvl4pPr>
            <a:lvl5pPr marL="887400" indent="0">
              <a:buNone/>
              <a:defRPr sz="12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0694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Huvudrubrik, platshållare EU-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4800"/>
            </a:lvl1pPr>
          </a:lstStyle>
          <a:p>
            <a:r>
              <a:rPr lang="sv-SE" dirty="0"/>
              <a:t>Klicka – 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6000" y="3284970"/>
            <a:ext cx="10800000" cy="180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+mj-lt"/>
              <a:buNone/>
              <a:defRPr sz="2400" spc="0" baseline="0"/>
            </a:lvl1pPr>
            <a:lvl2pPr marL="575100" indent="-342900">
              <a:buFont typeface="+mj-lt"/>
              <a:buAutoNum type="arabicPeriod"/>
              <a:defRPr/>
            </a:lvl2pPr>
            <a:lvl3pPr marL="805500" indent="-342900">
              <a:buFont typeface="+mj-lt"/>
              <a:buAutoNum type="arabicPeriod"/>
              <a:defRPr/>
            </a:lvl3pPr>
            <a:lvl4pPr marL="1035900" indent="-342900">
              <a:buFont typeface="+mj-lt"/>
              <a:buAutoNum type="arabicPeriod"/>
              <a:defRPr/>
            </a:lvl4pPr>
            <a:lvl5pPr marL="12303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7" hasCustomPrompt="1"/>
          </p:nvPr>
        </p:nvSpPr>
        <p:spPr>
          <a:xfrm>
            <a:off x="694800" y="5529600"/>
            <a:ext cx="2739600" cy="92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Plats för EU-logotyp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BD16B4E-76DC-44E2-8BEE-9E700AD562F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70149" y="5995793"/>
            <a:ext cx="4683125" cy="2095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spc="0" baseline="0"/>
            </a:lvl1pPr>
          </a:lstStyle>
          <a:p>
            <a:pPr lvl="0"/>
            <a:r>
              <a:rPr lang="sv-SE" dirty="0" err="1"/>
              <a:t>Konfidentialitetsnivå</a:t>
            </a:r>
            <a:r>
              <a:rPr lang="sv-SE" dirty="0"/>
              <a:t> ska klassas, och anges här</a:t>
            </a:r>
          </a:p>
        </p:txBody>
      </p:sp>
    </p:spTree>
    <p:extLst>
      <p:ext uri="{BB962C8B-B14F-4D97-AF65-F5344CB8AC3E}">
        <p14:creationId xmlns:p14="http://schemas.microsoft.com/office/powerpoint/2010/main" val="38635809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&amp;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4800" y="1270800"/>
            <a:ext cx="10800000" cy="900000"/>
          </a:xfrm>
          <a:prstGeom prst="rect">
            <a:avLst/>
          </a:prstGeom>
        </p:spPr>
        <p:txBody>
          <a:bodyPr anchor="ctr"/>
          <a:lstStyle>
            <a:lvl1pPr algn="l">
              <a:defRPr sz="4000"/>
            </a:lvl1pPr>
          </a:lstStyle>
          <a:p>
            <a:r>
              <a:rPr lang="sv-SE" dirty="0"/>
              <a:t>Klicka – 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4800" y="2529000"/>
            <a:ext cx="8607600" cy="306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buFont typeface="Arial" panose="020B0604020202020204" pitchFamily="34" charset="0"/>
              <a:buChar char="•"/>
              <a:defRPr sz="2000" spc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10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71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,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4800" y="1270800"/>
            <a:ext cx="10800000" cy="900000"/>
          </a:xfrm>
          <a:prstGeom prst="rect">
            <a:avLst/>
          </a:prstGeom>
        </p:spPr>
        <p:txBody>
          <a:bodyPr anchor="ctr"/>
          <a:lstStyle>
            <a:lvl1pPr algn="l">
              <a:defRPr sz="3600" baseline="0"/>
            </a:lvl1pPr>
          </a:lstStyle>
          <a:p>
            <a:r>
              <a:rPr lang="sv-SE" dirty="0"/>
              <a:t>Klicka – 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4800" y="2529000"/>
            <a:ext cx="8607600" cy="306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spc="0" baseline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10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8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rubrik, röd 135-0-0">
    <p:bg>
      <p:bgPr>
        <a:solidFill>
          <a:srgbClr val="87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234906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- lägg till rubrik</a:t>
            </a:r>
          </a:p>
        </p:txBody>
      </p:sp>
      <p:sp>
        <p:nvSpPr>
          <p:cNvPr id="9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1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224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rubrik, röd 95-0-0">
    <p:bg>
      <p:bgPr>
        <a:solidFill>
          <a:srgbClr val="5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2357223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- lägg till rubrik</a:t>
            </a:r>
            <a:endParaRPr lang="en-US" dirty="0"/>
          </a:p>
        </p:txBody>
      </p:sp>
      <p:sp>
        <p:nvSpPr>
          <p:cNvPr id="8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0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90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rubrik, röd 55-0-0">
    <p:bg>
      <p:bgPr>
        <a:solidFill>
          <a:srgbClr val="37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2350265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- lägg till rubrik</a:t>
            </a:r>
            <a:endParaRPr lang="en-US" dirty="0"/>
          </a:p>
        </p:txBody>
      </p:sp>
      <p:sp>
        <p:nvSpPr>
          <p:cNvPr id="8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0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,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4800" y="1270800"/>
            <a:ext cx="10800000" cy="900000"/>
          </a:xfrm>
          <a:prstGeom prst="rect">
            <a:avLst/>
          </a:prstGeom>
        </p:spPr>
        <p:txBody>
          <a:bodyPr anchor="ctr"/>
          <a:lstStyle>
            <a:lvl1pPr algn="l">
              <a:defRPr sz="3600" baseline="0"/>
            </a:lvl1pPr>
          </a:lstStyle>
          <a:p>
            <a:r>
              <a:rPr lang="sv-SE" dirty="0"/>
              <a:t>Klicka – 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4800" y="2529000"/>
            <a:ext cx="8607600" cy="306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spc="0" baseline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10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116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sv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3.sv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570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Trafikverkets logotyp">
            <a:extLst>
              <a:ext uri="{FF2B5EF4-FFF2-40B4-BE49-F238E27FC236}">
                <a16:creationId xmlns:a16="http://schemas.microsoft.com/office/drawing/2014/main" id="{F6D06EDD-E5A3-40F5-94E9-EF10146AE4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8665" y="0"/>
            <a:ext cx="1514670" cy="756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effectLst>
            <a:reflection stA="45000" endPos="1000" dist="50800" dir="5400000" sy="-100000" algn="bl" rotWithShape="0"/>
          </a:effectLst>
        </p:spPr>
      </p:pic>
      <p:sp>
        <p:nvSpPr>
          <p:cNvPr id="6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9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3" r:id="rId2"/>
    <p:sldLayoutId id="2147483689" r:id="rId3"/>
    <p:sldLayoutId id="2147483690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pos="438" userDrawn="1">
          <p15:clr>
            <a:srgbClr val="F26B43"/>
          </p15:clr>
        </p15:guide>
        <p15:guide id="9" pos="7242" userDrawn="1">
          <p15:clr>
            <a:srgbClr val="F26B43"/>
          </p15:clr>
        </p15:guide>
        <p15:guide id="10" orient="horz" pos="3884" userDrawn="1">
          <p15:clr>
            <a:srgbClr val="F26B43"/>
          </p15:clr>
        </p15:guide>
        <p15:guide id="11" orient="horz" pos="79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Trafikverkets logotyp">
            <a:extLst>
              <a:ext uri="{FF2B5EF4-FFF2-40B4-BE49-F238E27FC236}">
                <a16:creationId xmlns:a16="http://schemas.microsoft.com/office/drawing/2014/main" id="{F6D06EDD-E5A3-40F5-94E9-EF10146AE40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38665" y="0"/>
            <a:ext cx="1514670" cy="75600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effectLst>
            <a:reflection stA="45000" endPos="1000" dist="50800" dir="5400000" sy="-100000" algn="bl" rotWithShape="0"/>
          </a:effectLst>
        </p:spPr>
      </p:pic>
      <p:sp>
        <p:nvSpPr>
          <p:cNvPr id="6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9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397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7" r:id="rId2"/>
    <p:sldLayoutId id="2147483650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pos="438" userDrawn="1">
          <p15:clr>
            <a:srgbClr val="F26B43"/>
          </p15:clr>
        </p15:guide>
        <p15:guide id="9" pos="7242" userDrawn="1">
          <p15:clr>
            <a:srgbClr val="F26B43"/>
          </p15:clr>
        </p15:guide>
        <p15:guide id="10" orient="horz" pos="3884" userDrawn="1">
          <p15:clr>
            <a:srgbClr val="F26B43"/>
          </p15:clr>
        </p15:guide>
        <p15:guide id="11" orient="horz" pos="79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Trafikverkets logotyp">
            <a:extLst>
              <a:ext uri="{FF2B5EF4-FFF2-40B4-BE49-F238E27FC236}">
                <a16:creationId xmlns:a16="http://schemas.microsoft.com/office/drawing/2014/main" id="{F6D06EDD-E5A3-40F5-94E9-EF10146AE40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38665" y="0"/>
            <a:ext cx="1514670" cy="756000"/>
          </a:xfrm>
          <a:prstGeom prst="rect">
            <a:avLst/>
          </a:prstGeom>
          <a:effectLst>
            <a:reflection stA="45000" endPos="1000" dist="50800" dir="5400000" sy="-100000" algn="bl" rotWithShape="0"/>
          </a:effectLst>
        </p:spPr>
      </p:pic>
      <p:sp>
        <p:nvSpPr>
          <p:cNvPr id="3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742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6" r:id="rId2"/>
    <p:sldLayoutId id="2147483667" r:id="rId3"/>
    <p:sldLayoutId id="2147483668" r:id="rId4"/>
    <p:sldLayoutId id="2147483669" r:id="rId5"/>
    <p:sldLayoutId id="2147483665" r:id="rId6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2160" userDrawn="1">
          <p15:clr>
            <a:srgbClr val="F26B43"/>
          </p15:clr>
        </p15:guide>
        <p15:guide id="14" pos="3840" userDrawn="1">
          <p15:clr>
            <a:srgbClr val="F26B43"/>
          </p15:clr>
        </p15:guide>
        <p15:guide id="15" pos="438" userDrawn="1">
          <p15:clr>
            <a:srgbClr val="F26B43"/>
          </p15:clr>
        </p15:guide>
        <p15:guide id="16" pos="7242" userDrawn="1">
          <p15:clr>
            <a:srgbClr val="F26B43"/>
          </p15:clr>
        </p15:guide>
        <p15:guide id="17" orient="horz" pos="3884" userDrawn="1">
          <p15:clr>
            <a:srgbClr val="F26B43"/>
          </p15:clr>
        </p15:guide>
        <p15:guide id="18" orient="horz" pos="799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Trafikverkets logotyp">
            <a:extLst>
              <a:ext uri="{FF2B5EF4-FFF2-40B4-BE49-F238E27FC236}">
                <a16:creationId xmlns:a16="http://schemas.microsoft.com/office/drawing/2014/main" id="{F6D06EDD-E5A3-40F5-94E9-EF10146AE40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8665" y="0"/>
            <a:ext cx="1514670" cy="75600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effectLst>
            <a:reflection stA="45000" endPos="1000" dist="50800" dir="5400000" sy="-100000" algn="bl" rotWithShape="0"/>
          </a:effectLst>
        </p:spPr>
      </p:pic>
      <p:sp>
        <p:nvSpPr>
          <p:cNvPr id="6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9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8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9" r:id="rId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pos="438" userDrawn="1">
          <p15:clr>
            <a:srgbClr val="F26B43"/>
          </p15:clr>
        </p15:guide>
        <p15:guide id="9" pos="7242" userDrawn="1">
          <p15:clr>
            <a:srgbClr val="F26B43"/>
          </p15:clr>
        </p15:guide>
        <p15:guide id="10" orient="horz" pos="3884" userDrawn="1">
          <p15:clr>
            <a:srgbClr val="F26B43"/>
          </p15:clr>
        </p15:guide>
        <p15:guide id="11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A23F9E0-F3F7-449B-B069-A45DBF7F2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Forskningsbehov</a:t>
            </a:r>
            <a:br>
              <a:rPr lang="sv-SE" dirty="0"/>
            </a:br>
            <a:r>
              <a:rPr lang="sv-SE" sz="4400" dirty="0"/>
              <a:t>Obundna lager och terrassering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66823A78-B882-498C-8DAF-E61DCA2BAF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Klas Hermelin</a:t>
            </a:r>
          </a:p>
          <a:p>
            <a:r>
              <a:rPr lang="sv-SE" dirty="0"/>
              <a:t>2025-03-12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19B37BA-28D9-440D-9DAF-9D548CB53C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5326" y="6000828"/>
            <a:ext cx="10801350" cy="276999"/>
          </a:xfrm>
        </p:spPr>
        <p:txBody>
          <a:bodyPr/>
          <a:lstStyle/>
          <a:p>
            <a:r>
              <a:rPr lang="sv-SE" dirty="0" err="1"/>
              <a:t>Konfidentialitetsnivå</a:t>
            </a:r>
            <a:r>
              <a:rPr lang="sv-SE" dirty="0"/>
              <a:t> ska klassas, ändra till valt värde</a:t>
            </a:r>
          </a:p>
        </p:txBody>
      </p:sp>
    </p:spTree>
    <p:extLst>
      <p:ext uri="{BB962C8B-B14F-4D97-AF65-F5344CB8AC3E}">
        <p14:creationId xmlns:p14="http://schemas.microsoft.com/office/powerpoint/2010/main" val="217186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4799" y="918762"/>
            <a:ext cx="10308998" cy="1258200"/>
          </a:xfrm>
        </p:spPr>
        <p:txBody>
          <a:bodyPr/>
          <a:lstStyle/>
          <a:p>
            <a:r>
              <a:rPr lang="sv-SE" sz="3200" dirty="0"/>
              <a:t>Utveckla funktionella krav på byggdelar </a:t>
            </a:r>
            <a:br>
              <a:rPr lang="sv-SE" sz="3200" dirty="0"/>
            </a:br>
            <a:r>
              <a:rPr lang="sv-SE" sz="2400" dirty="0">
                <a:latin typeface="Arial" charset="0"/>
                <a:cs typeface="Arial" charset="0"/>
              </a:rPr>
              <a:t>Obundna överbyggnadslager</a:t>
            </a:r>
            <a:br>
              <a:rPr lang="sv-SE" sz="2400" dirty="0">
                <a:latin typeface="Arial" charset="0"/>
                <a:cs typeface="Arial" charset="0"/>
              </a:rPr>
            </a:br>
            <a:r>
              <a:rPr lang="sv-SE" sz="2000" dirty="0">
                <a:latin typeface="Arial" charset="0"/>
                <a:cs typeface="Arial" charset="0"/>
              </a:rPr>
              <a:t>(Bärlager, Förstärkningslager, Skyddslager och Bergunderbyggnad)</a:t>
            </a:r>
            <a:endParaRPr lang="sv-SE" sz="20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94799" y="2276752"/>
            <a:ext cx="10727452" cy="3388324"/>
          </a:xfrm>
        </p:spPr>
        <p:txBody>
          <a:bodyPr/>
          <a:lstStyle/>
          <a:p>
            <a:r>
              <a:rPr lang="sv-SE" sz="2400" dirty="0">
                <a:latin typeface="Arial" charset="0"/>
                <a:cs typeface="Arial" charset="0"/>
              </a:rPr>
              <a:t>Utveckla metoder för verifiering av de funktionella egenskaperna för</a:t>
            </a:r>
          </a:p>
          <a:p>
            <a:pPr lvl="1"/>
            <a:r>
              <a:rPr lang="sv-SE" sz="2400" b="1" dirty="0">
                <a:latin typeface="Arial" charset="0"/>
                <a:cs typeface="Arial" charset="0"/>
              </a:rPr>
              <a:t>Styvhet</a:t>
            </a:r>
            <a:r>
              <a:rPr lang="sv-SE" sz="2400" dirty="0">
                <a:latin typeface="Arial" charset="0"/>
                <a:cs typeface="Arial" charset="0"/>
              </a:rPr>
              <a:t>					bra stöd för beläggning sprida lasten på terrassen</a:t>
            </a:r>
          </a:p>
          <a:p>
            <a:pPr lvl="1"/>
            <a:r>
              <a:rPr lang="sv-SE" sz="2400" b="1" dirty="0">
                <a:latin typeface="Arial" charset="0"/>
                <a:cs typeface="Arial" charset="0"/>
              </a:rPr>
              <a:t>Stabilitet					</a:t>
            </a:r>
            <a:r>
              <a:rPr lang="sv-SE" sz="2400" dirty="0">
                <a:latin typeface="Arial" charset="0"/>
                <a:cs typeface="Arial" charset="0"/>
              </a:rPr>
              <a:t>inte deformeras av trafik (spår)</a:t>
            </a:r>
          </a:p>
          <a:p>
            <a:pPr lvl="1"/>
            <a:r>
              <a:rPr lang="sv-SE" sz="2400" b="1" dirty="0">
                <a:latin typeface="Arial" charset="0"/>
                <a:cs typeface="Arial" charset="0"/>
              </a:rPr>
              <a:t>Beständighet</a:t>
            </a:r>
            <a:r>
              <a:rPr lang="sv-SE" sz="2400" dirty="0">
                <a:latin typeface="Arial" charset="0"/>
                <a:cs typeface="Arial" charset="0"/>
              </a:rPr>
              <a:t>			inte brytas ner av klimat och last</a:t>
            </a:r>
          </a:p>
          <a:p>
            <a:pPr lvl="1"/>
            <a:endParaRPr lang="sv-SE" sz="2400" dirty="0">
              <a:latin typeface="Arial" charset="0"/>
              <a:cs typeface="Arial" charset="0"/>
            </a:endParaRPr>
          </a:p>
          <a:p>
            <a:pPr lvl="1"/>
            <a:r>
              <a:rPr lang="sv-SE" sz="2400" b="1" dirty="0">
                <a:latin typeface="Arial" charset="0"/>
                <a:cs typeface="Arial" charset="0"/>
              </a:rPr>
              <a:t>Permeabilitet</a:t>
            </a:r>
            <a:r>
              <a:rPr lang="sv-SE" sz="2400" dirty="0">
                <a:latin typeface="Arial" charset="0"/>
                <a:cs typeface="Arial" charset="0"/>
              </a:rPr>
              <a:t>		 	dränera ut vattnet</a:t>
            </a:r>
          </a:p>
          <a:p>
            <a:pPr lvl="1"/>
            <a:r>
              <a:rPr lang="sv-SE" sz="2400" b="1" dirty="0">
                <a:latin typeface="Arial" charset="0"/>
                <a:cs typeface="Arial" charset="0"/>
              </a:rPr>
              <a:t>Tjällyftningsegenskaper </a:t>
            </a:r>
            <a:r>
              <a:rPr lang="sv-SE" sz="2400" dirty="0">
                <a:latin typeface="Arial" charset="0"/>
                <a:cs typeface="Arial" charset="0"/>
              </a:rPr>
              <a:t>inte vara tjällyftande</a:t>
            </a:r>
          </a:p>
          <a:p>
            <a:pPr lvl="1"/>
            <a:r>
              <a:rPr lang="sv-SE" sz="2400" b="1" dirty="0"/>
              <a:t>Tjälisolering</a:t>
            </a:r>
            <a:r>
              <a:rPr lang="sv-SE" sz="2400" dirty="0">
                <a:latin typeface="Arial" charset="0"/>
                <a:cs typeface="Arial" charset="0"/>
              </a:rPr>
              <a:t>			 	”lagom” frosthalka och tjälskydd</a:t>
            </a:r>
            <a:endParaRPr lang="sv-SE" sz="2400" dirty="0"/>
          </a:p>
          <a:p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289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33F58D46-7043-48F8-A9E9-6CF741E7C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Forskningsbehov obundna material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10A457A-EAF8-4165-9FD9-D79658F90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sz="2800" dirty="0"/>
              <a:t> Indata till ERAPave</a:t>
            </a:r>
          </a:p>
          <a:p>
            <a:pPr lvl="1"/>
            <a:r>
              <a:rPr lang="sv-SE" sz="2400" dirty="0"/>
              <a:t>Stabilitetsdata olika typmaterial typmaterial </a:t>
            </a:r>
          </a:p>
          <a:p>
            <a:pPr lvl="1"/>
            <a:r>
              <a:rPr lang="sv-SE" sz="2400" dirty="0"/>
              <a:t>Fukthalt över livstiden i obundna lager</a:t>
            </a:r>
          </a:p>
          <a:p>
            <a:pPr lvl="1"/>
            <a:r>
              <a:rPr lang="sv-SE" sz="2400" dirty="0"/>
              <a:t>Tjällyftningsparametrar till tjällyftningsberäkningen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64C370-462F-4C07-B628-263C27BBC05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EF9E43-66E6-49E2-BAF4-92FE7A72D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846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33F58D46-7043-48F8-A9E9-6CF741E7C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Forskningsbehov obundna material 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10A457A-EAF8-4165-9FD9-D79658F90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4799" y="2529000"/>
            <a:ext cx="9084467" cy="3060000"/>
          </a:xfrm>
        </p:spPr>
        <p:txBody>
          <a:bodyPr/>
          <a:lstStyle/>
          <a:p>
            <a:r>
              <a:rPr lang="sv-SE" sz="2400" dirty="0"/>
              <a:t>Cirkularitet, krav och projektering och byggande med alternativa material</a:t>
            </a:r>
          </a:p>
          <a:p>
            <a:r>
              <a:rPr lang="sv-SE" sz="2400" dirty="0"/>
              <a:t>Miljöpåverkan framförallt modell för lakning från konstruktionen</a:t>
            </a:r>
          </a:p>
          <a:p>
            <a:pPr lvl="1"/>
            <a:r>
              <a:rPr lang="sv-SE" sz="2000" dirty="0"/>
              <a:t>Ny produktstandarden (SSEN) för ballast ”kräver” deklaration av lakning med kollon-metoden . Hur hanterar vi dessa resultat vid projektering/byggnation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64C370-462F-4C07-B628-263C27BBC05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EF9E43-66E6-49E2-BAF4-92FE7A72D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4809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33F58D46-7043-48F8-A9E9-6CF741E7C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883342"/>
            <a:ext cx="10800000" cy="900000"/>
          </a:xfrm>
        </p:spPr>
        <p:txBody>
          <a:bodyPr/>
          <a:lstStyle/>
          <a:p>
            <a:r>
              <a:rPr lang="sv-SE" dirty="0"/>
              <a:t>Terrassering Kunskapsbehov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10A457A-EAF8-4165-9FD9-D79658F90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6000" y="1783342"/>
            <a:ext cx="9719752" cy="4796134"/>
          </a:xfrm>
        </p:spPr>
        <p:txBody>
          <a:bodyPr/>
          <a:lstStyle/>
          <a:p>
            <a:r>
              <a:rPr lang="sv-SE" sz="2600" dirty="0"/>
              <a:t>Prognostisering av bärighet (styvhet) på terrassytan</a:t>
            </a:r>
          </a:p>
          <a:p>
            <a:pPr lvl="1"/>
            <a:r>
              <a:rPr lang="sv-SE" sz="2400" dirty="0"/>
              <a:t>Vid byggnation</a:t>
            </a:r>
          </a:p>
          <a:p>
            <a:pPr lvl="1"/>
            <a:r>
              <a:rPr lang="sv-SE" sz="2400" dirty="0"/>
              <a:t>Över anläggningens livstidtid</a:t>
            </a:r>
          </a:p>
          <a:p>
            <a:r>
              <a:rPr lang="sv-SE" sz="2600" dirty="0"/>
              <a:t>Hur nyttjar vi geoteknikens mätningar och karaktärisering av jordar för bedömning av materialen som vägbyggnadsmaterial</a:t>
            </a:r>
          </a:p>
          <a:p>
            <a:pPr lvl="1"/>
            <a:endParaRPr lang="sv-SE" sz="24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64C370-462F-4C07-B628-263C27BBC05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EF9E43-66E6-49E2-BAF4-92FE7A72D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937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33F58D46-7043-48F8-A9E9-6CF741E7C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883342"/>
            <a:ext cx="10800000" cy="900000"/>
          </a:xfrm>
        </p:spPr>
        <p:txBody>
          <a:bodyPr/>
          <a:lstStyle/>
          <a:p>
            <a:r>
              <a:rPr lang="sv-SE" dirty="0"/>
              <a:t>Terrassering Kunskapsbehov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10A457A-EAF8-4165-9FD9-D79658F90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5999" y="1783342"/>
            <a:ext cx="9141019" cy="4796134"/>
          </a:xfrm>
        </p:spPr>
        <p:txBody>
          <a:bodyPr/>
          <a:lstStyle/>
          <a:p>
            <a:pPr marL="0" indent="0">
              <a:buNone/>
            </a:pPr>
            <a:r>
              <a:rPr lang="sv-SE" sz="2800" dirty="0"/>
              <a:t>Optimal byggnadsteknisk hantering av finkorniga jordar med kortare byggtider</a:t>
            </a:r>
          </a:p>
          <a:p>
            <a:pPr lvl="1"/>
            <a:r>
              <a:rPr lang="sv-SE" sz="2400" dirty="0"/>
              <a:t>Byggande med blöta finkorniga jordar</a:t>
            </a:r>
          </a:p>
          <a:p>
            <a:pPr lvl="2"/>
            <a:r>
              <a:rPr lang="sv-SE" sz="2400" dirty="0"/>
              <a:t>Hur får vi ”rätt” vattenkvot i materialet vid byggnation</a:t>
            </a:r>
          </a:p>
          <a:p>
            <a:pPr lvl="3"/>
            <a:r>
              <a:rPr lang="sv-SE" sz="2400" dirty="0"/>
              <a:t>torkning</a:t>
            </a:r>
          </a:p>
          <a:p>
            <a:pPr lvl="3"/>
            <a:r>
              <a:rPr lang="sv-SE" sz="2400" dirty="0" err="1"/>
              <a:t>fördikning</a:t>
            </a:r>
            <a:endParaRPr lang="sv-SE" sz="2400" dirty="0"/>
          </a:p>
          <a:p>
            <a:pPr lvl="3"/>
            <a:r>
              <a:rPr lang="sv-SE" sz="2400" dirty="0"/>
              <a:t>modifiering</a:t>
            </a:r>
          </a:p>
          <a:p>
            <a:pPr lvl="3"/>
            <a:r>
              <a:rPr lang="sv-SE" sz="2400" dirty="0"/>
              <a:t>liggtider</a:t>
            </a:r>
          </a:p>
          <a:p>
            <a:pPr lvl="1"/>
            <a:r>
              <a:rPr lang="sv-SE" sz="2400" dirty="0"/>
              <a:t>Masshantering utifrån ett bärighetsperspektiv </a:t>
            </a:r>
          </a:p>
          <a:p>
            <a:pPr lvl="1"/>
            <a:r>
              <a:rPr lang="sv-SE" sz="2400" dirty="0"/>
              <a:t>Aktiv design utifrån ”observerade” egenskaper hos terrassmaterialen </a:t>
            </a:r>
          </a:p>
          <a:p>
            <a:pPr lvl="3"/>
            <a:endParaRPr lang="sv-SE" sz="24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64C370-462F-4C07-B628-263C27BBC05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EF9E43-66E6-49E2-BAF4-92FE7A72D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584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33F58D46-7043-48F8-A9E9-6CF741E7C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10A457A-EAF8-4165-9FD9-D79658F90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64C370-462F-4C07-B628-263C27BBC05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EF9E43-66E6-49E2-BAF4-92FE7A72D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3139406"/>
      </p:ext>
    </p:extLst>
  </p:cSld>
  <p:clrMapOvr>
    <a:masterClrMapping/>
  </p:clrMapOvr>
</p:sld>
</file>

<file path=ppt/theme/theme1.xml><?xml version="1.0" encoding="utf-8"?>
<a:theme xmlns:a="http://schemas.openxmlformats.org/drawingml/2006/main" name="Logoty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rafikverket.potx" id="{313A48FF-50EA-4D7E-92C9-D77E721D7BBB}" vid="{94786BAC-ACFF-4497-BE3A-D061B1236287}"/>
    </a:ext>
  </a:extLst>
</a:theme>
</file>

<file path=ppt/theme/theme2.xml><?xml version="1.0" encoding="utf-8"?>
<a:theme xmlns:a="http://schemas.openxmlformats.org/drawingml/2006/main" name="1 Huvudrubrik med logotyp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rafikverket.potx" id="{313A48FF-50EA-4D7E-92C9-D77E721D7BBB}" vid="{123D040E-DEDA-43B5-AC20-25C1706C344D}"/>
    </a:ext>
  </a:extLst>
</a:theme>
</file>

<file path=ppt/theme/theme3.xml><?xml version="1.0" encoding="utf-8"?>
<a:theme xmlns:a="http://schemas.openxmlformats.org/drawingml/2006/main" name="2_Kapitelrubrik med logotyp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rafikverket.potx" id="{313A48FF-50EA-4D7E-92C9-D77E721D7BBB}" vid="{6A7FBE6F-B2DA-4F01-995E-A795EBC6CD1E}"/>
    </a:ext>
  </a:extLst>
</a:theme>
</file>

<file path=ppt/theme/theme4.xml><?xml version="1.0" encoding="utf-8"?>
<a:theme xmlns:a="http://schemas.openxmlformats.org/drawingml/2006/main" name="4_Rubrik, inehåll, titel, datum, sidnr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rafikverket.potx" id="{313A48FF-50EA-4D7E-92C9-D77E721D7BBB}" vid="{C744E65B-CF2A-4F11-B6C9-C7E6C9296EBC}"/>
    </a:ext>
  </a:extLst>
</a:theme>
</file>

<file path=ppt/theme/theme5.xml><?xml version="1.0" encoding="utf-8"?>
<a:theme xmlns:a="http://schemas.openxmlformats.org/drawingml/2006/main" name="3_Rubrik med logo och bild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rafikverket.potx" id="{313A48FF-50EA-4D7E-92C9-D77E721D7BBB}" vid="{EDF771EA-7E9F-407E-88AC-37B16E9E16A4}"/>
    </a:ext>
  </a:extLst>
</a:theme>
</file>

<file path=ppt/theme/theme6.xml><?xml version="1.0" encoding="utf-8"?>
<a:theme xmlns:a="http://schemas.openxmlformats.org/drawingml/2006/main" name="Office-tem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tem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rvDokument01" ma:contentTypeID="0x010100F3454A24D10946AC8A6A7F801497FF3100DF70ACC0F9E2D14198C26BCB73343728" ma:contentTypeVersion="31" ma:contentTypeDescription="Dokument som endast har de fält som enligt Trafikverket måste ingå i varje dokumentinnehållstyp." ma:contentTypeScope="" ma:versionID="f2c0d688ffb8209975cc3bef8fbf631c">
  <xsd:schema xmlns:xsd="http://www.w3.org/2001/XMLSchema" xmlns:xs="http://www.w3.org/2001/XMLSchema" xmlns:p="http://schemas.microsoft.com/office/2006/metadata/properties" xmlns:ns1="Trafikverket" xmlns:ns3="2cc95b2f-a972-412a-a6e8-be8828b08c19" xmlns:ns4="1d1dcc81-e84a-4227-a2bf-4daaaef80af8" targetNamespace="http://schemas.microsoft.com/office/2006/metadata/properties" ma:root="true" ma:fieldsID="f434efb4653234e7cd612240975cc260" ns1:_="" ns3:_="" ns4:_="">
    <xsd:import namespace="Trafikverket"/>
    <xsd:import namespace="2cc95b2f-a972-412a-a6e8-be8828b08c19"/>
    <xsd:import namespace="1d1dcc81-e84a-4227-a2bf-4daaaef80af8"/>
    <xsd:element name="properties">
      <xsd:complexType>
        <xsd:sequence>
          <xsd:element name="documentManagement">
            <xsd:complexType>
              <xsd:all>
                <xsd:element ref="ns1:Skapat_x0020_av_x0020_NY" minOccurs="0"/>
                <xsd:element ref="ns1:Dokumentdatum_x0020_NY" minOccurs="0"/>
                <xsd:element ref="ns1:TRVversionNY" minOccurs="0"/>
                <xsd:element ref="ns1:TrvDocumentTemplateId" minOccurs="0"/>
                <xsd:element ref="ns1:TrvDocumentTemplateVersion" minOccurs="0"/>
                <xsd:element ref="ns3:TrvDocumentTypeTaxHTField0" minOccurs="0"/>
                <xsd:element ref="ns3:TaxCatchAll" minOccurs="0"/>
                <xsd:element ref="ns3:TaxCatchAllLabel" minOccurs="0"/>
                <xsd:element ref="ns3:TrvConfidentialityLevelTaxHTField0" minOccurs="0"/>
                <xsd:element ref="ns3:TrvDocumentTemplateCategoryTaxHTField0" minOccurs="0"/>
                <xsd:element ref="ns1:TrvDocumentTemplateTitle"/>
                <xsd:element ref="ns1:TrvDocumentTemplateDescription" minOccurs="0"/>
                <xsd:element ref="ns1:TrvDocumentTemplateContact" minOccurs="0"/>
                <xsd:element ref="ns3:TrvDocumentTemplateOwnerTaxHTField0" minOccurs="0"/>
                <xsd:element ref="ns1:TrvDocumentTemplateDate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Trafikverket" elementFormDefault="qualified">
    <xsd:import namespace="http://schemas.microsoft.com/office/2006/documentManagement/types"/>
    <xsd:import namespace="http://schemas.microsoft.com/office/infopath/2007/PartnerControls"/>
    <xsd:element name="Skapat_x0020_av_x0020_NY" ma:index="0" nillable="true" ma:displayName="Skapat av" ma:description="Namn och organisationsbeteckning för den person som skapat dokumentet." ma:internalName="TrvCreatedBy" ma:readOnly="true">
      <xsd:simpleType>
        <xsd:restriction base="dms:Text"/>
      </xsd:simpleType>
    </xsd:element>
    <xsd:element name="Dokumentdatum_x0020_NY" ma:index="2" nillable="true" ma:displayName="Dokumentdatum" ma:description="Datum för nuvarande version" ma:format="DateOnly" ma:internalName="TrvDocumentDate" ma:readOnly="true">
      <xsd:simpleType>
        <xsd:restriction base="dms:DateTime"/>
      </xsd:simpleType>
    </xsd:element>
    <xsd:element name="TRVversionNY" ma:index="8" nillable="true" ma:displayName="Version" ma:description="Dokumentets versionsnummer" ma:internalName="TrvVersion" ma:readOnly="true">
      <xsd:simpleType>
        <xsd:restriction base="dms:Text"/>
      </xsd:simpleType>
    </xsd:element>
    <xsd:element name="TrvDocumentTemplateId" ma:index="9" nillable="true" ma:displayName="TMALL-nummer" ma:description="Unik sträng eller nummer som identifierar dokumentmallen. Värdet sätts av respektive system." ma:internalName="TrvDocumentTemplateId" ma:readOnly="false">
      <xsd:simpleType>
        <xsd:restriction base="dms:Text"/>
      </xsd:simpleType>
    </xsd:element>
    <xsd:element name="TrvDocumentTemplateVersion" ma:index="10" nillable="true" ma:displayName="Mallversion" ma:description="Dokumentmallens versionsnummer" ma:internalName="TrvDocumentTemplateVersion" ma:readOnly="false">
      <xsd:simpleType>
        <xsd:restriction base="dms:Text"/>
      </xsd:simpleType>
    </xsd:element>
    <xsd:element name="TrvDocumentTemplateTitle" ma:index="21" ma:displayName="Mallnamn" ma:description="Dokumenttitel på dokumentmallen" ma:internalName="TrvDocumentTemplateTitle" ma:readOnly="false">
      <xsd:simpleType>
        <xsd:restriction base="dms:Text"/>
      </xsd:simpleType>
    </xsd:element>
    <xsd:element name="TrvDocumentTemplateDescription" ma:index="22" nillable="true" ma:displayName="Mallbeskrivning" ma:description="Beskrivning på dokumentmallen" ma:internalName="TrvDocumentTemplateDescription">
      <xsd:simpleType>
        <xsd:restriction base="dms:Text"/>
      </xsd:simpleType>
    </xsd:element>
    <xsd:element name="TrvDocumentTemplateContact" ma:index="23" nillable="true" ma:displayName="Kontaktperson" ma:description="" ma:hidden="true" ma:internalName="TrvDocumentTemplateContact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rvDocumentTemplateDate" ma:index="26" nillable="true" ma:displayName="Publicerad" ma:description="Datum för när mallversionen senast ändrades" ma:format="DateOnly" ma:hidden="true" ma:internalName="TrvDocumentTemplat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c95b2f-a972-412a-a6e8-be8828b08c19" elementFormDefault="qualified">
    <xsd:import namespace="http://schemas.microsoft.com/office/2006/documentManagement/types"/>
    <xsd:import namespace="http://schemas.microsoft.com/office/infopath/2007/PartnerControls"/>
    <xsd:element name="TrvDocumentTypeTaxHTField0" ma:index="11" nillable="true" ma:taxonomy="true" ma:internalName="TrvDocumentTypeTaxHTField0" ma:taxonomyFieldName="TrvDocumentType" ma:displayName="Dokumenttyp" ma:readOnly="true" ma:fieldId="{254c14be-9fac-4cea-a731-8aa49979445b}" ma:sspId="56b52474-2a4b-42ac-ac16-0a67cba4e670" ma:termSetId="152f56a5-fdb2-4180-8a6e-79ef00400b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8d39c8e1-3b67-495e-9279-b773ae6d2cfc}" ma:internalName="TaxCatchAll" ma:showField="CatchAllData" ma:web="2cc95b2f-a972-412a-a6e8-be8828b08c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8d39c8e1-3b67-495e-9279-b773ae6d2cfc}" ma:internalName="TaxCatchAllLabel" ma:readOnly="true" ma:showField="CatchAllDataLabel" ma:web="2cc95b2f-a972-412a-a6e8-be8828b08c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rvConfidentialityLevelTaxHTField0" ma:index="17" nillable="true" ma:taxonomy="true" ma:internalName="TrvConfidentialityLevelTaxHTField0" ma:taxonomyFieldName="TrvConfidentialityLevel" ma:displayName="Konfidentialitetsnivå" ma:readOnly="false" ma:default="" ma:fieldId="{a84a37ca-5c43-43e3-a37a-c23c41d1607d}" ma:sspId="56b52474-2a4b-42ac-ac16-0a67cba4e670" ma:termSetId="4d666f29-dc73-4030-952a-63de8896f3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vDocumentTemplateCategoryTaxHTField0" ma:index="19" ma:taxonomy="true" ma:internalName="TrvDocumentTemplateCategoryTaxHTField0" ma:taxonomyFieldName="TrvDocumentTemplateCategory" ma:displayName="Mallkategori" ma:readOnly="false" ma:fieldId="{9697ca31-7b53-4b62-95a3-8e7bb5ca1ebe}" ma:taxonomyMulti="true" ma:sspId="56b52474-2a4b-42ac-ac16-0a67cba4e670" ma:termSetId="1a3a659a-fb09-4d71-b69f-d837800d1c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vDocumentTemplateOwnerTaxHTField0" ma:index="24" nillable="true" ma:taxonomy="true" ma:internalName="TrvDocumentTemplateOwnerTaxHTField0" ma:taxonomyFieldName="TrvDocumentTemplateOwner" ma:displayName="Förvaltas av" ma:fieldId="{cb012b9e-6fe6-4882-87e9-27992d7f1cfa}" ma:sspId="56b52474-2a4b-42ac-ac16-0a67cba4e670" ma:termSetId="fc6ac77e-aea4-4c18-b64f-642ceecd758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dcc81-e84a-4227-a2bf-4daaaef80af8" elementFormDefault="qualified">
    <xsd:import namespace="http://schemas.microsoft.com/office/2006/documentManagement/types"/>
    <xsd:import namespace="http://schemas.microsoft.com/office/infopath/2007/PartnerControls"/>
    <xsd:element name="SharedWithUsers" ma:index="2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Innehållstyp"/>
        <xsd:element ref="dc:title" minOccurs="0" maxOccurs="1" ma:index="1" ma:displayName="Dokumenttitel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vDocumentTemplateId xmlns="Trafikverket">TMALL 0145</TrvDocumentTemplateId>
    <TrvDocumentTemplateContact xmlns="Trafikverket">
      <UserInfo>
        <DisplayName>Theorin Wallander Malin, KMveu</DisplayName>
        <AccountId>1798</AccountId>
        <AccountType/>
      </UserInfo>
    </TrvDocumentTemplateContact>
    <TrvDocumentTemplateTitle xmlns="Trafikverket">Presentation_Trafikverket</TrvDocumentTemplateTitle>
    <TrvDocumentTemplateDescription xmlns="Trafikverket">PPT-mall, widescreen, som ska användas av verksamheten för att skapa presentationer.</TrvDocumentTemplateDescription>
    <TrvDocumentTemplateVersion xmlns="Trafikverket">5.0</TrvDocumentTemplateVersion>
    <TrvDocumentTemplateDate xmlns="Trafikverket">2024-02-28T23:00:00+00:00</TrvDocumentTemplateDate>
    <Skapat_x0020_av_x0020_NY xmlns="Trafikverket" xsi:nil="true"/>
    <Dokumentdatum_x0020_NY xmlns="Trafikverket" xsi:nil="true"/>
    <TRVversionNY xmlns="Trafikverket" xsi:nil="true"/>
    <TaxCatchAll xmlns="2cc95b2f-a972-412a-a6e8-be8828b08c19">
      <Value>27</Value>
      <Value>20</Value>
      <Value>2</Value>
    </TaxCatchAll>
    <TrvDocumentTemplateOwnerTaxHTField0 xmlns="2cc95b2f-a972-412a-a6e8-be8828b08c19">
      <Terms xmlns="http://schemas.microsoft.com/office/infopath/2007/PartnerControls">
        <TermInfo xmlns="http://schemas.microsoft.com/office/infopath/2007/PartnerControls">
          <TermName xmlns="http://schemas.microsoft.com/office/infopath/2007/PartnerControls">KM Kommunikation</TermName>
          <TermId xmlns="http://schemas.microsoft.com/office/infopath/2007/PartnerControls">65ba4904-7f87-411a-bf82-b389570b62aa</TermId>
        </TermInfo>
      </Terms>
    </TrvDocumentTemplateOwnerTaxHTField0>
    <TrvDocumentTypeTaxHTField0 xmlns="2cc95b2f-a972-412a-a6e8-be8828b08c19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ARBETSMATERIAL</TermName>
          <TermId xmlns="http://schemas.microsoft.com/office/infopath/2007/PartnerControls">a2894791-a90f-4fd8-bd38-5426c743cb42</TermId>
        </TermInfo>
      </Terms>
    </TrvDocumentTypeTaxHTField0>
    <TrvDocumentTemplateCategoryTaxHTField0 xmlns="2cc95b2f-a972-412a-a6e8-be8828b08c1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Grundmallar</TermName>
          <TermId xmlns="http://schemas.microsoft.com/office/infopath/2007/PartnerControls">ba03f0de-f93f-4e70-95f2-fa30c55e4680</TermId>
        </TermInfo>
      </Terms>
    </TrvDocumentTemplateCategoryTaxHTField0>
    <TrvConfidentialityLevelTaxHTField0 xmlns="2cc95b2f-a972-412a-a6e8-be8828b08c19">
      <Terms xmlns="http://schemas.microsoft.com/office/infopath/2007/PartnerControls"/>
    </TrvConfidentialityLevelTaxHTField0>
  </documentManagement>
</p:properties>
</file>

<file path=customXml/itemProps1.xml><?xml version="1.0" encoding="utf-8"?>
<ds:datastoreItem xmlns:ds="http://schemas.openxmlformats.org/officeDocument/2006/customXml" ds:itemID="{073D0C6A-C4A0-4702-AF9D-AF72F77440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Trafikverket"/>
    <ds:schemaRef ds:uri="2cc95b2f-a972-412a-a6e8-be8828b08c19"/>
    <ds:schemaRef ds:uri="1d1dcc81-e84a-4227-a2bf-4daaaef80a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7995CE-3062-4DCB-913E-CA7C92E2CD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4B4E73-29F5-4C44-AEDC-5752B130AE4E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Trafikverket"/>
    <ds:schemaRef ds:uri="1d1dcc81-e84a-4227-a2bf-4daaaef80af8"/>
    <ds:schemaRef ds:uri="2cc95b2f-a972-412a-a6e8-be8828b08c1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Presentation_Trafikverket</Template>
  <TotalTime>5</TotalTime>
  <Words>296</Words>
  <Application>Microsoft Office PowerPoint</Application>
  <PresentationFormat>Bredbild</PresentationFormat>
  <Paragraphs>49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Calibri</vt:lpstr>
      <vt:lpstr>Logotyp</vt:lpstr>
      <vt:lpstr>1 Huvudrubrik med logotyp</vt:lpstr>
      <vt:lpstr>2_Kapitelrubrik med logotyp</vt:lpstr>
      <vt:lpstr>4_Rubrik, inehåll, titel, datum, sidnr</vt:lpstr>
      <vt:lpstr>3_Rubrik med logo och bild</vt:lpstr>
      <vt:lpstr>Forskningsbehov Obundna lager och terrassering</vt:lpstr>
      <vt:lpstr>Utveckla funktionella krav på byggdelar  Obundna överbyggnadslager (Bärlager, Förstärkningslager, Skyddslager och Bergunderbyggnad)</vt:lpstr>
      <vt:lpstr>Forskningsbehov obundna material</vt:lpstr>
      <vt:lpstr>Forskningsbehov obundna material </vt:lpstr>
      <vt:lpstr>Terrassering Kunskapsbehov</vt:lpstr>
      <vt:lpstr>Terrassering Kunskapsbehov</vt:lpstr>
      <vt:lpstr>PowerPoint-presentation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Forskningsbehov Obundna lager och terrassering</dc:title>
  <dc:creator>Hermelin Klas, IVtu4</dc:creator>
  <cp:lastModifiedBy>Hermelin Klas, IVtu4</cp:lastModifiedBy>
  <cp:revision>2</cp:revision>
  <dcterms:created xsi:type="dcterms:W3CDTF">2025-03-11T21:35:54Z</dcterms:created>
  <dcterms:modified xsi:type="dcterms:W3CDTF">2025-03-11T21:55:36Z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0x010100F3454A24D10946AC8A6A7F801497FF3100DF70ACC0F9E2D14198C26BCB73343728</vt:lpwstr>
  </property>
  <property fmtid="{D5CDD505-2E9C-101B-9397-08002B2CF9AE}" pid="3" name="TrvDocumentType">
    <vt:lpwstr>2;#ARBETSMATERIAL|a2894791-a90f-4fd8-bd38-5426c743cb42</vt:lpwstr>
  </property>
  <property fmtid="{D5CDD505-2E9C-101B-9397-08002B2CF9AE}" pid="4" name="TrvDocumentTemplateOwner">
    <vt:lpwstr>20;#KM Kommunikation|65ba4904-7f87-411a-bf82-b389570b62aa</vt:lpwstr>
  </property>
  <property fmtid="{D5CDD505-2E9C-101B-9397-08002B2CF9AE}" pid="5" name="TrvDocumentTemplateStatus">
    <vt:lpwstr>Distribuerad</vt:lpwstr>
  </property>
  <property fmtid="{D5CDD505-2E9C-101B-9397-08002B2CF9AE}" pid="6" name="TrvDocumentTemplateCategory">
    <vt:lpwstr>27;#Grundmallar|ba03f0de-f93f-4e70-95f2-fa30c55e4680</vt:lpwstr>
  </property>
  <property fmtid="{D5CDD505-2E9C-101B-9397-08002B2CF9AE}" pid="7" name="TrvConfidentialityLevel">
    <vt:lpwstr/>
  </property>
  <property fmtid="{D5CDD505-2E9C-101B-9397-08002B2CF9AE}" pid="8" name="TrvCounterpartIdentityNumber">
    <vt:lpwstr/>
  </property>
  <property fmtid="{D5CDD505-2E9C-101B-9397-08002B2CF9AE}" pid="9" name="TrvCaseId">
    <vt:lpwstr/>
  </property>
  <property fmtid="{D5CDD505-2E9C-101B-9397-08002B2CF9AE}" pid="10" name="TrvAddressee">
    <vt:lpwstr/>
  </property>
  <property fmtid="{D5CDD505-2E9C-101B-9397-08002B2CF9AE}" pid="11" name="TrvCounterpart">
    <vt:lpwstr/>
  </property>
  <property fmtid="{D5CDD505-2E9C-101B-9397-08002B2CF9AE}" pid="12" name="TrvApprovedBy">
    <vt:lpwstr/>
  </property>
  <property fmtid="{D5CDD505-2E9C-101B-9397-08002B2CF9AE}" pid="13" name="TrvCounterpartCaseId">
    <vt:lpwstr/>
  </property>
  <property fmtid="{D5CDD505-2E9C-101B-9397-08002B2CF9AE}" pid="14" name="TrvCopyTo">
    <vt:lpwstr/>
  </property>
</Properties>
</file>