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4"/>
    <p:sldMasterId id="2147483648" r:id="rId5"/>
    <p:sldMasterId id="2147483675" r:id="rId6"/>
    <p:sldMasterId id="2147483657" r:id="rId7"/>
    <p:sldMasterId id="2147483684" r:id="rId8"/>
  </p:sldMasterIdLst>
  <p:notesMasterIdLst>
    <p:notesMasterId r:id="rId64"/>
  </p:notesMasterIdLst>
  <p:handoutMasterIdLst>
    <p:handoutMasterId r:id="rId65"/>
  </p:handoutMasterIdLst>
  <p:sldIdLst>
    <p:sldId id="327" r:id="rId9"/>
    <p:sldId id="323" r:id="rId10"/>
    <p:sldId id="334" r:id="rId11"/>
    <p:sldId id="324" r:id="rId12"/>
    <p:sldId id="349" r:id="rId13"/>
    <p:sldId id="311" r:id="rId14"/>
    <p:sldId id="322" r:id="rId15"/>
    <p:sldId id="350" r:id="rId16"/>
    <p:sldId id="318" r:id="rId17"/>
    <p:sldId id="355" r:id="rId18"/>
    <p:sldId id="301" r:id="rId19"/>
    <p:sldId id="436" r:id="rId20"/>
    <p:sldId id="319" r:id="rId21"/>
    <p:sldId id="443" r:id="rId22"/>
    <p:sldId id="444" r:id="rId23"/>
    <p:sldId id="437" r:id="rId24"/>
    <p:sldId id="445" r:id="rId25"/>
    <p:sldId id="433" r:id="rId26"/>
    <p:sldId id="430" r:id="rId27"/>
    <p:sldId id="431" r:id="rId28"/>
    <p:sldId id="432" r:id="rId29"/>
    <p:sldId id="341" r:id="rId30"/>
    <p:sldId id="428" r:id="rId31"/>
    <p:sldId id="429" r:id="rId32"/>
    <p:sldId id="358" r:id="rId33"/>
    <p:sldId id="352" r:id="rId34"/>
    <p:sldId id="359" r:id="rId35"/>
    <p:sldId id="320" r:id="rId36"/>
    <p:sldId id="364" r:id="rId37"/>
    <p:sldId id="321" r:id="rId38"/>
    <p:sldId id="361" r:id="rId39"/>
    <p:sldId id="362" r:id="rId40"/>
    <p:sldId id="363" r:id="rId41"/>
    <p:sldId id="329" r:id="rId42"/>
    <p:sldId id="365" r:id="rId43"/>
    <p:sldId id="335" r:id="rId44"/>
    <p:sldId id="330" r:id="rId45"/>
    <p:sldId id="331" r:id="rId46"/>
    <p:sldId id="332" r:id="rId47"/>
    <p:sldId id="336" r:id="rId48"/>
    <p:sldId id="338" r:id="rId49"/>
    <p:sldId id="340" r:id="rId50"/>
    <p:sldId id="339" r:id="rId51"/>
    <p:sldId id="337" r:id="rId52"/>
    <p:sldId id="354" r:id="rId53"/>
    <p:sldId id="366" r:id="rId54"/>
    <p:sldId id="357" r:id="rId55"/>
    <p:sldId id="356" r:id="rId56"/>
    <p:sldId id="367" r:id="rId57"/>
    <p:sldId id="342" r:id="rId58"/>
    <p:sldId id="343" r:id="rId59"/>
    <p:sldId id="344" r:id="rId60"/>
    <p:sldId id="345" r:id="rId61"/>
    <p:sldId id="346" r:id="rId62"/>
    <p:sldId id="347" r:id="rId6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242" userDrawn="1">
          <p15:clr>
            <a:srgbClr val="A4A3A4"/>
          </p15:clr>
        </p15:guide>
        <p15:guide id="2" orient="horz" pos="799" userDrawn="1">
          <p15:clr>
            <a:srgbClr val="A4A3A4"/>
          </p15:clr>
        </p15:guide>
        <p15:guide id="3" orient="horz" pos="3884" userDrawn="1">
          <p15:clr>
            <a:srgbClr val="A4A3A4"/>
          </p15:clr>
        </p15:guide>
        <p15:guide id="4" orient="horz" pos="2160" userDrawn="1">
          <p15:clr>
            <a:srgbClr val="A4A3A4"/>
          </p15:clr>
        </p15:guide>
        <p15:guide id="5" pos="43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0000"/>
    <a:srgbClr val="5F0000"/>
    <a:srgbClr val="870000"/>
    <a:srgbClr val="AF0000"/>
    <a:srgbClr val="D90611"/>
    <a:srgbClr val="D80611"/>
    <a:srgbClr val="D7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142" autoAdjust="0"/>
  </p:normalViewPr>
  <p:slideViewPr>
    <p:cSldViewPr snapToGrid="0">
      <p:cViewPr varScale="1">
        <p:scale>
          <a:sx n="121" d="100"/>
          <a:sy n="121" d="100"/>
        </p:scale>
        <p:origin x="108" y="198"/>
      </p:cViewPr>
      <p:guideLst>
        <p:guide pos="7242"/>
        <p:guide orient="horz" pos="799"/>
        <p:guide orient="horz" pos="3884"/>
        <p:guide orient="horz" pos="2160"/>
        <p:guide pos="438"/>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96ED4D-9974-4266-9636-7DF9434CB37C}" type="datetimeFigureOut">
              <a:rPr lang="sv-SE" smtClean="0"/>
              <a:t>2025-03-11</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75A873-DB4E-4F59-A8B1-757F0F4852CB}" type="slidenum">
              <a:rPr lang="sv-SE" smtClean="0"/>
              <a:t>‹#›</a:t>
            </a:fld>
            <a:endParaRPr lang="sv-SE"/>
          </a:p>
        </p:txBody>
      </p:sp>
    </p:spTree>
    <p:extLst>
      <p:ext uri="{BB962C8B-B14F-4D97-AF65-F5344CB8AC3E}">
        <p14:creationId xmlns:p14="http://schemas.microsoft.com/office/powerpoint/2010/main" val="4016867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92141-416E-49B0-82D1-A68B9C506992}" type="datetimeFigureOut">
              <a:rPr lang="sv-SE" smtClean="0"/>
              <a:t>2025-03-11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863A3-F6DA-432C-A68C-0B1EB56ED58E}" type="slidenum">
              <a:rPr lang="sv-SE" smtClean="0"/>
              <a:t>‹#›</a:t>
            </a:fld>
            <a:endParaRPr lang="sv-SE"/>
          </a:p>
        </p:txBody>
      </p:sp>
    </p:spTree>
    <p:extLst>
      <p:ext uri="{BB962C8B-B14F-4D97-AF65-F5344CB8AC3E}">
        <p14:creationId xmlns:p14="http://schemas.microsoft.com/office/powerpoint/2010/main" val="50649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Huvudrubriksida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solidFill>
                  <a:schemeClr val="bg1"/>
                </a:solidFill>
                <a:latin typeface="Arial" panose="020B0604020202020204" pitchFamily="34" charset="0"/>
                <a:ea typeface="Calibri" panose="020F0502020204030204" pitchFamily="34" charset="0"/>
                <a:cs typeface="Arial" panose="020B0604020202020204" pitchFamily="34" charset="0"/>
              </a:rPr>
              <a:t>Konfidentialitetsnivå</a:t>
            </a:r>
            <a:r>
              <a:rPr lang="sv-SE" dirty="0">
                <a:solidFill>
                  <a:schemeClr val="bg1"/>
                </a:solidFill>
                <a:latin typeface="Arial" panose="020B0604020202020204" pitchFamily="34" charset="0"/>
                <a:ea typeface="Calibri" panose="020F0502020204030204" pitchFamily="34" charset="0"/>
                <a:cs typeface="Arial" panose="020B0604020202020204" pitchFamily="34" charset="0"/>
              </a:rPr>
              <a:t> ska klassas. Ä</a:t>
            </a:r>
            <a:r>
              <a:rPr lang="sv-SE"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ndra till valt värde.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rPr>
              <a:t>Vid visning av presentation vid tillfällen då klassning inte ska synas så kan värdet döljas.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bg1"/>
                </a:solidFill>
                <a:effectLst/>
                <a:latin typeface="Arial" panose="020B0604020202020204" pitchFamily="34" charset="0"/>
                <a:cs typeface="Arial" panose="020B0604020202020204" pitchFamily="34" charset="0"/>
              </a:rPr>
              <a:t>Ange aktuell klass här på anteckningssidan.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bg1"/>
                </a:solidFill>
                <a:effectLst/>
                <a:latin typeface="Arial" panose="020B0604020202020204" pitchFamily="34" charset="0"/>
                <a:cs typeface="Arial" panose="020B0604020202020204" pitchFamily="34" charset="0"/>
              </a:rPr>
              <a:t>Ägaren av presentationen ansvarar för att klassningen överensstämmer med innehållet.</a:t>
            </a:r>
            <a:endParaRPr lang="sv-SE" dirty="0">
              <a:solidFill>
                <a:schemeClr val="bg1"/>
              </a:solidFill>
              <a:latin typeface="Arial" panose="020B0604020202020204" pitchFamily="34" charset="0"/>
              <a:cs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2</a:t>
            </a:fld>
            <a:endParaRPr lang="sv-SE"/>
          </a:p>
        </p:txBody>
      </p:sp>
    </p:spTree>
    <p:extLst>
      <p:ext uri="{BB962C8B-B14F-4D97-AF65-F5344CB8AC3E}">
        <p14:creationId xmlns:p14="http://schemas.microsoft.com/office/powerpoint/2010/main" val="15515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Huvudrubriksida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solidFill>
                  <a:schemeClr val="bg1"/>
                </a:solidFill>
                <a:latin typeface="Arial" panose="020B0604020202020204" pitchFamily="34" charset="0"/>
                <a:ea typeface="Calibri" panose="020F0502020204030204" pitchFamily="34" charset="0"/>
                <a:cs typeface="Arial" panose="020B0604020202020204" pitchFamily="34" charset="0"/>
              </a:rPr>
              <a:t>Konfidentialitetsnivå</a:t>
            </a:r>
            <a:r>
              <a:rPr lang="sv-SE" dirty="0">
                <a:solidFill>
                  <a:schemeClr val="bg1"/>
                </a:solidFill>
                <a:latin typeface="Arial" panose="020B0604020202020204" pitchFamily="34" charset="0"/>
                <a:ea typeface="Calibri" panose="020F0502020204030204" pitchFamily="34" charset="0"/>
                <a:cs typeface="Arial" panose="020B0604020202020204" pitchFamily="34" charset="0"/>
              </a:rPr>
              <a:t> ska klassas. Ä</a:t>
            </a:r>
            <a:r>
              <a:rPr lang="sv-SE"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ndra till valt värde.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rPr>
              <a:t>Vid visning av presentation vid tillfällen då klassning inte ska synas så kan värdet döljas.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bg1"/>
                </a:solidFill>
                <a:effectLst/>
                <a:latin typeface="Arial" panose="020B0604020202020204" pitchFamily="34" charset="0"/>
                <a:cs typeface="Arial" panose="020B0604020202020204" pitchFamily="34" charset="0"/>
              </a:rPr>
              <a:t>Ange aktuell klass här på anteckningssidan.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bg1"/>
                </a:solidFill>
                <a:effectLst/>
                <a:latin typeface="Arial" panose="020B0604020202020204" pitchFamily="34" charset="0"/>
                <a:cs typeface="Arial" panose="020B0604020202020204" pitchFamily="34" charset="0"/>
              </a:rPr>
              <a:t>Ägaren av presentationen ansvarar för att klassningen överensstämmer med innehållet.</a:t>
            </a:r>
            <a:endParaRPr lang="sv-SE" dirty="0">
              <a:solidFill>
                <a:schemeClr val="bg1"/>
              </a:solidFill>
              <a:latin typeface="Arial" panose="020B0604020202020204" pitchFamily="34" charset="0"/>
              <a:cs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43</a:t>
            </a:fld>
            <a:endParaRPr lang="sv-SE"/>
          </a:p>
        </p:txBody>
      </p:sp>
    </p:spTree>
    <p:extLst>
      <p:ext uri="{BB962C8B-B14F-4D97-AF65-F5344CB8AC3E}">
        <p14:creationId xmlns:p14="http://schemas.microsoft.com/office/powerpoint/2010/main" val="732727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Nämna att jag är Chalmerist i grunden och har kontaktnät inom Trafikverket om ni behöver hjälp med det</a:t>
            </a:r>
          </a:p>
          <a:p>
            <a:r>
              <a:rPr lang="sv-SE" dirty="0"/>
              <a:t>Finns motsvarande plan för järnväg</a:t>
            </a:r>
          </a:p>
        </p:txBody>
      </p:sp>
      <p:sp>
        <p:nvSpPr>
          <p:cNvPr id="4" name="Platshållare för bildnummer 3"/>
          <p:cNvSpPr>
            <a:spLocks noGrp="1"/>
          </p:cNvSpPr>
          <p:nvPr>
            <p:ph type="sldNum" sz="quarter" idx="5"/>
          </p:nvPr>
        </p:nvSpPr>
        <p:spPr/>
        <p:txBody>
          <a:bodyPr/>
          <a:lstStyle/>
          <a:p>
            <a:fld id="{D0B863A3-F6DA-432C-A68C-0B1EB56ED58E}" type="slidenum">
              <a:rPr lang="sv-SE" smtClean="0"/>
              <a:t>11</a:t>
            </a:fld>
            <a:endParaRPr lang="sv-SE"/>
          </a:p>
        </p:txBody>
      </p:sp>
    </p:spTree>
    <p:extLst>
      <p:ext uri="{BB962C8B-B14F-4D97-AF65-F5344CB8AC3E}">
        <p14:creationId xmlns:p14="http://schemas.microsoft.com/office/powerpoint/2010/main" val="2575923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Utifrån de två första punkterna och inifrån övriga</a:t>
            </a:r>
          </a:p>
        </p:txBody>
      </p:sp>
      <p:sp>
        <p:nvSpPr>
          <p:cNvPr id="4" name="Platshållare för bildnummer 3"/>
          <p:cNvSpPr>
            <a:spLocks noGrp="1"/>
          </p:cNvSpPr>
          <p:nvPr>
            <p:ph type="sldNum" sz="quarter" idx="5"/>
          </p:nvPr>
        </p:nvSpPr>
        <p:spPr/>
        <p:txBody>
          <a:bodyPr/>
          <a:lstStyle/>
          <a:p>
            <a:fld id="{D0B863A3-F6DA-432C-A68C-0B1EB56ED58E}" type="slidenum">
              <a:rPr lang="sv-SE" smtClean="0"/>
              <a:t>13</a:t>
            </a:fld>
            <a:endParaRPr lang="sv-SE"/>
          </a:p>
        </p:txBody>
      </p:sp>
    </p:spTree>
    <p:extLst>
      <p:ext uri="{BB962C8B-B14F-4D97-AF65-F5344CB8AC3E}">
        <p14:creationId xmlns:p14="http://schemas.microsoft.com/office/powerpoint/2010/main" val="4232319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Calibri" panose="020F0502020204030204" pitchFamily="34" charset="0"/>
                <a:ea typeface="Calibri" panose="020F0502020204030204" pitchFamily="34" charset="0"/>
                <a:cs typeface="Times New Roman" panose="02020603050405020304" pitchFamily="18" charset="0"/>
              </a:rPr>
              <a:t>Vägsystemet är en allt mer komplex produkt och behöver därför utvecklas löpande för att möta nya och förändrade krav från omvärlden, t.ex. </a:t>
            </a:r>
          </a:p>
          <a:p>
            <a:pPr lvl="1"/>
            <a:r>
              <a:rPr lang="sv-SE"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fler och större transporter, </a:t>
            </a:r>
          </a:p>
          <a:p>
            <a:pPr lvl="1"/>
            <a:r>
              <a:rPr lang="sv-SE"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ökat kapacitetsbehov i systemet </a:t>
            </a:r>
          </a:p>
          <a:p>
            <a:pPr lvl="1"/>
            <a:r>
              <a:rPr lang="sv-SE"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snabba, säkra och miljövänligare resor </a:t>
            </a:r>
          </a:p>
          <a:p>
            <a:pPr lvl="1"/>
            <a:r>
              <a:rPr lang="sv-SE"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k</a:t>
            </a:r>
            <a:r>
              <a:rPr lang="sv-SE"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rav på ”mer väg för pengarna”</a:t>
            </a:r>
          </a:p>
          <a:p>
            <a:pPr lvl="1"/>
            <a:r>
              <a:rPr lang="sv-SE" sz="1800" dirty="0">
                <a:effectLst/>
                <a:latin typeface="Calibri" panose="020F0502020204030204" pitchFamily="34" charset="0"/>
                <a:ea typeface="Calibri" panose="020F0502020204030204" pitchFamily="34" charset="0"/>
                <a:cs typeface="Times New Roman" panose="02020603050405020304" pitchFamily="18" charset="0"/>
              </a:rPr>
              <a:t>ny och förändrad lagstiftning </a:t>
            </a:r>
          </a:p>
          <a:p>
            <a:pPr lvl="1"/>
            <a:r>
              <a:rPr lang="sv-SE" dirty="0">
                <a:latin typeface="Calibri" panose="020F0502020204030204" pitchFamily="34" charset="0"/>
                <a:ea typeface="Calibri" panose="020F0502020204030204" pitchFamily="34" charset="0"/>
                <a:cs typeface="Times New Roman" panose="02020603050405020304" pitchFamily="18" charset="0"/>
              </a:rPr>
              <a:t>e</a:t>
            </a:r>
            <a:r>
              <a:rPr lang="sv-SE" dirty="0">
                <a:effectLst/>
                <a:latin typeface="Calibri" panose="020F0502020204030204" pitchFamily="34" charset="0"/>
                <a:ea typeface="Calibri" panose="020F0502020204030204" pitchFamily="34" charset="0"/>
                <a:cs typeface="Times New Roman" panose="02020603050405020304" pitchFamily="18" charset="0"/>
              </a:rPr>
              <a:t>tt större fokus på ombyggnation istället för nybyggnation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r>
              <a:rPr lang="sv-SE" dirty="0">
                <a:effectLst/>
                <a:latin typeface="Calibri" panose="020F0502020204030204" pitchFamily="34" charset="0"/>
                <a:ea typeface="Calibri" panose="020F0502020204030204" pitchFamily="34" charset="0"/>
                <a:cs typeface="Times New Roman" panose="02020603050405020304" pitchFamily="18" charset="0"/>
              </a:rPr>
              <a:t>Många gånger är det en kombination av dessa förutsättningar som leder till behov av teknisk utveckling. </a:t>
            </a:r>
          </a:p>
          <a:p>
            <a:r>
              <a:rPr lang="sv-SE" dirty="0">
                <a:effectLst/>
                <a:latin typeface="Calibri" panose="020F0502020204030204" pitchFamily="34" charset="0"/>
                <a:ea typeface="Calibri" panose="020F0502020204030204" pitchFamily="34" charset="0"/>
                <a:cs typeface="Times New Roman" panose="02020603050405020304" pitchFamily="18" charset="0"/>
              </a:rPr>
              <a:t>Det pågår redan mycket inom Trafikverkets verksamhetsområden, men initiativen är inte alltid i takt eller ens kända för övriga, vilket skapar behov av en gemensam teknisk utvecklingsplan </a:t>
            </a:r>
          </a:p>
          <a:p>
            <a:r>
              <a:rPr lang="sv-SE" sz="1800" dirty="0">
                <a:latin typeface="Calibri" panose="020F0502020204030204" pitchFamily="34" charset="0"/>
                <a:ea typeface="Calibri" panose="020F0502020204030204" pitchFamily="34" charset="0"/>
                <a:cs typeface="Times New Roman" panose="02020603050405020304" pitchFamily="18" charset="0"/>
              </a:rPr>
              <a:t>Med vägsystem avses alla ingående tekniska delar som samverkar för att uppfylla den övergripande funktionen som vägen har</a:t>
            </a:r>
          </a:p>
        </p:txBody>
      </p:sp>
      <p:sp>
        <p:nvSpPr>
          <p:cNvPr id="4" name="Platshållare för bildnummer 3"/>
          <p:cNvSpPr>
            <a:spLocks noGrp="1"/>
          </p:cNvSpPr>
          <p:nvPr>
            <p:ph type="sldNum" sz="quarter" idx="5"/>
          </p:nvPr>
        </p:nvSpPr>
        <p:spPr/>
        <p:txBody>
          <a:bodyPr/>
          <a:lstStyle/>
          <a:p>
            <a:fld id="{D0B863A3-F6DA-432C-A68C-0B1EB56ED58E}" type="slidenum">
              <a:rPr lang="sv-SE" smtClean="0"/>
              <a:t>14</a:t>
            </a:fld>
            <a:endParaRPr lang="sv-SE"/>
          </a:p>
        </p:txBody>
      </p:sp>
    </p:spTree>
    <p:extLst>
      <p:ext uri="{BB962C8B-B14F-4D97-AF65-F5344CB8AC3E}">
        <p14:creationId xmlns:p14="http://schemas.microsoft.com/office/powerpoint/2010/main" val="1689779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de transportpolitiska målen ligger Hänsynsmålen (generationsmål miljö och miljökvalitetsmål) och trafiksäkerhet</a:t>
            </a:r>
          </a:p>
        </p:txBody>
      </p:sp>
      <p:sp>
        <p:nvSpPr>
          <p:cNvPr id="4" name="Platshållare för bildnummer 3"/>
          <p:cNvSpPr>
            <a:spLocks noGrp="1"/>
          </p:cNvSpPr>
          <p:nvPr>
            <p:ph type="sldNum" sz="quarter" idx="5"/>
          </p:nvPr>
        </p:nvSpPr>
        <p:spPr/>
        <p:txBody>
          <a:bodyPr/>
          <a:lstStyle/>
          <a:p>
            <a:fld id="{D0B863A3-F6DA-432C-A68C-0B1EB56ED58E}" type="slidenum">
              <a:rPr lang="sv-SE" smtClean="0"/>
              <a:t>15</a:t>
            </a:fld>
            <a:endParaRPr lang="sv-SE"/>
          </a:p>
        </p:txBody>
      </p:sp>
    </p:spTree>
    <p:extLst>
      <p:ext uri="{BB962C8B-B14F-4D97-AF65-F5344CB8AC3E}">
        <p14:creationId xmlns:p14="http://schemas.microsoft.com/office/powerpoint/2010/main" val="2506527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de transportpolitiska målen ligger Hänsynsmålen (generationsmål miljö och miljökvalitetsmål) och trafiksäkerhet</a:t>
            </a:r>
          </a:p>
        </p:txBody>
      </p:sp>
      <p:sp>
        <p:nvSpPr>
          <p:cNvPr id="4" name="Platshållare för bildnummer 3"/>
          <p:cNvSpPr>
            <a:spLocks noGrp="1"/>
          </p:cNvSpPr>
          <p:nvPr>
            <p:ph type="sldNum" sz="quarter" idx="5"/>
          </p:nvPr>
        </p:nvSpPr>
        <p:spPr/>
        <p:txBody>
          <a:bodyPr/>
          <a:lstStyle/>
          <a:p>
            <a:fld id="{D0B863A3-F6DA-432C-A68C-0B1EB56ED58E}" type="slidenum">
              <a:rPr lang="sv-SE" smtClean="0"/>
              <a:t>16</a:t>
            </a:fld>
            <a:endParaRPr lang="sv-SE"/>
          </a:p>
        </p:txBody>
      </p:sp>
    </p:spTree>
    <p:extLst>
      <p:ext uri="{BB962C8B-B14F-4D97-AF65-F5344CB8AC3E}">
        <p14:creationId xmlns:p14="http://schemas.microsoft.com/office/powerpoint/2010/main" val="3426605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Bättre möjlighet till finansiering av pilot-/demonstrationsprojekt t.ex. en specifik budget för detta ändamål</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22</a:t>
            </a:fld>
            <a:endParaRPr lang="sv-SE"/>
          </a:p>
        </p:txBody>
      </p:sp>
    </p:spTree>
    <p:extLst>
      <p:ext uri="{BB962C8B-B14F-4D97-AF65-F5344CB8AC3E}">
        <p14:creationId xmlns:p14="http://schemas.microsoft.com/office/powerpoint/2010/main" val="2005383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33</a:t>
            </a:fld>
            <a:endParaRPr lang="sv-SE"/>
          </a:p>
        </p:txBody>
      </p:sp>
    </p:spTree>
    <p:extLst>
      <p:ext uri="{BB962C8B-B14F-4D97-AF65-F5344CB8AC3E}">
        <p14:creationId xmlns:p14="http://schemas.microsoft.com/office/powerpoint/2010/main" val="789992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34</a:t>
            </a:fld>
            <a:endParaRPr lang="sv-SE"/>
          </a:p>
        </p:txBody>
      </p:sp>
    </p:spTree>
    <p:extLst>
      <p:ext uri="{BB962C8B-B14F-4D97-AF65-F5344CB8AC3E}">
        <p14:creationId xmlns:p14="http://schemas.microsoft.com/office/powerpoint/2010/main" val="20013725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RAFIKVERKET logotyp">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087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hö, bild vä">
    <p:spTree>
      <p:nvGrpSpPr>
        <p:cNvPr id="1" name=""/>
        <p:cNvGrpSpPr/>
        <p:nvPr/>
      </p:nvGrpSpPr>
      <p:grpSpPr>
        <a:xfrm>
          <a:off x="0" y="0"/>
          <a:ext cx="0" cy="0"/>
          <a:chOff x="0" y="0"/>
          <a:chExt cx="0" cy="0"/>
        </a:xfrm>
      </p:grpSpPr>
      <p:sp>
        <p:nvSpPr>
          <p:cNvPr id="5" name="Rubrik 1"/>
          <p:cNvSpPr>
            <a:spLocks noGrp="1"/>
          </p:cNvSpPr>
          <p:nvPr>
            <p:ph type="title" hasCustomPrompt="1"/>
          </p:nvPr>
        </p:nvSpPr>
        <p:spPr>
          <a:xfrm>
            <a:off x="6456000" y="1269000"/>
            <a:ext cx="5040000" cy="900000"/>
          </a:xfrm>
          <a:prstGeom prst="rect">
            <a:avLst/>
          </a:prstGeom>
        </p:spPr>
        <p:txBody>
          <a:bodyPr anchor="ctr"/>
          <a:lstStyle>
            <a:lvl1pPr>
              <a:defRPr sz="3600"/>
            </a:lvl1pPr>
          </a:lstStyle>
          <a:p>
            <a:r>
              <a:rPr lang="sv-SE" dirty="0"/>
              <a:t>Rubrik</a:t>
            </a:r>
          </a:p>
        </p:txBody>
      </p:sp>
      <p:sp>
        <p:nvSpPr>
          <p:cNvPr id="7" name="Platshållare för bild 9"/>
          <p:cNvSpPr>
            <a:spLocks noGrp="1"/>
          </p:cNvSpPr>
          <p:nvPr>
            <p:ph type="pic" sz="quarter" idx="13" hasCustomPrompt="1"/>
          </p:nvPr>
        </p:nvSpPr>
        <p:spPr>
          <a:xfrm>
            <a:off x="694800" y="1269000"/>
            <a:ext cx="5040000" cy="4320000"/>
          </a:xfrm>
          <a:prstGeom prst="rect">
            <a:avLst/>
          </a:prstGeom>
        </p:spPr>
        <p:txBody>
          <a:bodyPr/>
          <a:lstStyle>
            <a:lvl1pPr marL="0" indent="0" algn="ctr">
              <a:lnSpc>
                <a:spcPct val="100000"/>
              </a:lnSpc>
              <a:spcBef>
                <a:spcPts val="1200"/>
              </a:spcBef>
              <a:buNone/>
              <a:defRPr spc="0" baseline="0"/>
            </a:lvl1pPr>
          </a:lstStyle>
          <a:p>
            <a:r>
              <a:rPr lang="sv-SE" dirty="0"/>
              <a:t>Bild</a:t>
            </a:r>
          </a:p>
        </p:txBody>
      </p:sp>
      <p:sp>
        <p:nvSpPr>
          <p:cNvPr id="2" name="Platshållare för datum 1"/>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
        <p:nvSpPr>
          <p:cNvPr id="8" name="Platshållare för text 7"/>
          <p:cNvSpPr>
            <a:spLocks noGrp="1"/>
          </p:cNvSpPr>
          <p:nvPr>
            <p:ph type="body" sz="quarter" idx="12" hasCustomPrompt="1"/>
          </p:nvPr>
        </p:nvSpPr>
        <p:spPr>
          <a:xfrm>
            <a:off x="6454800" y="2170800"/>
            <a:ext cx="5040000" cy="3420000"/>
          </a:xfrm>
          <a:prstGeom prst="rect">
            <a:avLst/>
          </a:prstGeom>
        </p:spPr>
        <p:txBody>
          <a:bodyPr/>
          <a:lstStyle>
            <a:lvl1pPr marL="360000" indent="-360000" defTabSz="360000">
              <a:lnSpc>
                <a:spcPct val="100000"/>
              </a:lnSpc>
              <a:spcBef>
                <a:spcPts val="1200"/>
              </a:spcBef>
              <a:buFont typeface="Arial" panose="020B0604020202020204" pitchFamily="34" charset="0"/>
              <a:buChar char="•"/>
              <a:defRPr sz="2000" spc="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Tree>
    <p:extLst>
      <p:ext uri="{BB962C8B-B14F-4D97-AF65-F5344CB8AC3E}">
        <p14:creationId xmlns:p14="http://schemas.microsoft.com/office/powerpoint/2010/main" val="1106066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6" name="Platshållare för diagram 5"/>
          <p:cNvSpPr>
            <a:spLocks noGrp="1"/>
          </p:cNvSpPr>
          <p:nvPr>
            <p:ph type="chart" sz="quarter" idx="12" hasCustomPrompt="1"/>
          </p:nvPr>
        </p:nvSpPr>
        <p:spPr>
          <a:xfrm>
            <a:off x="696000" y="1269000"/>
            <a:ext cx="10800000" cy="4320000"/>
          </a:xfrm>
          <a:prstGeom prst="rect">
            <a:avLst/>
          </a:prstGeom>
        </p:spPr>
        <p:txBody>
          <a:bodyPr/>
          <a:lstStyle>
            <a:lvl1pPr marL="0" indent="0" algn="ctr">
              <a:lnSpc>
                <a:spcPct val="100000"/>
              </a:lnSpc>
              <a:spcBef>
                <a:spcPts val="1200"/>
              </a:spcBef>
              <a:buNone/>
              <a:defRPr spc="0" baseline="0"/>
            </a:lvl1pPr>
          </a:lstStyle>
          <a:p>
            <a:r>
              <a:rPr lang="sv-SE" dirty="0"/>
              <a:t>Diagram</a:t>
            </a:r>
          </a:p>
        </p:txBody>
      </p:sp>
      <p:sp>
        <p:nvSpPr>
          <p:cNvPr id="2" name="Platshållare för datum 1"/>
          <p:cNvSpPr>
            <a:spLocks noGrp="1"/>
          </p:cNvSpPr>
          <p:nvPr>
            <p:ph type="dt" sz="half" idx="13"/>
          </p:nvPr>
        </p:nvSpPr>
        <p:spPr/>
        <p:txBody>
          <a:bodyPr/>
          <a:lstStyle>
            <a:lvl1pPr>
              <a:defRPr sz="1000"/>
            </a:lvl1pPr>
          </a:lstStyle>
          <a:p>
            <a:endParaRPr lang="sv-SE" dirty="0"/>
          </a:p>
        </p:txBody>
      </p:sp>
      <p:sp>
        <p:nvSpPr>
          <p:cNvPr id="7" name="Platshållare för sidfot 6"/>
          <p:cNvSpPr>
            <a:spLocks noGrp="1"/>
          </p:cNvSpPr>
          <p:nvPr>
            <p:ph type="ftr" sz="quarter" idx="14"/>
          </p:nvPr>
        </p:nvSpPr>
        <p:spPr/>
        <p:txBody>
          <a:bodyPr/>
          <a:lstStyle>
            <a:lvl1pPr>
              <a:defRPr sz="1000"/>
            </a:lvl1pPr>
          </a:lstStyle>
          <a:p>
            <a:r>
              <a:rPr lang="sv-SE"/>
              <a:t>Titel</a:t>
            </a:r>
            <a:endParaRPr lang="sv-SE" dirty="0"/>
          </a:p>
        </p:txBody>
      </p:sp>
      <p:sp>
        <p:nvSpPr>
          <p:cNvPr id="8" name="Platshållare för bildnummer 7"/>
          <p:cNvSpPr>
            <a:spLocks noGrp="1"/>
          </p:cNvSpPr>
          <p:nvPr>
            <p:ph type="sldNum" sz="quarter" idx="15"/>
          </p:nvPr>
        </p:nvSpPr>
        <p:spPr/>
        <p:txBody>
          <a:bodyPr/>
          <a:lstStyle>
            <a:lvl1pPr>
              <a:defRPr sz="1000"/>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8558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text &amp; 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269000"/>
            <a:ext cx="10800000" cy="900000"/>
          </a:xfrm>
          <a:prstGeom prst="rect">
            <a:avLst/>
          </a:prstGeom>
        </p:spPr>
        <p:txBody>
          <a:bodyPr anchor="ctr"/>
          <a:lstStyle>
            <a:lvl1pPr algn="ctr">
              <a:defRPr sz="3600" baseline="0"/>
            </a:lvl1pPr>
          </a:lstStyle>
          <a:p>
            <a:r>
              <a:rPr lang="sv-SE" dirty="0"/>
              <a:t>Klicka – lägg till rubrik</a:t>
            </a:r>
          </a:p>
        </p:txBody>
      </p:sp>
      <p:sp>
        <p:nvSpPr>
          <p:cNvPr id="8" name="Platshållare för text 7"/>
          <p:cNvSpPr>
            <a:spLocks noGrp="1"/>
          </p:cNvSpPr>
          <p:nvPr>
            <p:ph type="body" sz="quarter" idx="12" hasCustomPrompt="1"/>
          </p:nvPr>
        </p:nvSpPr>
        <p:spPr>
          <a:xfrm>
            <a:off x="696000" y="2170062"/>
            <a:ext cx="5040000" cy="3420000"/>
          </a:xfrm>
          <a:prstGeom prst="rect">
            <a:avLst/>
          </a:prstGeom>
        </p:spPr>
        <p:txBody>
          <a:bodyPr/>
          <a:lstStyle>
            <a:lvl1pPr marL="0" indent="0">
              <a:lnSpc>
                <a:spcPct val="100000"/>
              </a:lnSpc>
              <a:spcBef>
                <a:spcPts val="1200"/>
              </a:spcBef>
              <a:buNone/>
              <a:defRPr sz="2000" spc="0"/>
            </a:lvl1pPr>
            <a:lvl2pPr marL="232200" indent="0">
              <a:buNone/>
              <a:defRPr/>
            </a:lvl2pPr>
            <a:lvl3pPr marL="462600" indent="0">
              <a:buNone/>
              <a:defRPr/>
            </a:lvl3pPr>
            <a:lvl4pPr marL="693000" indent="0">
              <a:buNone/>
              <a:defRPr/>
            </a:lvl4pPr>
            <a:lvl5pPr marL="887400" indent="0">
              <a:buNone/>
              <a:defRPr/>
            </a:lvl5pPr>
          </a:lstStyle>
          <a:p>
            <a:pPr lvl="0"/>
            <a:r>
              <a:rPr lang="sv-SE" dirty="0"/>
              <a:t>Skriv text här</a:t>
            </a:r>
          </a:p>
        </p:txBody>
      </p:sp>
      <p:sp>
        <p:nvSpPr>
          <p:cNvPr id="6" name="Platshållare för diagram 5"/>
          <p:cNvSpPr>
            <a:spLocks noGrp="1"/>
          </p:cNvSpPr>
          <p:nvPr>
            <p:ph type="chart" sz="quarter" idx="13" hasCustomPrompt="1"/>
          </p:nvPr>
        </p:nvSpPr>
        <p:spPr>
          <a:xfrm>
            <a:off x="6454800" y="2169000"/>
            <a:ext cx="5040000" cy="3421062"/>
          </a:xfrm>
          <a:prstGeom prst="rect">
            <a:avLst/>
          </a:prstGeom>
        </p:spPr>
        <p:txBody>
          <a:bodyPr/>
          <a:lstStyle>
            <a:lvl1pPr marL="0" indent="0">
              <a:lnSpc>
                <a:spcPct val="100000"/>
              </a:lnSpc>
              <a:spcBef>
                <a:spcPts val="1200"/>
              </a:spcBef>
              <a:buNone/>
              <a:defRPr spc="0" baseline="0"/>
            </a:lvl1pPr>
          </a:lstStyle>
          <a:p>
            <a:r>
              <a:rPr lang="sv-SE" dirty="0"/>
              <a:t>Diagram</a:t>
            </a:r>
          </a:p>
        </p:txBody>
      </p:sp>
      <p:sp>
        <p:nvSpPr>
          <p:cNvPr id="5" name="Platshållare för datum 4"/>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715869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typ">
    <p:spTree>
      <p:nvGrpSpPr>
        <p:cNvPr id="1" name=""/>
        <p:cNvGrpSpPr/>
        <p:nvPr/>
      </p:nvGrpSpPr>
      <p:grpSpPr>
        <a:xfrm>
          <a:off x="0" y="0"/>
          <a:ext cx="0" cy="0"/>
          <a:chOff x="0" y="0"/>
          <a:chExt cx="0" cy="0"/>
        </a:xfrm>
      </p:grpSpPr>
      <p:sp>
        <p:nvSpPr>
          <p:cNvPr id="5" name="Platshållare för datum 4"/>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27931106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 Huvudrubriksida röd 175-0-0">
    <p:bg>
      <p:bgPr>
        <a:solidFill>
          <a:srgbClr val="AF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2349060"/>
            <a:ext cx="10800000" cy="1080000"/>
          </a:xfrm>
          <a:prstGeom prst="rect">
            <a:avLst/>
          </a:prstGeom>
        </p:spPr>
        <p:txBody>
          <a:bodyPr anchor="ctr"/>
          <a:lstStyle>
            <a:lvl1pPr algn="ctr">
              <a:defRPr sz="4800" baseline="0">
                <a:solidFill>
                  <a:schemeClr val="bg1"/>
                </a:solidFill>
              </a:defRPr>
            </a:lvl1pPr>
          </a:lstStyle>
          <a:p>
            <a:r>
              <a:rPr lang="sv-SE" dirty="0"/>
              <a:t>Klicka - lägg till rubrik</a:t>
            </a:r>
            <a:endParaRPr lang="en-US" dirty="0"/>
          </a:p>
        </p:txBody>
      </p:sp>
      <p:sp>
        <p:nvSpPr>
          <p:cNvPr id="5" name="Platshållare för text 4">
            <a:extLst>
              <a:ext uri="{FF2B5EF4-FFF2-40B4-BE49-F238E27FC236}">
                <a16:creationId xmlns:a16="http://schemas.microsoft.com/office/drawing/2014/main" id="{1AAAF19A-C108-416B-94E8-AE411170AA77}"/>
              </a:ext>
            </a:extLst>
          </p:cNvPr>
          <p:cNvSpPr>
            <a:spLocks noGrp="1"/>
          </p:cNvSpPr>
          <p:nvPr>
            <p:ph type="body" sz="quarter" idx="11" hasCustomPrompt="1"/>
          </p:nvPr>
        </p:nvSpPr>
        <p:spPr>
          <a:xfrm>
            <a:off x="696000" y="3789000"/>
            <a:ext cx="10800000" cy="1800000"/>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400" spc="0" baseline="0">
                <a:solidFill>
                  <a:schemeClr val="bg1"/>
                </a:solidFill>
                <a:latin typeface="+mn-l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Skriv text här</a:t>
            </a:r>
            <a:endParaRPr lang="en-US" dirty="0"/>
          </a:p>
        </p:txBody>
      </p:sp>
      <p:sp>
        <p:nvSpPr>
          <p:cNvPr id="7" name="Platshållare för text 6">
            <a:extLst>
              <a:ext uri="{FF2B5EF4-FFF2-40B4-BE49-F238E27FC236}">
                <a16:creationId xmlns:a16="http://schemas.microsoft.com/office/drawing/2014/main" id="{A8C1F592-2565-4952-8C19-80933FC3F579}"/>
              </a:ext>
            </a:extLst>
          </p:cNvPr>
          <p:cNvSpPr>
            <a:spLocks noGrp="1"/>
          </p:cNvSpPr>
          <p:nvPr>
            <p:ph type="body" sz="quarter" idx="12"/>
          </p:nvPr>
        </p:nvSpPr>
        <p:spPr>
          <a:xfrm>
            <a:off x="695326" y="5990318"/>
            <a:ext cx="10801350" cy="276999"/>
          </a:xfrm>
          <a:prstGeom prst="rect">
            <a:avLst/>
          </a:prstGeom>
        </p:spPr>
        <p:txBody>
          <a:bodyPr/>
          <a:lstStyle>
            <a:lvl1pPr marL="0" indent="0" algn="ctr">
              <a:buNone/>
              <a:defRPr sz="1200" spc="0" baseline="0">
                <a:solidFill>
                  <a:schemeClr val="bg1"/>
                </a:solidFill>
              </a:defRPr>
            </a:lvl1pPr>
            <a:lvl2pPr marL="232200" indent="0">
              <a:buNone/>
              <a:defRPr sz="1200"/>
            </a:lvl2pPr>
            <a:lvl3pPr marL="462600" indent="0">
              <a:buNone/>
              <a:defRPr sz="1200"/>
            </a:lvl3pPr>
            <a:lvl4pPr marL="693000" indent="0">
              <a:buNone/>
              <a:defRPr sz="1200"/>
            </a:lvl4pPr>
            <a:lvl5pPr marL="887400" indent="0">
              <a:buNone/>
              <a:defRPr sz="1200"/>
            </a:lvl5pPr>
          </a:lstStyle>
          <a:p>
            <a:pPr lvl="0"/>
            <a:r>
              <a:rPr lang="sv-SE" dirty="0"/>
              <a:t>Klicka här för att ändra format på bakgrundstexten</a:t>
            </a:r>
          </a:p>
        </p:txBody>
      </p:sp>
    </p:spTree>
    <p:extLst>
      <p:ext uri="{BB962C8B-B14F-4D97-AF65-F5344CB8AC3E}">
        <p14:creationId xmlns:p14="http://schemas.microsoft.com/office/powerpoint/2010/main" val="276734427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 Huvudrubrik, platshållare EU-logotyp">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998000"/>
            <a:ext cx="10800000" cy="1080000"/>
          </a:xfrm>
          <a:prstGeom prst="rect">
            <a:avLst/>
          </a:prstGeom>
        </p:spPr>
        <p:txBody>
          <a:bodyPr anchor="ctr"/>
          <a:lstStyle>
            <a:lvl1pPr algn="ctr">
              <a:defRPr sz="4800"/>
            </a:lvl1pPr>
          </a:lstStyle>
          <a:p>
            <a:r>
              <a:rPr lang="sv-SE" dirty="0"/>
              <a:t>Klicka – lägg till rubrik</a:t>
            </a:r>
          </a:p>
        </p:txBody>
      </p:sp>
      <p:sp>
        <p:nvSpPr>
          <p:cNvPr id="8" name="Platshållare för text 7"/>
          <p:cNvSpPr>
            <a:spLocks noGrp="1"/>
          </p:cNvSpPr>
          <p:nvPr>
            <p:ph type="body" sz="quarter" idx="12" hasCustomPrompt="1"/>
          </p:nvPr>
        </p:nvSpPr>
        <p:spPr>
          <a:xfrm>
            <a:off x="696000" y="3284970"/>
            <a:ext cx="10800000" cy="1800000"/>
          </a:xfrm>
          <a:prstGeom prst="rect">
            <a:avLst/>
          </a:prstGeom>
        </p:spPr>
        <p:txBody>
          <a:bodyPr/>
          <a:lstStyle>
            <a:lvl1pPr marL="0" indent="0" algn="ctr">
              <a:lnSpc>
                <a:spcPct val="100000"/>
              </a:lnSpc>
              <a:spcBef>
                <a:spcPts val="0"/>
              </a:spcBef>
              <a:buFont typeface="+mj-lt"/>
              <a:buNone/>
              <a:defRPr sz="2400" spc="0" baseline="0"/>
            </a:lvl1pPr>
            <a:lvl2pPr marL="575100" indent="-342900">
              <a:buFont typeface="+mj-lt"/>
              <a:buAutoNum type="arabicPeriod"/>
              <a:defRPr/>
            </a:lvl2pPr>
            <a:lvl3pPr marL="805500" indent="-342900">
              <a:buFont typeface="+mj-lt"/>
              <a:buAutoNum type="arabicPeriod"/>
              <a:defRPr/>
            </a:lvl3pPr>
            <a:lvl4pPr marL="1035900" indent="-342900">
              <a:buFont typeface="+mj-lt"/>
              <a:buAutoNum type="arabicPeriod"/>
              <a:defRPr/>
            </a:lvl4pPr>
            <a:lvl5pPr marL="1230300" indent="-342900">
              <a:buFont typeface="+mj-lt"/>
              <a:buAutoNum type="arabicPeriod"/>
              <a:defRPr/>
            </a:lvl5pPr>
          </a:lstStyle>
          <a:p>
            <a:pPr lvl="0"/>
            <a:r>
              <a:rPr lang="sv-SE" dirty="0"/>
              <a:t>Skriv text här</a:t>
            </a:r>
          </a:p>
        </p:txBody>
      </p:sp>
      <p:sp>
        <p:nvSpPr>
          <p:cNvPr id="5" name="Platshållare för datum 4"/>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
        <p:nvSpPr>
          <p:cNvPr id="6" name="Platshållare för text 5"/>
          <p:cNvSpPr>
            <a:spLocks noGrp="1"/>
          </p:cNvSpPr>
          <p:nvPr>
            <p:ph type="body" sz="quarter" idx="17" hasCustomPrompt="1"/>
          </p:nvPr>
        </p:nvSpPr>
        <p:spPr>
          <a:xfrm>
            <a:off x="694800" y="5529600"/>
            <a:ext cx="2739600" cy="925200"/>
          </a:xfrm>
          <a:prstGeom prst="rect">
            <a:avLst/>
          </a:prstGeom>
        </p:spPr>
        <p:txBody>
          <a:bodyPr/>
          <a:lstStyle>
            <a:lvl1pPr marL="0" indent="0">
              <a:buNone/>
              <a:defRPr/>
            </a:lvl1pPr>
          </a:lstStyle>
          <a:p>
            <a:pPr lvl="0"/>
            <a:r>
              <a:rPr lang="sv-SE" dirty="0"/>
              <a:t>Plats för EU-logotyp</a:t>
            </a:r>
          </a:p>
        </p:txBody>
      </p:sp>
      <p:sp>
        <p:nvSpPr>
          <p:cNvPr id="4" name="Platshållare för text 3">
            <a:extLst>
              <a:ext uri="{FF2B5EF4-FFF2-40B4-BE49-F238E27FC236}">
                <a16:creationId xmlns:a16="http://schemas.microsoft.com/office/drawing/2014/main" id="{4BD16B4E-76DC-44E2-8BEE-9E700AD562F4}"/>
              </a:ext>
            </a:extLst>
          </p:cNvPr>
          <p:cNvSpPr>
            <a:spLocks noGrp="1"/>
          </p:cNvSpPr>
          <p:nvPr>
            <p:ph type="body" sz="quarter" idx="19" hasCustomPrompt="1"/>
          </p:nvPr>
        </p:nvSpPr>
        <p:spPr>
          <a:xfrm>
            <a:off x="3770149" y="5995793"/>
            <a:ext cx="4683125" cy="209550"/>
          </a:xfrm>
          <a:prstGeom prst="rect">
            <a:avLst/>
          </a:prstGeom>
        </p:spPr>
        <p:txBody>
          <a:bodyPr/>
          <a:lstStyle>
            <a:lvl1pPr marL="0" indent="0" algn="ctr">
              <a:buNone/>
              <a:defRPr sz="1200" spc="0" baseline="0"/>
            </a:lvl1pPr>
          </a:lstStyle>
          <a:p>
            <a:pPr lvl="0"/>
            <a:r>
              <a:rPr lang="sv-SE" dirty="0" err="1"/>
              <a:t>Konfidentialitetsnivå</a:t>
            </a:r>
            <a:r>
              <a:rPr lang="sv-SE" dirty="0"/>
              <a:t> ska klassas, och anges här</a:t>
            </a:r>
          </a:p>
        </p:txBody>
      </p:sp>
    </p:spTree>
    <p:extLst>
      <p:ext uri="{BB962C8B-B14F-4D97-AF65-F5344CB8AC3E}">
        <p14:creationId xmlns:p14="http://schemas.microsoft.com/office/powerpoint/2010/main" val="114472070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Rubrik &amp; punk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4800" y="1270800"/>
            <a:ext cx="10800000" cy="900000"/>
          </a:xfrm>
          <a:prstGeom prst="rect">
            <a:avLst/>
          </a:prstGeom>
        </p:spPr>
        <p:txBody>
          <a:bodyPr anchor="ctr"/>
          <a:lstStyle>
            <a:lvl1pPr algn="l">
              <a:defRPr sz="4000"/>
            </a:lvl1pPr>
          </a:lstStyle>
          <a:p>
            <a:r>
              <a:rPr lang="sv-SE" dirty="0"/>
              <a:t>Klicka – lägg till rubrik</a:t>
            </a:r>
          </a:p>
        </p:txBody>
      </p:sp>
      <p:sp>
        <p:nvSpPr>
          <p:cNvPr id="8" name="Platshållare för text 7"/>
          <p:cNvSpPr>
            <a:spLocks noGrp="1"/>
          </p:cNvSpPr>
          <p:nvPr>
            <p:ph type="body" sz="quarter" idx="12" hasCustomPrompt="1"/>
          </p:nvPr>
        </p:nvSpPr>
        <p:spPr>
          <a:xfrm>
            <a:off x="694800" y="2529000"/>
            <a:ext cx="8607600" cy="3060000"/>
          </a:xfrm>
          <a:prstGeom prst="rect">
            <a:avLst/>
          </a:prstGeom>
        </p:spPr>
        <p:txBody>
          <a:bodyPr/>
          <a:lstStyle>
            <a:lvl1pPr marL="360000" indent="-360000" defTabSz="360000">
              <a:lnSpc>
                <a:spcPct val="100000"/>
              </a:lnSpc>
              <a:buFont typeface="Arial" panose="020B0604020202020204" pitchFamily="34" charset="0"/>
              <a:buChar char="•"/>
              <a:defRPr sz="2000" spc="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
        <p:nvSpPr>
          <p:cNvPr id="10"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11"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1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381130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Rubrik &amp; text röd bakgrund">
    <p:bg>
      <p:bgPr>
        <a:solidFill>
          <a:srgbClr val="D7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1998000"/>
            <a:ext cx="10800000" cy="1080000"/>
          </a:xfrm>
          <a:prstGeom prst="rect">
            <a:avLst/>
          </a:prstGeom>
        </p:spPr>
        <p:txBody>
          <a:bodyPr anchor="ctr"/>
          <a:lstStyle>
            <a:lvl1pPr algn="ctr">
              <a:defRPr sz="6000" baseline="0">
                <a:solidFill>
                  <a:schemeClr val="bg1"/>
                </a:solidFill>
              </a:defRPr>
            </a:lvl1pPr>
          </a:lstStyle>
          <a:p>
            <a:r>
              <a:rPr lang="sv-SE" dirty="0"/>
              <a:t>Klicka - lägg till rubrik</a:t>
            </a:r>
            <a:endParaRPr lang="en-US" dirty="0"/>
          </a:p>
        </p:txBody>
      </p:sp>
      <p:sp>
        <p:nvSpPr>
          <p:cNvPr id="5" name="Platshållare för text 4">
            <a:extLst>
              <a:ext uri="{FF2B5EF4-FFF2-40B4-BE49-F238E27FC236}">
                <a16:creationId xmlns:a16="http://schemas.microsoft.com/office/drawing/2014/main" id="{1AAAF19A-C108-416B-94E8-AE411170AA77}"/>
              </a:ext>
            </a:extLst>
          </p:cNvPr>
          <p:cNvSpPr>
            <a:spLocks noGrp="1"/>
          </p:cNvSpPr>
          <p:nvPr>
            <p:ph type="body" sz="quarter" idx="11" hasCustomPrompt="1"/>
          </p:nvPr>
        </p:nvSpPr>
        <p:spPr>
          <a:xfrm>
            <a:off x="696000" y="3789000"/>
            <a:ext cx="10800000" cy="1800000"/>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400" spc="0" baseline="0">
                <a:solidFill>
                  <a:schemeClr val="bg1"/>
                </a:solidFill>
                <a:latin typeface="+mn-l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Skriv text här</a:t>
            </a:r>
            <a:endParaRPr lang="en-US" dirty="0"/>
          </a:p>
        </p:txBody>
      </p:sp>
      <p:sp>
        <p:nvSpPr>
          <p:cNvPr id="8"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9"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0"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44912125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 bild">
    <p:spTree>
      <p:nvGrpSpPr>
        <p:cNvPr id="1" name=""/>
        <p:cNvGrpSpPr/>
        <p:nvPr/>
      </p:nvGrpSpPr>
      <p:grpSpPr>
        <a:xfrm>
          <a:off x="0" y="0"/>
          <a:ext cx="0" cy="0"/>
          <a:chOff x="0" y="0"/>
          <a:chExt cx="0" cy="0"/>
        </a:xfrm>
      </p:grpSpPr>
      <p:sp>
        <p:nvSpPr>
          <p:cNvPr id="8" name="Platshållare för bild 5"/>
          <p:cNvSpPr>
            <a:spLocks noGrp="1"/>
          </p:cNvSpPr>
          <p:nvPr>
            <p:ph type="pic" sz="quarter" idx="12" hasCustomPrompt="1"/>
          </p:nvPr>
        </p:nvSpPr>
        <p:spPr>
          <a:xfrm>
            <a:off x="0" y="0"/>
            <a:ext cx="12192000" cy="5215659"/>
          </a:xfrm>
          <a:prstGeom prst="rect">
            <a:avLst/>
          </a:prstGeom>
          <a:solidFill>
            <a:schemeClr val="accent5"/>
          </a:solidFill>
        </p:spPr>
        <p:txBody>
          <a:bodyPr anchor="t"/>
          <a:lstStyle>
            <a:lvl1pPr marL="0" indent="0" algn="ctr">
              <a:lnSpc>
                <a:spcPct val="100000"/>
              </a:lnSpc>
              <a:spcBef>
                <a:spcPts val="1200"/>
              </a:spcBef>
              <a:buNone/>
              <a:defRPr spc="0" baseline="0">
                <a:solidFill>
                  <a:schemeClr val="bg1"/>
                </a:solidFill>
              </a:defRPr>
            </a:lvl1pPr>
          </a:lstStyle>
          <a:p>
            <a:r>
              <a:rPr lang="sv-SE" dirty="0"/>
              <a:t>Bild</a:t>
            </a:r>
          </a:p>
        </p:txBody>
      </p:sp>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1419019" y="5473309"/>
            <a:ext cx="9372450" cy="1080000"/>
          </a:xfrm>
          <a:prstGeom prst="rect">
            <a:avLst/>
          </a:prstGeom>
        </p:spPr>
        <p:txBody>
          <a:bodyPr anchor="ctr"/>
          <a:lstStyle>
            <a:lvl1pPr algn="ctr">
              <a:lnSpc>
                <a:spcPct val="100000"/>
              </a:lnSpc>
              <a:defRPr sz="3200">
                <a:solidFill>
                  <a:schemeClr val="tx1"/>
                </a:solidFill>
              </a:defRPr>
            </a:lvl1pPr>
          </a:lstStyle>
          <a:p>
            <a:r>
              <a:rPr lang="sv-SE" dirty="0"/>
              <a:t>Klicka - lägg till rubrik</a:t>
            </a:r>
            <a:endParaRPr lang="en-US" dirty="0"/>
          </a:p>
        </p:txBody>
      </p:sp>
      <p:sp>
        <p:nvSpPr>
          <p:cNvPr id="4" name="textruta 3">
            <a:extLst>
              <a:ext uri="{FF2B5EF4-FFF2-40B4-BE49-F238E27FC236}">
                <a16:creationId xmlns:a16="http://schemas.microsoft.com/office/drawing/2014/main" id="{2DB92D40-5F44-4A12-A0C2-161F3FFFEFD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byta bakgrundsbild – Högerklicka på bilden. Välj Ändra bild. Välj sedan Från en fil.</a:t>
            </a:r>
          </a:p>
        </p:txBody>
      </p:sp>
      <p:sp>
        <p:nvSpPr>
          <p:cNvPr id="15" name="Platshållare för text 14" descr="Trafikverkets logotyp">
            <a:extLst>
              <a:ext uri="{FF2B5EF4-FFF2-40B4-BE49-F238E27FC236}">
                <a16:creationId xmlns:a16="http://schemas.microsoft.com/office/drawing/2014/main" id="{BC63DBC5-3A01-48A2-B443-DAC14C323B9A}"/>
              </a:ext>
            </a:extLst>
          </p:cNvPr>
          <p:cNvSpPr>
            <a:spLocks noGrp="1"/>
          </p:cNvSpPr>
          <p:nvPr>
            <p:ph type="body" sz="quarter" idx="10" hasCustomPrompt="1"/>
          </p:nvPr>
        </p:nvSpPr>
        <p:spPr>
          <a:xfrm>
            <a:off x="5338665" y="0"/>
            <a:ext cx="1514671" cy="756000"/>
          </a:xfrm>
          <a:prstGeom prst="rect">
            <a:avLst/>
          </a:prstGeom>
          <a:blipFill>
            <a:blip r:embed="rId2">
              <a:extLst>
                <a:ext uri="{28A0092B-C50C-407E-A947-70E740481C1C}">
                  <a14:useLocalDpi xmlns:a14="http://schemas.microsoft.com/office/drawing/2010/main" val="0"/>
                </a:ext>
              </a:extLst>
            </a:blip>
            <a:stretch>
              <a:fillRect/>
            </a:stretch>
          </a:blipFill>
        </p:spPr>
        <p:txBody>
          <a:bodyPr/>
          <a:lstStyle>
            <a:lvl1pPr marL="0" indent="0" algn="ctr">
              <a:buNone/>
              <a:defRPr sz="800" spc="0" baseline="0"/>
            </a:lvl1pPr>
          </a:lstStyle>
          <a:p>
            <a:pPr lvl="0"/>
            <a:r>
              <a:rPr lang="en-US" dirty="0"/>
              <a:t> </a:t>
            </a:r>
          </a:p>
        </p:txBody>
      </p:sp>
      <p:sp>
        <p:nvSpPr>
          <p:cNvPr id="9"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11"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447844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 helbild">
    <p:spTree>
      <p:nvGrpSpPr>
        <p:cNvPr id="1" name=""/>
        <p:cNvGrpSpPr/>
        <p:nvPr/>
      </p:nvGrpSpPr>
      <p:grpSpPr>
        <a:xfrm>
          <a:off x="0" y="0"/>
          <a:ext cx="0" cy="0"/>
          <a:chOff x="0" y="0"/>
          <a:chExt cx="0" cy="0"/>
        </a:xfrm>
      </p:grpSpPr>
      <p:sp>
        <p:nvSpPr>
          <p:cNvPr id="8" name="Platshållare för bild 5"/>
          <p:cNvSpPr>
            <a:spLocks noGrp="1"/>
          </p:cNvSpPr>
          <p:nvPr>
            <p:ph type="pic" sz="quarter" idx="12" hasCustomPrompt="1"/>
          </p:nvPr>
        </p:nvSpPr>
        <p:spPr>
          <a:xfrm>
            <a:off x="0" y="0"/>
            <a:ext cx="12192000" cy="6858000"/>
          </a:xfrm>
          <a:prstGeom prst="rect">
            <a:avLst/>
          </a:prstGeom>
          <a:solidFill>
            <a:schemeClr val="accent5"/>
          </a:solidFill>
        </p:spPr>
        <p:txBody>
          <a:bodyPr anchor="t"/>
          <a:lstStyle>
            <a:lvl1pPr marL="0" indent="0" algn="ctr">
              <a:lnSpc>
                <a:spcPct val="100000"/>
              </a:lnSpc>
              <a:spcBef>
                <a:spcPts val="1200"/>
              </a:spcBef>
              <a:buNone/>
              <a:defRPr spc="0" baseline="0">
                <a:solidFill>
                  <a:schemeClr val="bg1"/>
                </a:solidFill>
              </a:defRPr>
            </a:lvl1pPr>
          </a:lstStyle>
          <a:p>
            <a:r>
              <a:rPr lang="sv-SE" dirty="0"/>
              <a:t>Bild</a:t>
            </a:r>
          </a:p>
        </p:txBody>
      </p:sp>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2242925"/>
            <a:ext cx="10800000" cy="1080000"/>
          </a:xfrm>
          <a:prstGeom prst="rect">
            <a:avLst/>
          </a:prstGeom>
        </p:spPr>
        <p:txBody>
          <a:bodyPr anchor="ctr"/>
          <a:lstStyle>
            <a:lvl1pPr algn="ctr">
              <a:defRPr sz="4800">
                <a:solidFill>
                  <a:schemeClr val="bg1"/>
                </a:solidFill>
              </a:defRPr>
            </a:lvl1pPr>
          </a:lstStyle>
          <a:p>
            <a:r>
              <a:rPr lang="sv-SE" dirty="0"/>
              <a:t>Klicka - lägg till rubrik</a:t>
            </a:r>
            <a:endParaRPr lang="en-US" dirty="0"/>
          </a:p>
        </p:txBody>
      </p:sp>
      <p:sp>
        <p:nvSpPr>
          <p:cNvPr id="4" name="textruta 3">
            <a:extLst>
              <a:ext uri="{FF2B5EF4-FFF2-40B4-BE49-F238E27FC236}">
                <a16:creationId xmlns:a16="http://schemas.microsoft.com/office/drawing/2014/main" id="{2DB92D40-5F44-4A12-A0C2-161F3FFFEFD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byta bakgrundsbild – Högerklicka på bilden. Välj Ändra bild. Välj sedan Från en fil.</a:t>
            </a:r>
          </a:p>
        </p:txBody>
      </p:sp>
      <p:sp>
        <p:nvSpPr>
          <p:cNvPr id="15" name="Platshållare för text 14" descr="Trafikverkets logotyp">
            <a:extLst>
              <a:ext uri="{FF2B5EF4-FFF2-40B4-BE49-F238E27FC236}">
                <a16:creationId xmlns:a16="http://schemas.microsoft.com/office/drawing/2014/main" id="{BC63DBC5-3A01-48A2-B443-DAC14C323B9A}"/>
              </a:ext>
            </a:extLst>
          </p:cNvPr>
          <p:cNvSpPr>
            <a:spLocks noGrp="1"/>
          </p:cNvSpPr>
          <p:nvPr>
            <p:ph type="body" sz="quarter" idx="10" hasCustomPrompt="1"/>
          </p:nvPr>
        </p:nvSpPr>
        <p:spPr>
          <a:xfrm>
            <a:off x="5338665" y="0"/>
            <a:ext cx="1514671" cy="756000"/>
          </a:xfrm>
          <a:prstGeom prst="rect">
            <a:avLst/>
          </a:prstGeom>
          <a:blipFill>
            <a:blip r:embed="rId2">
              <a:extLst>
                <a:ext uri="{28A0092B-C50C-407E-A947-70E740481C1C}">
                  <a14:useLocalDpi xmlns:a14="http://schemas.microsoft.com/office/drawing/2010/main" val="0"/>
                </a:ext>
              </a:extLst>
            </a:blip>
            <a:stretch>
              <a:fillRect/>
            </a:stretch>
          </a:blipFill>
        </p:spPr>
        <p:txBody>
          <a:bodyPr/>
          <a:lstStyle>
            <a:lvl1pPr marL="0" indent="0" algn="ctr">
              <a:buFont typeface="Arial" panose="020B0604020202020204" pitchFamily="34" charset="0"/>
              <a:buNone/>
              <a:defRPr sz="800" spc="0" baseline="0">
                <a:solidFill>
                  <a:schemeClr val="accent1"/>
                </a:solidFill>
              </a:defRPr>
            </a:lvl1pPr>
          </a:lstStyle>
          <a:p>
            <a:pPr lvl="0"/>
            <a:r>
              <a:rPr lang="en-US" dirty="0"/>
              <a:t> </a:t>
            </a:r>
          </a:p>
        </p:txBody>
      </p:sp>
      <p:sp>
        <p:nvSpPr>
          <p:cNvPr id="9"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11"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dirty="0"/>
              <a:t>Titel</a:t>
            </a:r>
          </a:p>
        </p:txBody>
      </p:sp>
      <p:sp>
        <p:nvSpPr>
          <p:cNvPr id="1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395758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Huvudrubriksida röd 175-0-0">
    <p:bg>
      <p:bgPr>
        <a:solidFill>
          <a:srgbClr val="AF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2349060"/>
            <a:ext cx="10800000" cy="1080000"/>
          </a:xfrm>
          <a:prstGeom prst="rect">
            <a:avLst/>
          </a:prstGeom>
        </p:spPr>
        <p:txBody>
          <a:bodyPr anchor="ctr"/>
          <a:lstStyle>
            <a:lvl1pPr algn="ctr">
              <a:defRPr sz="4800" baseline="0">
                <a:solidFill>
                  <a:schemeClr val="bg1"/>
                </a:solidFill>
              </a:defRPr>
            </a:lvl1pPr>
          </a:lstStyle>
          <a:p>
            <a:r>
              <a:rPr lang="sv-SE" dirty="0"/>
              <a:t>Klicka - lägg till rubrik</a:t>
            </a:r>
            <a:endParaRPr lang="en-US" dirty="0"/>
          </a:p>
        </p:txBody>
      </p:sp>
      <p:sp>
        <p:nvSpPr>
          <p:cNvPr id="5" name="Platshållare för text 4">
            <a:extLst>
              <a:ext uri="{FF2B5EF4-FFF2-40B4-BE49-F238E27FC236}">
                <a16:creationId xmlns:a16="http://schemas.microsoft.com/office/drawing/2014/main" id="{1AAAF19A-C108-416B-94E8-AE411170AA77}"/>
              </a:ext>
            </a:extLst>
          </p:cNvPr>
          <p:cNvSpPr>
            <a:spLocks noGrp="1"/>
          </p:cNvSpPr>
          <p:nvPr>
            <p:ph type="body" sz="quarter" idx="11" hasCustomPrompt="1"/>
          </p:nvPr>
        </p:nvSpPr>
        <p:spPr>
          <a:xfrm>
            <a:off x="696000" y="3789000"/>
            <a:ext cx="10800000" cy="1800000"/>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400" spc="0" baseline="0">
                <a:solidFill>
                  <a:schemeClr val="bg1"/>
                </a:solidFill>
                <a:latin typeface="+mn-l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Skriv text här</a:t>
            </a:r>
            <a:endParaRPr lang="en-US" dirty="0"/>
          </a:p>
        </p:txBody>
      </p:sp>
      <p:sp>
        <p:nvSpPr>
          <p:cNvPr id="7" name="Platshållare för text 6">
            <a:extLst>
              <a:ext uri="{FF2B5EF4-FFF2-40B4-BE49-F238E27FC236}">
                <a16:creationId xmlns:a16="http://schemas.microsoft.com/office/drawing/2014/main" id="{A8C1F592-2565-4952-8C19-80933FC3F579}"/>
              </a:ext>
            </a:extLst>
          </p:cNvPr>
          <p:cNvSpPr>
            <a:spLocks noGrp="1"/>
          </p:cNvSpPr>
          <p:nvPr>
            <p:ph type="body" sz="quarter" idx="12"/>
          </p:nvPr>
        </p:nvSpPr>
        <p:spPr>
          <a:xfrm>
            <a:off x="695326" y="5990318"/>
            <a:ext cx="10801350" cy="276999"/>
          </a:xfrm>
          <a:prstGeom prst="rect">
            <a:avLst/>
          </a:prstGeom>
        </p:spPr>
        <p:txBody>
          <a:bodyPr/>
          <a:lstStyle>
            <a:lvl1pPr marL="0" indent="0" algn="ctr">
              <a:buNone/>
              <a:defRPr sz="1200" spc="0" baseline="0">
                <a:solidFill>
                  <a:schemeClr val="bg1"/>
                </a:solidFill>
              </a:defRPr>
            </a:lvl1pPr>
            <a:lvl2pPr marL="232200" indent="0">
              <a:buNone/>
              <a:defRPr sz="1200"/>
            </a:lvl2pPr>
            <a:lvl3pPr marL="462600" indent="0">
              <a:buNone/>
              <a:defRPr sz="1200"/>
            </a:lvl3pPr>
            <a:lvl4pPr marL="693000" indent="0">
              <a:buNone/>
              <a:defRPr sz="1200"/>
            </a:lvl4pPr>
            <a:lvl5pPr marL="887400" indent="0">
              <a:buNone/>
              <a:defRPr sz="1200"/>
            </a:lvl5pPr>
          </a:lstStyle>
          <a:p>
            <a:pPr lvl="0"/>
            <a:r>
              <a:rPr lang="sv-SE" dirty="0"/>
              <a:t>Klicka här för att ändra format på bakgrundstexten</a:t>
            </a:r>
          </a:p>
        </p:txBody>
      </p:sp>
    </p:spTree>
    <p:extLst>
      <p:ext uri="{BB962C8B-B14F-4D97-AF65-F5344CB8AC3E}">
        <p14:creationId xmlns:p14="http://schemas.microsoft.com/office/powerpoint/2010/main" val="35069431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Huvudrubrik, platshållare EU-logotyp">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998000"/>
            <a:ext cx="10800000" cy="1080000"/>
          </a:xfrm>
          <a:prstGeom prst="rect">
            <a:avLst/>
          </a:prstGeom>
        </p:spPr>
        <p:txBody>
          <a:bodyPr anchor="ctr"/>
          <a:lstStyle>
            <a:lvl1pPr algn="ctr">
              <a:defRPr sz="4800"/>
            </a:lvl1pPr>
          </a:lstStyle>
          <a:p>
            <a:r>
              <a:rPr lang="sv-SE" dirty="0"/>
              <a:t>Klicka – lägg till rubrik</a:t>
            </a:r>
          </a:p>
        </p:txBody>
      </p:sp>
      <p:sp>
        <p:nvSpPr>
          <p:cNvPr id="8" name="Platshållare för text 7"/>
          <p:cNvSpPr>
            <a:spLocks noGrp="1"/>
          </p:cNvSpPr>
          <p:nvPr>
            <p:ph type="body" sz="quarter" idx="12" hasCustomPrompt="1"/>
          </p:nvPr>
        </p:nvSpPr>
        <p:spPr>
          <a:xfrm>
            <a:off x="696000" y="3284970"/>
            <a:ext cx="10800000" cy="1800000"/>
          </a:xfrm>
          <a:prstGeom prst="rect">
            <a:avLst/>
          </a:prstGeom>
        </p:spPr>
        <p:txBody>
          <a:bodyPr/>
          <a:lstStyle>
            <a:lvl1pPr marL="0" indent="0" algn="ctr">
              <a:lnSpc>
                <a:spcPct val="100000"/>
              </a:lnSpc>
              <a:spcBef>
                <a:spcPts val="0"/>
              </a:spcBef>
              <a:buFont typeface="+mj-lt"/>
              <a:buNone/>
              <a:defRPr sz="2400" spc="0" baseline="0"/>
            </a:lvl1pPr>
            <a:lvl2pPr marL="575100" indent="-342900">
              <a:buFont typeface="+mj-lt"/>
              <a:buAutoNum type="arabicPeriod"/>
              <a:defRPr/>
            </a:lvl2pPr>
            <a:lvl3pPr marL="805500" indent="-342900">
              <a:buFont typeface="+mj-lt"/>
              <a:buAutoNum type="arabicPeriod"/>
              <a:defRPr/>
            </a:lvl3pPr>
            <a:lvl4pPr marL="1035900" indent="-342900">
              <a:buFont typeface="+mj-lt"/>
              <a:buAutoNum type="arabicPeriod"/>
              <a:defRPr/>
            </a:lvl4pPr>
            <a:lvl5pPr marL="1230300" indent="-342900">
              <a:buFont typeface="+mj-lt"/>
              <a:buAutoNum type="arabicPeriod"/>
              <a:defRPr/>
            </a:lvl5pPr>
          </a:lstStyle>
          <a:p>
            <a:pPr lvl="0"/>
            <a:r>
              <a:rPr lang="sv-SE" dirty="0"/>
              <a:t>Skriv text här</a:t>
            </a:r>
          </a:p>
        </p:txBody>
      </p:sp>
      <p:sp>
        <p:nvSpPr>
          <p:cNvPr id="5" name="Platshållare för datum 4"/>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
        <p:nvSpPr>
          <p:cNvPr id="6" name="Platshållare för text 5"/>
          <p:cNvSpPr>
            <a:spLocks noGrp="1"/>
          </p:cNvSpPr>
          <p:nvPr>
            <p:ph type="body" sz="quarter" idx="17" hasCustomPrompt="1"/>
          </p:nvPr>
        </p:nvSpPr>
        <p:spPr>
          <a:xfrm>
            <a:off x="694800" y="5529600"/>
            <a:ext cx="2739600" cy="925200"/>
          </a:xfrm>
          <a:prstGeom prst="rect">
            <a:avLst/>
          </a:prstGeom>
        </p:spPr>
        <p:txBody>
          <a:bodyPr/>
          <a:lstStyle>
            <a:lvl1pPr marL="0" indent="0">
              <a:buNone/>
              <a:defRPr/>
            </a:lvl1pPr>
          </a:lstStyle>
          <a:p>
            <a:pPr lvl="0"/>
            <a:r>
              <a:rPr lang="sv-SE" dirty="0"/>
              <a:t>Plats för EU-logotyp</a:t>
            </a:r>
          </a:p>
        </p:txBody>
      </p:sp>
      <p:sp>
        <p:nvSpPr>
          <p:cNvPr id="4" name="Platshållare för text 3">
            <a:extLst>
              <a:ext uri="{FF2B5EF4-FFF2-40B4-BE49-F238E27FC236}">
                <a16:creationId xmlns:a16="http://schemas.microsoft.com/office/drawing/2014/main" id="{4BD16B4E-76DC-44E2-8BEE-9E700AD562F4}"/>
              </a:ext>
            </a:extLst>
          </p:cNvPr>
          <p:cNvSpPr>
            <a:spLocks noGrp="1"/>
          </p:cNvSpPr>
          <p:nvPr>
            <p:ph type="body" sz="quarter" idx="19" hasCustomPrompt="1"/>
          </p:nvPr>
        </p:nvSpPr>
        <p:spPr>
          <a:xfrm>
            <a:off x="3770149" y="5995793"/>
            <a:ext cx="4683125" cy="209550"/>
          </a:xfrm>
          <a:prstGeom prst="rect">
            <a:avLst/>
          </a:prstGeom>
        </p:spPr>
        <p:txBody>
          <a:bodyPr/>
          <a:lstStyle>
            <a:lvl1pPr marL="0" indent="0" algn="ctr">
              <a:buNone/>
              <a:defRPr sz="1200" spc="0" baseline="0"/>
            </a:lvl1pPr>
          </a:lstStyle>
          <a:p>
            <a:pPr lvl="0"/>
            <a:r>
              <a:rPr lang="sv-SE" dirty="0" err="1"/>
              <a:t>Konfidentialitetsnivå</a:t>
            </a:r>
            <a:r>
              <a:rPr lang="sv-SE" dirty="0"/>
              <a:t> ska klassas, och anges här</a:t>
            </a:r>
          </a:p>
        </p:txBody>
      </p:sp>
    </p:spTree>
    <p:extLst>
      <p:ext uri="{BB962C8B-B14F-4D97-AF65-F5344CB8AC3E}">
        <p14:creationId xmlns:p14="http://schemas.microsoft.com/office/powerpoint/2010/main" val="386358091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Rubrik, punk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4800" y="1270800"/>
            <a:ext cx="10800000" cy="900000"/>
          </a:xfrm>
          <a:prstGeom prst="rect">
            <a:avLst/>
          </a:prstGeom>
        </p:spPr>
        <p:txBody>
          <a:bodyPr anchor="ctr"/>
          <a:lstStyle>
            <a:lvl1pPr algn="l">
              <a:defRPr sz="3600" baseline="0"/>
            </a:lvl1pPr>
          </a:lstStyle>
          <a:p>
            <a:r>
              <a:rPr lang="sv-SE" dirty="0"/>
              <a:t>Klicka – lägg till rubrik</a:t>
            </a:r>
          </a:p>
        </p:txBody>
      </p:sp>
      <p:sp>
        <p:nvSpPr>
          <p:cNvPr id="8" name="Platshållare för text 7"/>
          <p:cNvSpPr>
            <a:spLocks noGrp="1"/>
          </p:cNvSpPr>
          <p:nvPr>
            <p:ph type="body" sz="quarter" idx="12" hasCustomPrompt="1"/>
          </p:nvPr>
        </p:nvSpPr>
        <p:spPr>
          <a:xfrm>
            <a:off x="694800" y="2529000"/>
            <a:ext cx="8607600" cy="3060000"/>
          </a:xfrm>
          <a:prstGeom prst="rect">
            <a:avLst/>
          </a:prstGeom>
        </p:spPr>
        <p:txBody>
          <a:bodyPr/>
          <a:lstStyle>
            <a:lvl1pPr marL="360000" indent="-360000" defTabSz="360000">
              <a:lnSpc>
                <a:spcPct val="100000"/>
              </a:lnSpc>
              <a:spcBef>
                <a:spcPts val="1200"/>
              </a:spcBef>
              <a:buFont typeface="Arial" panose="020B0604020202020204" pitchFamily="34" charset="0"/>
              <a:buChar char="•"/>
              <a:defRPr sz="2000" spc="0" baseline="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
        <p:nvSpPr>
          <p:cNvPr id="10"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11"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1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598960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rubrik, röd 135-0-0">
    <p:bg>
      <p:bgPr>
        <a:solidFill>
          <a:srgbClr val="870000"/>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2349060"/>
            <a:ext cx="10800000" cy="1080000"/>
          </a:xfrm>
          <a:prstGeom prst="rect">
            <a:avLst/>
          </a:prstGeom>
        </p:spPr>
        <p:txBody>
          <a:bodyPr anchor="ctr"/>
          <a:lstStyle>
            <a:lvl1pPr algn="ctr">
              <a:defRPr sz="4800" baseline="0">
                <a:solidFill>
                  <a:schemeClr val="bg1"/>
                </a:solidFill>
              </a:defRPr>
            </a:lvl1pPr>
          </a:lstStyle>
          <a:p>
            <a:r>
              <a:rPr lang="sv-SE" dirty="0"/>
              <a:t>Klicka - lägg till rubrik</a:t>
            </a:r>
          </a:p>
        </p:txBody>
      </p:sp>
      <p:sp>
        <p:nvSpPr>
          <p:cNvPr id="9"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10"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1"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012245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rubrik, röd 95-0-0">
    <p:bg>
      <p:bgPr>
        <a:solidFill>
          <a:srgbClr val="5F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2357223"/>
            <a:ext cx="10800000" cy="1080000"/>
          </a:xfrm>
          <a:prstGeom prst="rect">
            <a:avLst/>
          </a:prstGeom>
        </p:spPr>
        <p:txBody>
          <a:bodyPr anchor="ctr"/>
          <a:lstStyle>
            <a:lvl1pPr algn="ctr">
              <a:defRPr sz="4800" baseline="0">
                <a:solidFill>
                  <a:schemeClr val="bg1"/>
                </a:solidFill>
              </a:defRPr>
            </a:lvl1pPr>
          </a:lstStyle>
          <a:p>
            <a:r>
              <a:rPr lang="sv-SE" dirty="0"/>
              <a:t>Klicka - lägg till rubrik</a:t>
            </a:r>
            <a:endParaRPr lang="en-US" dirty="0"/>
          </a:p>
        </p:txBody>
      </p:sp>
      <p:sp>
        <p:nvSpPr>
          <p:cNvPr id="8"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9"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0"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0290684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rubrik, röd 55-0-0">
    <p:bg>
      <p:bgPr>
        <a:solidFill>
          <a:srgbClr val="37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2350265"/>
            <a:ext cx="10800000" cy="1080000"/>
          </a:xfrm>
          <a:prstGeom prst="rect">
            <a:avLst/>
          </a:prstGeom>
        </p:spPr>
        <p:txBody>
          <a:bodyPr anchor="ctr"/>
          <a:lstStyle>
            <a:lvl1pPr algn="ctr">
              <a:defRPr sz="4800" baseline="0">
                <a:solidFill>
                  <a:schemeClr val="bg1"/>
                </a:solidFill>
              </a:defRPr>
            </a:lvl1pPr>
          </a:lstStyle>
          <a:p>
            <a:r>
              <a:rPr lang="sv-SE" dirty="0"/>
              <a:t>Klicka - lägg till rubrik</a:t>
            </a:r>
            <a:endParaRPr lang="en-US" dirty="0"/>
          </a:p>
        </p:txBody>
      </p:sp>
      <p:sp>
        <p:nvSpPr>
          <p:cNvPr id="8"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9"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0"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690922244"/>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Rubrik, punk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4800" y="1270800"/>
            <a:ext cx="10800000" cy="900000"/>
          </a:xfrm>
          <a:prstGeom prst="rect">
            <a:avLst/>
          </a:prstGeom>
        </p:spPr>
        <p:txBody>
          <a:bodyPr anchor="ctr"/>
          <a:lstStyle>
            <a:lvl1pPr algn="l">
              <a:defRPr sz="3600" baseline="0"/>
            </a:lvl1pPr>
          </a:lstStyle>
          <a:p>
            <a:r>
              <a:rPr lang="sv-SE" dirty="0"/>
              <a:t>Klicka – lägg till rubrik</a:t>
            </a:r>
          </a:p>
        </p:txBody>
      </p:sp>
      <p:sp>
        <p:nvSpPr>
          <p:cNvPr id="8" name="Platshållare för text 7"/>
          <p:cNvSpPr>
            <a:spLocks noGrp="1"/>
          </p:cNvSpPr>
          <p:nvPr>
            <p:ph type="body" sz="quarter" idx="12" hasCustomPrompt="1"/>
          </p:nvPr>
        </p:nvSpPr>
        <p:spPr>
          <a:xfrm>
            <a:off x="694800" y="2529000"/>
            <a:ext cx="8607600" cy="3060000"/>
          </a:xfrm>
          <a:prstGeom prst="rect">
            <a:avLst/>
          </a:prstGeom>
        </p:spPr>
        <p:txBody>
          <a:bodyPr/>
          <a:lstStyle>
            <a:lvl1pPr marL="360000" indent="-360000" defTabSz="360000">
              <a:lnSpc>
                <a:spcPct val="100000"/>
              </a:lnSpc>
              <a:spcBef>
                <a:spcPts val="1200"/>
              </a:spcBef>
              <a:buFont typeface="Arial" panose="020B0604020202020204" pitchFamily="34" charset="0"/>
              <a:buChar char="•"/>
              <a:defRPr sz="2000" spc="0" baseline="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
        <p:nvSpPr>
          <p:cNvPr id="10"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11"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1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4011162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vä, bild hö">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269000"/>
            <a:ext cx="5040000" cy="900000"/>
          </a:xfrm>
          <a:prstGeom prst="rect">
            <a:avLst/>
          </a:prstGeom>
        </p:spPr>
        <p:txBody>
          <a:bodyPr anchor="ctr"/>
          <a:lstStyle>
            <a:lvl1pPr>
              <a:defRPr sz="3600"/>
            </a:lvl1pPr>
          </a:lstStyle>
          <a:p>
            <a:r>
              <a:rPr lang="sv-SE" dirty="0"/>
              <a:t>Rubrik</a:t>
            </a:r>
          </a:p>
        </p:txBody>
      </p:sp>
      <p:sp>
        <p:nvSpPr>
          <p:cNvPr id="10" name="Platshållare för bild 9"/>
          <p:cNvSpPr>
            <a:spLocks noGrp="1"/>
          </p:cNvSpPr>
          <p:nvPr>
            <p:ph type="pic" sz="quarter" idx="13" hasCustomPrompt="1"/>
          </p:nvPr>
        </p:nvSpPr>
        <p:spPr>
          <a:xfrm>
            <a:off x="6456000" y="1269000"/>
            <a:ext cx="5040000" cy="4320000"/>
          </a:xfrm>
          <a:prstGeom prst="rect">
            <a:avLst/>
          </a:prstGeom>
        </p:spPr>
        <p:txBody>
          <a:bodyPr/>
          <a:lstStyle>
            <a:lvl1pPr marL="0" indent="0" algn="ctr">
              <a:lnSpc>
                <a:spcPct val="100000"/>
              </a:lnSpc>
              <a:spcBef>
                <a:spcPts val="1200"/>
              </a:spcBef>
              <a:buNone/>
              <a:defRPr spc="0" baseline="0"/>
            </a:lvl1pPr>
          </a:lstStyle>
          <a:p>
            <a:r>
              <a:rPr lang="sv-SE" dirty="0"/>
              <a:t>Bild</a:t>
            </a:r>
          </a:p>
        </p:txBody>
      </p:sp>
      <p:sp>
        <p:nvSpPr>
          <p:cNvPr id="5" name="Platshållare för datum 4"/>
          <p:cNvSpPr>
            <a:spLocks noGrp="1"/>
          </p:cNvSpPr>
          <p:nvPr>
            <p:ph type="dt" sz="half" idx="14"/>
          </p:nvPr>
        </p:nvSpPr>
        <p:spPr>
          <a:xfrm>
            <a:off x="10152000" y="201600"/>
            <a:ext cx="1767114" cy="365125"/>
          </a:xfrm>
        </p:spPr>
        <p:txBody>
          <a:bodyPr/>
          <a:lstStyle>
            <a:lvl1pPr>
              <a:defRPr sz="1000"/>
            </a:lvl1pPr>
          </a:lstStyle>
          <a:p>
            <a:endParaRPr lang="sv-SE" dirty="0"/>
          </a:p>
        </p:txBody>
      </p:sp>
      <p:sp>
        <p:nvSpPr>
          <p:cNvPr id="6" name="Platshållare för sidfot 5"/>
          <p:cNvSpPr>
            <a:spLocks noGrp="1"/>
          </p:cNvSpPr>
          <p:nvPr>
            <p:ph type="ftr" sz="quarter" idx="15"/>
          </p:nvPr>
        </p:nvSpPr>
        <p:spPr>
          <a:xfrm>
            <a:off x="696000" y="201600"/>
            <a:ext cx="3570514" cy="365125"/>
          </a:xfrm>
        </p:spPr>
        <p:txBody>
          <a:bodyPr/>
          <a:lstStyle>
            <a:lvl1pPr>
              <a:defRPr sz="1000"/>
            </a:lvl1pPr>
          </a:lstStyle>
          <a:p>
            <a:r>
              <a:rPr lang="sv-SE"/>
              <a:t>Titel</a:t>
            </a:r>
            <a:endParaRPr lang="sv-SE" dirty="0"/>
          </a:p>
        </p:txBody>
      </p:sp>
      <p:sp>
        <p:nvSpPr>
          <p:cNvPr id="9" name="Platshållare för bildnummer 8"/>
          <p:cNvSpPr>
            <a:spLocks noGrp="1"/>
          </p:cNvSpPr>
          <p:nvPr>
            <p:ph type="sldNum" sz="quarter" idx="16"/>
          </p:nvPr>
        </p:nvSpPr>
        <p:spPr>
          <a:xfrm>
            <a:off x="-1" y="201600"/>
            <a:ext cx="784800" cy="365125"/>
          </a:xfrm>
        </p:spPr>
        <p:txBody>
          <a:bodyPr/>
          <a:lstStyle>
            <a:lvl1pPr>
              <a:defRPr sz="1000"/>
            </a:lvl1pPr>
          </a:lstStyle>
          <a:p>
            <a:fld id="{816FEC2C-AD63-44F4-896C-A2025F5FB260}" type="slidenum">
              <a:rPr lang="sv-SE" smtClean="0"/>
              <a:pPr/>
              <a:t>‹#›</a:t>
            </a:fld>
            <a:endParaRPr lang="sv-SE" dirty="0"/>
          </a:p>
        </p:txBody>
      </p:sp>
      <p:sp>
        <p:nvSpPr>
          <p:cNvPr id="11" name="Platshållare för text 7"/>
          <p:cNvSpPr>
            <a:spLocks noGrp="1"/>
          </p:cNvSpPr>
          <p:nvPr>
            <p:ph type="body" sz="quarter" idx="12" hasCustomPrompt="1"/>
          </p:nvPr>
        </p:nvSpPr>
        <p:spPr>
          <a:xfrm>
            <a:off x="694800" y="2170800"/>
            <a:ext cx="5040000" cy="3420000"/>
          </a:xfrm>
          <a:prstGeom prst="rect">
            <a:avLst/>
          </a:prstGeom>
        </p:spPr>
        <p:txBody>
          <a:bodyPr/>
          <a:lstStyle>
            <a:lvl1pPr marL="360000" indent="-360000" defTabSz="360000">
              <a:lnSpc>
                <a:spcPct val="100000"/>
              </a:lnSpc>
              <a:spcBef>
                <a:spcPts val="1200"/>
              </a:spcBef>
              <a:buFont typeface="Arial" panose="020B0604020202020204" pitchFamily="34" charset="0"/>
              <a:buChar char="•"/>
              <a:defRPr sz="2000" spc="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Tree>
    <p:extLst>
      <p:ext uri="{BB962C8B-B14F-4D97-AF65-F5344CB8AC3E}">
        <p14:creationId xmlns:p14="http://schemas.microsoft.com/office/powerpoint/2010/main" val="292063669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3.sv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2.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4.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703571"/>
      </p:ext>
    </p:extLst>
  </p:cSld>
  <p:clrMap bg1="lt1" tx1="dk1" bg2="lt2" tx2="dk2" accent1="accent1" accent2="accent2" accent3="accent3" accent4="accent4" accent5="accent5" accent6="accent6" hlink="hlink" folHlink="folHlink"/>
  <p:sldLayoutIdLst>
    <p:sldLayoutId id="2147483651" r:id="rId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 6" descr="Trafikverkets logotyp">
            <a:extLst>
              <a:ext uri="{FF2B5EF4-FFF2-40B4-BE49-F238E27FC236}">
                <a16:creationId xmlns:a16="http://schemas.microsoft.com/office/drawing/2014/main" id="{F6D06EDD-E5A3-40F5-94E9-EF10146AE402}"/>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8665" y="0"/>
            <a:ext cx="1514670" cy="756000"/>
          </a:xfrm>
          <a:prstGeom prst="rect">
            <a:avLst/>
          </a:prstGeom>
          <a:blipFill>
            <a:blip r:embed="rId7">
              <a:extLst>
                <a:ext uri="{28A0092B-C50C-407E-A947-70E740481C1C}">
                  <a14:useLocalDpi xmlns:a14="http://schemas.microsoft.com/office/drawing/2010/main" val="0"/>
                </a:ext>
              </a:extLst>
            </a:blip>
            <a:stretch>
              <a:fillRect/>
            </a:stretch>
          </a:blipFill>
          <a:effectLst>
            <a:reflection stA="45000" endPos="1000" dist="50800" dir="5400000" sy="-100000" algn="bl" rotWithShape="0"/>
          </a:effectLst>
        </p:spPr>
      </p:pic>
      <p:sp>
        <p:nvSpPr>
          <p:cNvPr id="6"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8"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9"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492816128"/>
      </p:ext>
    </p:extLst>
  </p:cSld>
  <p:clrMap bg1="lt1" tx1="dk1" bg2="lt2" tx2="dk2" accent1="accent1" accent2="accent2" accent3="accent3" accent4="accent4" accent5="accent5" accent6="accent6" hlink="hlink" folHlink="folHlink"/>
  <p:sldLayoutIdLst>
    <p:sldLayoutId id="2147483674" r:id="rId1"/>
    <p:sldLayoutId id="2147483683" r:id="rId2"/>
    <p:sldLayoutId id="2147483689" r:id="rId3"/>
  </p:sldLayoutIdLst>
  <p:hf hdr="0" ftr="0"/>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spc="120" baseline="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2pPr>
      <a:lvl3pPr marL="6912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3pPr>
      <a:lvl4pPr marL="9216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7" orient="horz" pos="2160" userDrawn="1">
          <p15:clr>
            <a:srgbClr val="F26B43"/>
          </p15:clr>
        </p15:guide>
        <p15:guide id="8" pos="438" userDrawn="1">
          <p15:clr>
            <a:srgbClr val="F26B43"/>
          </p15:clr>
        </p15:guide>
        <p15:guide id="9" pos="7242" userDrawn="1">
          <p15:clr>
            <a:srgbClr val="F26B43"/>
          </p15:clr>
        </p15:guide>
        <p15:guide id="10" orient="horz" pos="3884" userDrawn="1">
          <p15:clr>
            <a:srgbClr val="F26B43"/>
          </p15:clr>
        </p15:guide>
        <p15:guide id="11" orient="horz" pos="79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 6" descr="Trafikverkets logotyp">
            <a:extLst>
              <a:ext uri="{FF2B5EF4-FFF2-40B4-BE49-F238E27FC236}">
                <a16:creationId xmlns:a16="http://schemas.microsoft.com/office/drawing/2014/main" id="{F6D06EDD-E5A3-40F5-94E9-EF10146AE402}"/>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8665" y="0"/>
            <a:ext cx="1514670" cy="756000"/>
          </a:xfrm>
          <a:prstGeom prst="rect">
            <a:avLst/>
          </a:prstGeom>
          <a:blipFill>
            <a:blip r:embed="rId7">
              <a:extLst>
                <a:ext uri="{28A0092B-C50C-407E-A947-70E740481C1C}">
                  <a14:useLocalDpi xmlns:a14="http://schemas.microsoft.com/office/drawing/2010/main" val="0"/>
                </a:ext>
              </a:extLst>
            </a:blip>
            <a:stretch>
              <a:fillRect/>
            </a:stretch>
          </a:blipFill>
          <a:effectLst>
            <a:reflection stA="45000" endPos="1000" dist="50800" dir="5400000" sy="-100000" algn="bl" rotWithShape="0"/>
          </a:effectLst>
        </p:spPr>
      </p:pic>
      <p:sp>
        <p:nvSpPr>
          <p:cNvPr id="6"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8"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9"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863979302"/>
      </p:ext>
    </p:extLst>
  </p:cSld>
  <p:clrMap bg1="lt1" tx1="dk1" bg2="lt2" tx2="dk2" accent1="accent1" accent2="accent2" accent3="accent3" accent4="accent4" accent5="accent5" accent6="accent6" hlink="hlink" folHlink="folHlink"/>
  <p:sldLayoutIdLst>
    <p:sldLayoutId id="2147483680" r:id="rId1"/>
    <p:sldLayoutId id="2147483677" r:id="rId2"/>
    <p:sldLayoutId id="2147483650" r:id="rId3"/>
  </p:sldLayoutIdLst>
  <p:hf hdr="0" ftr="0"/>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spc="120" baseline="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2pPr>
      <a:lvl3pPr marL="6912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3pPr>
      <a:lvl4pPr marL="9216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7" orient="horz" pos="2160" userDrawn="1">
          <p15:clr>
            <a:srgbClr val="F26B43"/>
          </p15:clr>
        </p15:guide>
        <p15:guide id="8" pos="438" userDrawn="1">
          <p15:clr>
            <a:srgbClr val="F26B43"/>
          </p15:clr>
        </p15:guide>
        <p15:guide id="9" pos="7242" userDrawn="1">
          <p15:clr>
            <a:srgbClr val="F26B43"/>
          </p15:clr>
        </p15:guide>
        <p15:guide id="10" orient="horz" pos="3884" userDrawn="1">
          <p15:clr>
            <a:srgbClr val="F26B43"/>
          </p15:clr>
        </p15:guide>
        <p15:guide id="11" orient="horz" pos="79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 6" descr="Trafikverkets logotyp">
            <a:extLst>
              <a:ext uri="{FF2B5EF4-FFF2-40B4-BE49-F238E27FC236}">
                <a16:creationId xmlns:a16="http://schemas.microsoft.com/office/drawing/2014/main" id="{F6D06EDD-E5A3-40F5-94E9-EF10146AE402}"/>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38665" y="0"/>
            <a:ext cx="1514670" cy="756000"/>
          </a:xfrm>
          <a:prstGeom prst="rect">
            <a:avLst/>
          </a:prstGeom>
          <a:effectLst>
            <a:reflection stA="45000" endPos="1000" dist="50800" dir="5400000" sy="-100000" algn="bl" rotWithShape="0"/>
          </a:effectLst>
        </p:spPr>
      </p:pic>
      <p:sp>
        <p:nvSpPr>
          <p:cNvPr id="3"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5"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707428571"/>
      </p:ext>
    </p:extLst>
  </p:cSld>
  <p:clrMap bg1="lt1" tx1="dk1" bg2="lt2" tx2="dk2" accent1="accent1" accent2="accent2" accent3="accent3" accent4="accent4" accent5="accent5" accent6="accent6" hlink="hlink" folHlink="folHlink"/>
  <p:sldLayoutIdLst>
    <p:sldLayoutId id="2147483672" r:id="rId1"/>
    <p:sldLayoutId id="2147483666" r:id="rId2"/>
    <p:sldLayoutId id="2147483667" r:id="rId3"/>
    <p:sldLayoutId id="2147483668" r:id="rId4"/>
    <p:sldLayoutId id="2147483669" r:id="rId5"/>
    <p:sldLayoutId id="2147483665" r:id="rId6"/>
    <p:sldLayoutId id="2147483690" r:id="rId7"/>
    <p:sldLayoutId id="2147483691" r:id="rId8"/>
    <p:sldLayoutId id="2147483692" r:id="rId9"/>
    <p:sldLayoutId id="2147483693" r:id="rId10"/>
  </p:sldLayoutIdLst>
  <p:hf hdr="0" ftr="0"/>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spc="120" baseline="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2pPr>
      <a:lvl3pPr marL="6912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3pPr>
      <a:lvl4pPr marL="9216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26B43"/>
          </p15:clr>
        </p15:guide>
        <p15:guide id="14" pos="3840" userDrawn="1">
          <p15:clr>
            <a:srgbClr val="F26B43"/>
          </p15:clr>
        </p15:guide>
        <p15:guide id="15" pos="438" userDrawn="1">
          <p15:clr>
            <a:srgbClr val="F26B43"/>
          </p15:clr>
        </p15:guide>
        <p15:guide id="16" pos="7242" userDrawn="1">
          <p15:clr>
            <a:srgbClr val="F26B43"/>
          </p15:clr>
        </p15:guide>
        <p15:guide id="17" orient="horz" pos="3884" userDrawn="1">
          <p15:clr>
            <a:srgbClr val="F26B43"/>
          </p15:clr>
        </p15:guide>
        <p15:guide id="18" orient="horz" pos="799"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 6" descr="Trafikverkets logotyp">
            <a:extLst>
              <a:ext uri="{FF2B5EF4-FFF2-40B4-BE49-F238E27FC236}">
                <a16:creationId xmlns:a16="http://schemas.microsoft.com/office/drawing/2014/main" id="{F6D06EDD-E5A3-40F5-94E9-EF10146AE40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38665" y="0"/>
            <a:ext cx="1514670" cy="756000"/>
          </a:xfrm>
          <a:prstGeom prst="rect">
            <a:avLst/>
          </a:prstGeom>
          <a:blipFill>
            <a:blip r:embed="rId6">
              <a:extLst>
                <a:ext uri="{28A0092B-C50C-407E-A947-70E740481C1C}">
                  <a14:useLocalDpi xmlns:a14="http://schemas.microsoft.com/office/drawing/2010/main" val="0"/>
                </a:ext>
              </a:extLst>
            </a:blip>
            <a:stretch>
              <a:fillRect/>
            </a:stretch>
          </a:blipFill>
          <a:effectLst>
            <a:reflection stA="45000" endPos="1000" dist="50800" dir="5400000" sy="-100000" algn="bl" rotWithShape="0"/>
          </a:effectLst>
        </p:spPr>
      </p:pic>
      <p:sp>
        <p:nvSpPr>
          <p:cNvPr id="6"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8"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9"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7786994"/>
      </p:ext>
    </p:extLst>
  </p:cSld>
  <p:clrMap bg1="lt1" tx1="dk1" bg2="lt2" tx2="dk2" accent1="accent1" accent2="accent2" accent3="accent3" accent4="accent4" accent5="accent5" accent6="accent6" hlink="hlink" folHlink="folHlink"/>
  <p:sldLayoutIdLst>
    <p:sldLayoutId id="2147483688" r:id="rId1"/>
    <p:sldLayoutId id="2147483679" r:id="rId2"/>
  </p:sldLayoutIdLst>
  <p:hf hdr="0" ftr="0"/>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spc="120" baseline="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2pPr>
      <a:lvl3pPr marL="6912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3pPr>
      <a:lvl4pPr marL="9216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7" orient="horz" pos="2160" userDrawn="1">
          <p15:clr>
            <a:srgbClr val="F26B43"/>
          </p15:clr>
        </p15:guide>
        <p15:guide id="8" pos="438" userDrawn="1">
          <p15:clr>
            <a:srgbClr val="F26B43"/>
          </p15:clr>
        </p15:guide>
        <p15:guide id="9" pos="7242" userDrawn="1">
          <p15:clr>
            <a:srgbClr val="F26B43"/>
          </p15:clr>
        </p15:guide>
        <p15:guide id="10" orient="horz" pos="3884" userDrawn="1">
          <p15:clr>
            <a:srgbClr val="F26B43"/>
          </p15:clr>
        </p15:guide>
        <p15:guide id="11"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regeringen.se/regeringens-politik/transporter-och-infrastruktur/mal-for-transporter-och-infrastruktur/" TargetMode="External"/><Relationship Id="rId7" Type="http://schemas.openxmlformats.org/officeDocument/2006/relationships/hyperlink" Target="https://trafikverket.diva-portal.org/smash/get/diva2:1867027/FULLTEXT01.pdf"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hyperlink" Target="http://trafikverket.diva-portal.org/smash/get/diva2:1696683/FULLTEXT01.pdf" TargetMode="External"/><Relationship Id="rId5" Type="http://schemas.openxmlformats.org/officeDocument/2006/relationships/hyperlink" Target="https://trafikverket.diva-portal.org/smash/get/diva2:1824406/FULLTEXT03.pdf" TargetMode="External"/><Relationship Id="rId4" Type="http://schemas.openxmlformats.org/officeDocument/2006/relationships/hyperlink" Target="https://www.regeringen.se/regeringens-politik/globala-malen-och-agenda-2030/"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https://intranat.trafikverket.local/Om-Trafikverket/Uppdrag-mal-och-resultat-/Uppdragsgivarens-mal-och-krav/Transportpolitiska-mal/"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40.jpeg"/><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18.png"/><Relationship Id="rId7" Type="http://schemas.openxmlformats.org/officeDocument/2006/relationships/image" Target="../media/image21.jpe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20.png"/><Relationship Id="rId11" Type="http://schemas.microsoft.com/office/2007/relationships/hdphoto" Target="../media/hdphoto2.wdp"/><Relationship Id="rId5" Type="http://schemas.microsoft.com/office/2007/relationships/hdphoto" Target="../media/hdphoto1.wdp"/><Relationship Id="rId1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A7CEB3A-E93A-49E7-AD43-C5C851C30769}"/>
              </a:ext>
            </a:extLst>
          </p:cNvPr>
          <p:cNvSpPr>
            <a:spLocks noGrp="1"/>
          </p:cNvSpPr>
          <p:nvPr>
            <p:ph type="title"/>
          </p:nvPr>
        </p:nvSpPr>
        <p:spPr>
          <a:xfrm>
            <a:off x="696000" y="1997999"/>
            <a:ext cx="10800000" cy="2718379"/>
          </a:xfrm>
        </p:spPr>
        <p:txBody>
          <a:bodyPr/>
          <a:lstStyle/>
          <a:p>
            <a:r>
              <a:rPr lang="sv-SE" dirty="0"/>
              <a:t>Välkomna!</a:t>
            </a:r>
          </a:p>
        </p:txBody>
      </p:sp>
      <p:sp>
        <p:nvSpPr>
          <p:cNvPr id="3" name="Platshållare för text 2">
            <a:extLst>
              <a:ext uri="{FF2B5EF4-FFF2-40B4-BE49-F238E27FC236}">
                <a16:creationId xmlns:a16="http://schemas.microsoft.com/office/drawing/2014/main" id="{96A91252-C369-43BA-8D50-E740BE1D0712}"/>
              </a:ext>
            </a:extLst>
          </p:cNvPr>
          <p:cNvSpPr>
            <a:spLocks noGrp="1"/>
          </p:cNvSpPr>
          <p:nvPr>
            <p:ph type="body" sz="quarter" idx="12"/>
          </p:nvPr>
        </p:nvSpPr>
        <p:spPr>
          <a:xfrm>
            <a:off x="696000" y="4004968"/>
            <a:ext cx="10800000" cy="1080001"/>
          </a:xfrm>
        </p:spPr>
        <p:txBody>
          <a:bodyPr/>
          <a:lstStyle/>
          <a:p>
            <a:r>
              <a:rPr lang="sv-SE" dirty="0"/>
              <a:t>Joakim Lundberg – föreståndare KCV</a:t>
            </a:r>
          </a:p>
        </p:txBody>
      </p:sp>
      <p:pic>
        <p:nvPicPr>
          <p:cNvPr id="1026" name="Picture 2">
            <a:extLst>
              <a:ext uri="{FF2B5EF4-FFF2-40B4-BE49-F238E27FC236}">
                <a16:creationId xmlns:a16="http://schemas.microsoft.com/office/drawing/2014/main" id="{CBC3FDEB-D2FA-4E02-9929-A725313CFF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444836" y="-532"/>
            <a:ext cx="3333750" cy="1684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195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3AFC1B-5BF7-4046-A355-D28D677B996E}"/>
              </a:ext>
            </a:extLst>
          </p:cNvPr>
          <p:cNvSpPr>
            <a:spLocks noGrp="1"/>
          </p:cNvSpPr>
          <p:nvPr>
            <p:ph type="title"/>
          </p:nvPr>
        </p:nvSpPr>
        <p:spPr/>
        <p:txBody>
          <a:bodyPr/>
          <a:lstStyle/>
          <a:p>
            <a:r>
              <a:rPr lang="sv-SE" dirty="0"/>
              <a:t>Thomas</a:t>
            </a:r>
          </a:p>
        </p:txBody>
      </p:sp>
      <p:sp>
        <p:nvSpPr>
          <p:cNvPr id="3" name="Platshållare för text 2">
            <a:extLst>
              <a:ext uri="{FF2B5EF4-FFF2-40B4-BE49-F238E27FC236}">
                <a16:creationId xmlns:a16="http://schemas.microsoft.com/office/drawing/2014/main" id="{4E9710B1-A6CA-4AC3-BF1E-A9D2BBBC3ADB}"/>
              </a:ext>
            </a:extLst>
          </p:cNvPr>
          <p:cNvSpPr>
            <a:spLocks noGrp="1"/>
          </p:cNvSpPr>
          <p:nvPr>
            <p:ph type="body" sz="quarter" idx="12"/>
          </p:nvPr>
        </p:nvSpPr>
        <p:spPr/>
        <p:txBody>
          <a:bodyPr/>
          <a:lstStyle/>
          <a:p>
            <a:endParaRPr lang="sv-SE"/>
          </a:p>
        </p:txBody>
      </p:sp>
      <p:sp>
        <p:nvSpPr>
          <p:cNvPr id="4" name="Platshållare för datum 3">
            <a:extLst>
              <a:ext uri="{FF2B5EF4-FFF2-40B4-BE49-F238E27FC236}">
                <a16:creationId xmlns:a16="http://schemas.microsoft.com/office/drawing/2014/main" id="{2777647B-395B-4893-BDBD-54C8AA0AAD48}"/>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7B113B1A-181E-4898-B13A-FE7F553895D3}"/>
              </a:ext>
            </a:extLst>
          </p:cNvPr>
          <p:cNvSpPr>
            <a:spLocks noGrp="1"/>
          </p:cNvSpPr>
          <p:nvPr>
            <p:ph type="sldNum" sz="quarter" idx="4"/>
          </p:nvPr>
        </p:nvSpPr>
        <p:spPr/>
        <p:txBody>
          <a:bodyPr/>
          <a:lstStyle/>
          <a:p>
            <a:fld id="{816FEC2C-AD63-44F4-896C-A2025F5FB260}" type="slidenum">
              <a:rPr lang="sv-SE" smtClean="0"/>
              <a:pPr/>
              <a:t>10</a:t>
            </a:fld>
            <a:endParaRPr lang="sv-SE" dirty="0"/>
          </a:p>
        </p:txBody>
      </p:sp>
    </p:spTree>
    <p:extLst>
      <p:ext uri="{BB962C8B-B14F-4D97-AF65-F5344CB8AC3E}">
        <p14:creationId xmlns:p14="http://schemas.microsoft.com/office/powerpoint/2010/main" val="2268017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6000" y="2270143"/>
            <a:ext cx="10800000" cy="1080000"/>
          </a:xfrm>
        </p:spPr>
        <p:txBody>
          <a:bodyPr/>
          <a:lstStyle/>
          <a:p>
            <a:r>
              <a:rPr lang="sv-SE" sz="4800" dirty="0"/>
              <a:t>Presentation för KCV av Teknisk utvecklingsplan för Vägsystemet </a:t>
            </a:r>
          </a:p>
        </p:txBody>
      </p:sp>
      <p:sp>
        <p:nvSpPr>
          <p:cNvPr id="3" name="Platshållare för text 2"/>
          <p:cNvSpPr>
            <a:spLocks noGrp="1"/>
          </p:cNvSpPr>
          <p:nvPr>
            <p:ph type="body" sz="quarter" idx="11"/>
          </p:nvPr>
        </p:nvSpPr>
        <p:spPr>
          <a:xfrm>
            <a:off x="608914" y="4594543"/>
            <a:ext cx="10800000" cy="1800000"/>
          </a:xfrm>
        </p:spPr>
        <p:txBody>
          <a:bodyPr/>
          <a:lstStyle/>
          <a:p>
            <a:r>
              <a:rPr lang="sv-SE" dirty="0"/>
              <a:t>Thomas Asp IVtu2 2025-03-11</a:t>
            </a:r>
          </a:p>
        </p:txBody>
      </p:sp>
      <p:sp>
        <p:nvSpPr>
          <p:cNvPr id="5" name="Platshållare för bildnummer 4"/>
          <p:cNvSpPr>
            <a:spLocks noGrp="1"/>
          </p:cNvSpPr>
          <p:nvPr>
            <p:ph type="sldNum" sz="quarter" idx="4"/>
          </p:nvPr>
        </p:nvSpPr>
        <p:spPr/>
        <p:txBody>
          <a:bodyPr/>
          <a:lstStyle/>
          <a:p>
            <a:fld id="{816FEC2C-AD63-44F4-896C-A2025F5FB260}" type="slidenum">
              <a:rPr lang="sv-SE" smtClean="0"/>
              <a:pPr/>
              <a:t>11</a:t>
            </a:fld>
            <a:endParaRPr lang="sv-SE" dirty="0"/>
          </a:p>
        </p:txBody>
      </p:sp>
    </p:spTree>
    <p:extLst>
      <p:ext uri="{BB962C8B-B14F-4D97-AF65-F5344CB8AC3E}">
        <p14:creationId xmlns:p14="http://schemas.microsoft.com/office/powerpoint/2010/main" val="2621216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C7ECFF-E0BD-4887-9207-7F2A39FFB66B}"/>
              </a:ext>
            </a:extLst>
          </p:cNvPr>
          <p:cNvSpPr>
            <a:spLocks noGrp="1"/>
          </p:cNvSpPr>
          <p:nvPr>
            <p:ph type="title"/>
          </p:nvPr>
        </p:nvSpPr>
        <p:spPr/>
        <p:txBody>
          <a:bodyPr/>
          <a:lstStyle/>
          <a:p>
            <a:pPr algn="ctr"/>
            <a:r>
              <a:rPr lang="sv-SE" dirty="0"/>
              <a:t>Agenda</a:t>
            </a:r>
          </a:p>
        </p:txBody>
      </p:sp>
      <p:sp>
        <p:nvSpPr>
          <p:cNvPr id="3" name="Platshållare för text 2">
            <a:extLst>
              <a:ext uri="{FF2B5EF4-FFF2-40B4-BE49-F238E27FC236}">
                <a16:creationId xmlns:a16="http://schemas.microsoft.com/office/drawing/2014/main" id="{88ACAA5F-CDC2-4006-87A9-65A0AEDBCC99}"/>
              </a:ext>
            </a:extLst>
          </p:cNvPr>
          <p:cNvSpPr>
            <a:spLocks noGrp="1"/>
          </p:cNvSpPr>
          <p:nvPr>
            <p:ph type="body" sz="quarter" idx="12"/>
          </p:nvPr>
        </p:nvSpPr>
        <p:spPr>
          <a:xfrm>
            <a:off x="1534886" y="2527200"/>
            <a:ext cx="9666514" cy="3060000"/>
          </a:xfrm>
        </p:spPr>
        <p:txBody>
          <a:bodyPr/>
          <a:lstStyle/>
          <a:p>
            <a:r>
              <a:rPr lang="sv-SE" sz="3600" dirty="0"/>
              <a:t>Bakgrund och planens roll</a:t>
            </a:r>
          </a:p>
          <a:p>
            <a:r>
              <a:rPr lang="sv-SE" sz="3600" dirty="0"/>
              <a:t>Mål och syfte med planen</a:t>
            </a:r>
          </a:p>
          <a:p>
            <a:r>
              <a:rPr lang="sv-SE" sz="3600" dirty="0"/>
              <a:t>Upplägg på planen</a:t>
            </a:r>
          </a:p>
          <a:p>
            <a:r>
              <a:rPr lang="sv-SE" sz="3600" dirty="0"/>
              <a:t>Frågor och kommentarer</a:t>
            </a:r>
          </a:p>
        </p:txBody>
      </p:sp>
      <p:sp>
        <p:nvSpPr>
          <p:cNvPr id="5" name="Platshållare för bildnummer 4">
            <a:extLst>
              <a:ext uri="{FF2B5EF4-FFF2-40B4-BE49-F238E27FC236}">
                <a16:creationId xmlns:a16="http://schemas.microsoft.com/office/drawing/2014/main" id="{270AAD9F-F35F-44E4-AF1A-09DE7E1325C9}"/>
              </a:ext>
            </a:extLst>
          </p:cNvPr>
          <p:cNvSpPr>
            <a:spLocks noGrp="1"/>
          </p:cNvSpPr>
          <p:nvPr>
            <p:ph type="sldNum" sz="quarter" idx="4"/>
          </p:nvPr>
        </p:nvSpPr>
        <p:spPr/>
        <p:txBody>
          <a:bodyPr/>
          <a:lstStyle/>
          <a:p>
            <a:fld id="{816FEC2C-AD63-44F4-896C-A2025F5FB260}" type="slidenum">
              <a:rPr lang="sv-SE" smtClean="0"/>
              <a:pPr/>
              <a:t>12</a:t>
            </a:fld>
            <a:endParaRPr lang="sv-SE" dirty="0"/>
          </a:p>
        </p:txBody>
      </p:sp>
    </p:spTree>
    <p:extLst>
      <p:ext uri="{BB962C8B-B14F-4D97-AF65-F5344CB8AC3E}">
        <p14:creationId xmlns:p14="http://schemas.microsoft.com/office/powerpoint/2010/main" val="3661570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90210" y="718740"/>
            <a:ext cx="10800000" cy="900000"/>
          </a:xfrm>
        </p:spPr>
        <p:txBody>
          <a:bodyPr/>
          <a:lstStyle/>
          <a:p>
            <a:pPr algn="ctr"/>
            <a:r>
              <a:rPr lang="sv-SE" b="1" dirty="0"/>
              <a:t>Bakgrund</a:t>
            </a:r>
          </a:p>
        </p:txBody>
      </p:sp>
      <p:sp>
        <p:nvSpPr>
          <p:cNvPr id="6" name="Platshållare för text 2"/>
          <p:cNvSpPr txBox="1">
            <a:spLocks/>
          </p:cNvSpPr>
          <p:nvPr/>
        </p:nvSpPr>
        <p:spPr>
          <a:xfrm>
            <a:off x="847200" y="2681400"/>
            <a:ext cx="3511440" cy="3060000"/>
          </a:xfrm>
          <a:prstGeom prst="rect">
            <a:avLst/>
          </a:prstGeom>
        </p:spPr>
        <p:txBody>
          <a:bodyPr/>
          <a:lstStyle>
            <a:lvl1pPr marL="360000" indent="-360000" algn="l" defTabSz="360000" rtl="0" eaLnBrk="1" latinLnBrk="0" hangingPunct="1">
              <a:lnSpc>
                <a:spcPct val="100000"/>
              </a:lnSpc>
              <a:spcBef>
                <a:spcPts val="1000"/>
              </a:spcBef>
              <a:buFont typeface="Arial" panose="020B0604020202020204" pitchFamily="34" charset="0"/>
              <a:buChar char="•"/>
              <a:defRPr sz="2000" kern="1200" spc="0" baseline="0">
                <a:solidFill>
                  <a:schemeClr val="tx1"/>
                </a:solidFill>
                <a:latin typeface="+mn-lt"/>
                <a:ea typeface="+mn-ea"/>
                <a:cs typeface="+mn-cs"/>
              </a:defRPr>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algn="l" defTabSz="3240000" rtl="0" eaLnBrk="1" latinLnBrk="0" hangingPunct="1">
              <a:lnSpc>
                <a:spcPct val="90000"/>
              </a:lnSpc>
              <a:spcBef>
                <a:spcPts val="500"/>
              </a:spcBef>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marL="0" marR="0" lvl="0" indent="0" algn="l" defTabSz="3600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sv-SE"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text 6"/>
          <p:cNvSpPr>
            <a:spLocks noGrp="1"/>
          </p:cNvSpPr>
          <p:nvPr>
            <p:ph type="body" sz="quarter" idx="12"/>
          </p:nvPr>
        </p:nvSpPr>
        <p:spPr>
          <a:xfrm>
            <a:off x="1107745" y="1840395"/>
            <a:ext cx="10164929" cy="4406513"/>
          </a:xfrm>
        </p:spPr>
        <p:txBody>
          <a:bodyPr/>
          <a:lstStyle/>
          <a:p>
            <a:pPr marL="0" indent="0">
              <a:buNone/>
            </a:pPr>
            <a:r>
              <a:rPr lang="sv-SE" sz="2400" b="1" dirty="0"/>
              <a:t>Övergripande utvecklingsinriktning för Trafikverket </a:t>
            </a:r>
          </a:p>
          <a:p>
            <a:r>
              <a:rPr lang="sv-SE"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Mål för transportpolitiken</a:t>
            </a:r>
            <a:endParaRPr lang="sv-SE" u="sng"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r>
              <a:rPr lang="sv-SE"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Agenda 2030 målen</a:t>
            </a:r>
            <a:endParaRPr lang="sv-SE" u="sng"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r>
              <a:rPr lang="sv-SE"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FoI</a:t>
            </a:r>
            <a:r>
              <a:rPr lang="sv-SE"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-plan 2024–2029</a:t>
            </a:r>
            <a:endParaRPr lang="sv-SE" u="sng"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r>
              <a:rPr lang="sv-SE"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Trender i transportsystemet (Trafikverkets omvärldsanalys 2022)</a:t>
            </a:r>
            <a:endParaRPr lang="sv-SE" u="sng"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r>
              <a:rPr lang="sv-SE"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7"/>
              </a:rPr>
              <a:t>Färdplan Digitaliserat vägtransportsystem 2024</a:t>
            </a:r>
            <a:endParaRPr lang="sv-SE"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sv-SE" sz="1800" u="sng"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Platshållare för bildnummer 2">
            <a:extLst>
              <a:ext uri="{FF2B5EF4-FFF2-40B4-BE49-F238E27FC236}">
                <a16:creationId xmlns:a16="http://schemas.microsoft.com/office/drawing/2014/main" id="{51CB550F-C618-48F7-B4F7-535C4C4FF7C8}"/>
              </a:ext>
            </a:extLst>
          </p:cNvPr>
          <p:cNvSpPr>
            <a:spLocks noGrp="1"/>
          </p:cNvSpPr>
          <p:nvPr>
            <p:ph type="sldNum" sz="quarter" idx="4"/>
          </p:nvPr>
        </p:nvSpPr>
        <p:spPr/>
        <p:txBody>
          <a:bodyPr/>
          <a:lstStyle/>
          <a:p>
            <a:fld id="{816FEC2C-AD63-44F4-896C-A2025F5FB260}" type="slidenum">
              <a:rPr lang="sv-SE" smtClean="0"/>
              <a:pPr/>
              <a:t>13</a:t>
            </a:fld>
            <a:endParaRPr lang="sv-SE" dirty="0"/>
          </a:p>
        </p:txBody>
      </p:sp>
      <p:pic>
        <p:nvPicPr>
          <p:cNvPr id="8" name="Bildobjekt 7">
            <a:extLst>
              <a:ext uri="{FF2B5EF4-FFF2-40B4-BE49-F238E27FC236}">
                <a16:creationId xmlns:a16="http://schemas.microsoft.com/office/drawing/2014/main" id="{24DDF743-93D9-4867-B022-FA98DF82693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073952" y="1618740"/>
            <a:ext cx="2516258" cy="3613774"/>
          </a:xfrm>
          <a:prstGeom prst="rect">
            <a:avLst/>
          </a:prstGeom>
        </p:spPr>
      </p:pic>
    </p:spTree>
    <p:extLst>
      <p:ext uri="{BB962C8B-B14F-4D97-AF65-F5344CB8AC3E}">
        <p14:creationId xmlns:p14="http://schemas.microsoft.com/office/powerpoint/2010/main" val="3268053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8B7D95-5708-4CED-98FA-41A6C6F705FB}"/>
              </a:ext>
            </a:extLst>
          </p:cNvPr>
          <p:cNvSpPr>
            <a:spLocks noGrp="1"/>
          </p:cNvSpPr>
          <p:nvPr>
            <p:ph type="title"/>
          </p:nvPr>
        </p:nvSpPr>
        <p:spPr>
          <a:xfrm>
            <a:off x="696000" y="893728"/>
            <a:ext cx="10800000" cy="900000"/>
          </a:xfrm>
        </p:spPr>
        <p:txBody>
          <a:bodyPr/>
          <a:lstStyle/>
          <a:p>
            <a:pPr algn="ctr"/>
            <a:r>
              <a:rPr lang="sv-SE" dirty="0"/>
              <a:t>Bakgrund</a:t>
            </a:r>
          </a:p>
        </p:txBody>
      </p:sp>
      <p:sp>
        <p:nvSpPr>
          <p:cNvPr id="3" name="Platshållare för text 2">
            <a:extLst>
              <a:ext uri="{FF2B5EF4-FFF2-40B4-BE49-F238E27FC236}">
                <a16:creationId xmlns:a16="http://schemas.microsoft.com/office/drawing/2014/main" id="{9B8B2C53-01E9-4919-AE87-F07E869CC7ED}"/>
              </a:ext>
            </a:extLst>
          </p:cNvPr>
          <p:cNvSpPr>
            <a:spLocks noGrp="1"/>
          </p:cNvSpPr>
          <p:nvPr>
            <p:ph type="body" sz="quarter" idx="12"/>
          </p:nvPr>
        </p:nvSpPr>
        <p:spPr>
          <a:xfrm>
            <a:off x="768464" y="1793728"/>
            <a:ext cx="11052748" cy="3060000"/>
          </a:xfrm>
        </p:spPr>
        <p:txBody>
          <a:bodyPr/>
          <a:lstStyle/>
          <a:p>
            <a:r>
              <a:rPr lang="sv-SE" dirty="0">
                <a:latin typeface="Calibri" panose="020F0502020204030204" pitchFamily="34" charset="0"/>
                <a:ea typeface="Calibri" panose="020F0502020204030204" pitchFamily="34" charset="0"/>
                <a:cs typeface="Times New Roman" panose="02020603050405020304" pitchFamily="18" charset="0"/>
              </a:rPr>
              <a:t>Vägsystemet är en allt mer komplex produkt och behöver därför utvecklas löpande för att möta nya och förändrade krav från omvärlden, t.ex. </a:t>
            </a:r>
          </a:p>
          <a:p>
            <a:pPr lvl="1"/>
            <a:r>
              <a:rPr lang="sv-SE"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fler och större transporter, </a:t>
            </a:r>
          </a:p>
          <a:p>
            <a:pPr lvl="1"/>
            <a:r>
              <a:rPr lang="sv-SE"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ökat kapacitetsbehov i systemet </a:t>
            </a:r>
          </a:p>
          <a:p>
            <a:pPr lvl="1"/>
            <a:r>
              <a:rPr lang="sv-SE"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snabba, säkra och miljövänligare resor </a:t>
            </a:r>
          </a:p>
          <a:p>
            <a:pPr lvl="1"/>
            <a:r>
              <a:rPr lang="sv-SE"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k</a:t>
            </a:r>
            <a:r>
              <a:rPr lang="sv-SE"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rav på ”mer väg för pengarna”</a:t>
            </a:r>
          </a:p>
          <a:p>
            <a:pPr lvl="1"/>
            <a:r>
              <a:rPr lang="sv-SE" sz="1800" dirty="0">
                <a:effectLst/>
                <a:latin typeface="Calibri" panose="020F0502020204030204" pitchFamily="34" charset="0"/>
                <a:ea typeface="Calibri" panose="020F0502020204030204" pitchFamily="34" charset="0"/>
                <a:cs typeface="Times New Roman" panose="02020603050405020304" pitchFamily="18" charset="0"/>
              </a:rPr>
              <a:t>ny och förändrad lagstiftning </a:t>
            </a:r>
          </a:p>
          <a:p>
            <a:pPr lvl="1"/>
            <a:r>
              <a:rPr lang="sv-SE" dirty="0">
                <a:latin typeface="Calibri" panose="020F0502020204030204" pitchFamily="34" charset="0"/>
                <a:ea typeface="Calibri" panose="020F0502020204030204" pitchFamily="34" charset="0"/>
                <a:cs typeface="Times New Roman" panose="02020603050405020304" pitchFamily="18" charset="0"/>
              </a:rPr>
              <a:t>e</a:t>
            </a:r>
            <a:r>
              <a:rPr lang="sv-SE" dirty="0">
                <a:effectLst/>
                <a:latin typeface="Calibri" panose="020F0502020204030204" pitchFamily="34" charset="0"/>
                <a:ea typeface="Calibri" panose="020F0502020204030204" pitchFamily="34" charset="0"/>
                <a:cs typeface="Times New Roman" panose="02020603050405020304" pitchFamily="18" charset="0"/>
              </a:rPr>
              <a:t>tt större fokus på ombyggnation istället för nybyggnation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r>
              <a:rPr lang="sv-SE" dirty="0">
                <a:effectLst/>
                <a:latin typeface="Calibri" panose="020F0502020204030204" pitchFamily="34" charset="0"/>
                <a:ea typeface="Calibri" panose="020F0502020204030204" pitchFamily="34" charset="0"/>
                <a:cs typeface="Times New Roman" panose="02020603050405020304" pitchFamily="18" charset="0"/>
              </a:rPr>
              <a:t>Många gånger är det en kombination av dessa förutsättningar som leder till behov av teknisk utveckling. </a:t>
            </a:r>
          </a:p>
          <a:p>
            <a:r>
              <a:rPr lang="sv-SE" dirty="0">
                <a:effectLst/>
                <a:latin typeface="Calibri" panose="020F0502020204030204" pitchFamily="34" charset="0"/>
                <a:ea typeface="Calibri" panose="020F0502020204030204" pitchFamily="34" charset="0"/>
                <a:cs typeface="Times New Roman" panose="02020603050405020304" pitchFamily="18" charset="0"/>
              </a:rPr>
              <a:t>Det pågår redan mycket inom Trafikverkets verksamhetsområden, men initiativen är inte alltid i takt eller ens kända för övriga, vilket skapar behov av en gemensam teknisk utvecklingsplan </a:t>
            </a:r>
          </a:p>
          <a:p>
            <a:r>
              <a:rPr lang="sv-SE" sz="1800" dirty="0">
                <a:latin typeface="Calibri" panose="020F0502020204030204" pitchFamily="34" charset="0"/>
                <a:ea typeface="Calibri" panose="020F0502020204030204" pitchFamily="34" charset="0"/>
                <a:cs typeface="Times New Roman" panose="02020603050405020304" pitchFamily="18" charset="0"/>
              </a:rPr>
              <a:t>Med vägsystem avses alla ingående tekniska delar som samverkar för att uppfylla den övergripande funktionen som vägen har</a:t>
            </a:r>
          </a:p>
        </p:txBody>
      </p:sp>
      <p:sp>
        <p:nvSpPr>
          <p:cNvPr id="4" name="Platshållare för bildnummer 3">
            <a:extLst>
              <a:ext uri="{FF2B5EF4-FFF2-40B4-BE49-F238E27FC236}">
                <a16:creationId xmlns:a16="http://schemas.microsoft.com/office/drawing/2014/main" id="{5B10B7E9-CBF9-4C07-B047-52526D16A90E}"/>
              </a:ext>
            </a:extLst>
          </p:cNvPr>
          <p:cNvSpPr>
            <a:spLocks noGrp="1"/>
          </p:cNvSpPr>
          <p:nvPr>
            <p:ph type="sldNum" sz="quarter" idx="4"/>
          </p:nvPr>
        </p:nvSpPr>
        <p:spPr/>
        <p:txBody>
          <a:bodyPr/>
          <a:lstStyle/>
          <a:p>
            <a:fld id="{816FEC2C-AD63-44F4-896C-A2025F5FB260}" type="slidenum">
              <a:rPr lang="sv-SE" smtClean="0"/>
              <a:pPr/>
              <a:t>14</a:t>
            </a:fld>
            <a:endParaRPr lang="sv-SE" dirty="0"/>
          </a:p>
        </p:txBody>
      </p:sp>
    </p:spTree>
    <p:extLst>
      <p:ext uri="{BB962C8B-B14F-4D97-AF65-F5344CB8AC3E}">
        <p14:creationId xmlns:p14="http://schemas.microsoft.com/office/powerpoint/2010/main" val="1418359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05621" y="1132250"/>
            <a:ext cx="10800000" cy="900000"/>
          </a:xfrm>
        </p:spPr>
        <p:txBody>
          <a:bodyPr/>
          <a:lstStyle/>
          <a:p>
            <a:pPr algn="ctr"/>
            <a:r>
              <a:rPr lang="sv-SE" b="1" dirty="0"/>
              <a:t>Mål med planen</a:t>
            </a:r>
          </a:p>
        </p:txBody>
      </p:sp>
      <p:sp>
        <p:nvSpPr>
          <p:cNvPr id="6" name="Platshållare för text 2"/>
          <p:cNvSpPr txBox="1">
            <a:spLocks/>
          </p:cNvSpPr>
          <p:nvPr/>
        </p:nvSpPr>
        <p:spPr>
          <a:xfrm>
            <a:off x="847200" y="2681400"/>
            <a:ext cx="3511440" cy="3060000"/>
          </a:xfrm>
          <a:prstGeom prst="rect">
            <a:avLst/>
          </a:prstGeom>
        </p:spPr>
        <p:txBody>
          <a:bodyPr/>
          <a:lstStyle>
            <a:lvl1pPr marL="360000" indent="-360000" algn="l" defTabSz="360000" rtl="0" eaLnBrk="1" latinLnBrk="0" hangingPunct="1">
              <a:lnSpc>
                <a:spcPct val="100000"/>
              </a:lnSpc>
              <a:spcBef>
                <a:spcPts val="1000"/>
              </a:spcBef>
              <a:buFont typeface="Arial" panose="020B0604020202020204" pitchFamily="34" charset="0"/>
              <a:buChar char="•"/>
              <a:defRPr sz="2000" kern="1200" spc="0" baseline="0">
                <a:solidFill>
                  <a:schemeClr val="tx1"/>
                </a:solidFill>
                <a:latin typeface="+mn-lt"/>
                <a:ea typeface="+mn-ea"/>
                <a:cs typeface="+mn-cs"/>
              </a:defRPr>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algn="l" defTabSz="3240000" rtl="0" eaLnBrk="1" latinLnBrk="0" hangingPunct="1">
              <a:lnSpc>
                <a:spcPct val="90000"/>
              </a:lnSpc>
              <a:spcBef>
                <a:spcPts val="500"/>
              </a:spcBef>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marL="0" marR="0" lvl="0" indent="0" algn="l" defTabSz="3600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sv-SE"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text 6"/>
          <p:cNvSpPr>
            <a:spLocks noGrp="1"/>
          </p:cNvSpPr>
          <p:nvPr>
            <p:ph type="body" sz="quarter" idx="12"/>
          </p:nvPr>
        </p:nvSpPr>
        <p:spPr>
          <a:xfrm>
            <a:off x="847199" y="2057536"/>
            <a:ext cx="10658421" cy="4121736"/>
          </a:xfrm>
        </p:spPr>
        <p:txBody>
          <a:bodyPr/>
          <a:lstStyle/>
          <a:p>
            <a:r>
              <a:rPr lang="sv-SE" sz="2800" dirty="0">
                <a:effectLst/>
                <a:latin typeface="Calibri" panose="020F0502020204030204" pitchFamily="34" charset="0"/>
                <a:ea typeface="Calibri" panose="020F0502020204030204" pitchFamily="34" charset="0"/>
                <a:cs typeface="Times New Roman" panose="02020603050405020304" pitchFamily="18" charset="0"/>
              </a:rPr>
              <a:t>är att kunna ta fram de tekniska innovationer som krävs för att hantera transportpolitikens övergripande mål och att säkerställa en samhällsekonomiskt effektiv och långsiktigt hållbar transportförsörjning. </a:t>
            </a:r>
          </a:p>
          <a:p>
            <a:r>
              <a:rPr lang="sv-SE" sz="2800" dirty="0">
                <a:effectLst/>
                <a:latin typeface="Calibri" panose="020F0502020204030204" pitchFamily="34" charset="0"/>
                <a:ea typeface="Calibri" panose="020F0502020204030204" pitchFamily="34" charset="0"/>
                <a:cs typeface="Times New Roman" panose="02020603050405020304" pitchFamily="18" charset="0"/>
              </a:rPr>
              <a:t>utgöra en grund för beslut om finansiering av ”rätt” tekniska utvecklingsprojekt (</a:t>
            </a:r>
            <a:r>
              <a:rPr lang="sv-SE" sz="2800" dirty="0" err="1">
                <a:effectLst/>
                <a:latin typeface="Calibri" panose="020F0502020204030204" pitchFamily="34" charset="0"/>
                <a:ea typeface="Calibri" panose="020F0502020204030204" pitchFamily="34" charset="0"/>
                <a:cs typeface="Times New Roman" panose="02020603050405020304" pitchFamily="18" charset="0"/>
              </a:rPr>
              <a:t>FoI</a:t>
            </a:r>
            <a:r>
              <a:rPr lang="sv-SE" sz="2800" dirty="0">
                <a:effectLst/>
                <a:latin typeface="Calibri" panose="020F0502020204030204" pitchFamily="34" charset="0"/>
                <a:ea typeface="Calibri" panose="020F0502020204030204" pitchFamily="34" charset="0"/>
                <a:cs typeface="Times New Roman" panose="02020603050405020304" pitchFamily="18" charset="0"/>
              </a:rPr>
              <a:t> och verksamhetsutveckling). </a:t>
            </a:r>
          </a:p>
          <a:p>
            <a:r>
              <a:rPr lang="sv-SE" sz="2800" dirty="0" err="1">
                <a:latin typeface="Calibri" panose="020F0502020204030204" pitchFamily="34" charset="0"/>
                <a:ea typeface="Calibri" panose="020F0502020204030204" pitchFamily="34" charset="0"/>
                <a:cs typeface="Times New Roman" panose="02020603050405020304" pitchFamily="18" charset="0"/>
              </a:rPr>
              <a:t>m</a:t>
            </a:r>
            <a:r>
              <a:rPr lang="sv-SE" sz="2800" dirty="0" err="1">
                <a:effectLst/>
                <a:latin typeface="Calibri" panose="020F0502020204030204" pitchFamily="34" charset="0"/>
                <a:ea typeface="Calibri" panose="020F0502020204030204" pitchFamily="34" charset="0"/>
                <a:cs typeface="Times New Roman" panose="02020603050405020304" pitchFamily="18" charset="0"/>
              </a:rPr>
              <a:t>ålår</a:t>
            </a:r>
            <a:r>
              <a:rPr lang="sv-SE" sz="2800" dirty="0">
                <a:effectLst/>
                <a:latin typeface="Calibri" panose="020F0502020204030204" pitchFamily="34" charset="0"/>
                <a:ea typeface="Calibri" panose="020F0502020204030204" pitchFamily="34" charset="0"/>
                <a:cs typeface="Times New Roman" panose="02020603050405020304" pitchFamily="18" charset="0"/>
              </a:rPr>
              <a:t> är 2040.</a:t>
            </a:r>
          </a:p>
          <a:p>
            <a:pPr marL="0" indent="0">
              <a:buNone/>
            </a:pPr>
            <a:endParaRPr lang="sv-SE" sz="2400" dirty="0"/>
          </a:p>
        </p:txBody>
      </p:sp>
      <p:sp>
        <p:nvSpPr>
          <p:cNvPr id="3" name="Platshållare för bildnummer 2">
            <a:extLst>
              <a:ext uri="{FF2B5EF4-FFF2-40B4-BE49-F238E27FC236}">
                <a16:creationId xmlns:a16="http://schemas.microsoft.com/office/drawing/2014/main" id="{F8A10A6F-F6C0-47D2-95E0-396FB2FF5D6B}"/>
              </a:ext>
            </a:extLst>
          </p:cNvPr>
          <p:cNvSpPr>
            <a:spLocks noGrp="1"/>
          </p:cNvSpPr>
          <p:nvPr>
            <p:ph type="sldNum" sz="quarter" idx="4"/>
          </p:nvPr>
        </p:nvSpPr>
        <p:spPr/>
        <p:txBody>
          <a:bodyPr/>
          <a:lstStyle/>
          <a:p>
            <a:fld id="{816FEC2C-AD63-44F4-896C-A2025F5FB260}" type="slidenum">
              <a:rPr lang="sv-SE" smtClean="0"/>
              <a:pPr/>
              <a:t>15</a:t>
            </a:fld>
            <a:endParaRPr lang="sv-SE" dirty="0"/>
          </a:p>
        </p:txBody>
      </p:sp>
    </p:spTree>
    <p:extLst>
      <p:ext uri="{BB962C8B-B14F-4D97-AF65-F5344CB8AC3E}">
        <p14:creationId xmlns:p14="http://schemas.microsoft.com/office/powerpoint/2010/main" val="2357246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05621" y="1132250"/>
            <a:ext cx="10800000" cy="900000"/>
          </a:xfrm>
        </p:spPr>
        <p:txBody>
          <a:bodyPr/>
          <a:lstStyle/>
          <a:p>
            <a:pPr algn="ctr"/>
            <a:r>
              <a:rPr lang="sv-SE" b="1" dirty="0"/>
              <a:t>Syfte med planen</a:t>
            </a:r>
          </a:p>
        </p:txBody>
      </p:sp>
      <p:sp>
        <p:nvSpPr>
          <p:cNvPr id="6" name="Platshållare för text 2"/>
          <p:cNvSpPr txBox="1">
            <a:spLocks/>
          </p:cNvSpPr>
          <p:nvPr/>
        </p:nvSpPr>
        <p:spPr>
          <a:xfrm>
            <a:off x="847200" y="2681400"/>
            <a:ext cx="3511440" cy="3060000"/>
          </a:xfrm>
          <a:prstGeom prst="rect">
            <a:avLst/>
          </a:prstGeom>
        </p:spPr>
        <p:txBody>
          <a:bodyPr/>
          <a:lstStyle>
            <a:lvl1pPr marL="360000" indent="-360000" algn="l" defTabSz="360000" rtl="0" eaLnBrk="1" latinLnBrk="0" hangingPunct="1">
              <a:lnSpc>
                <a:spcPct val="100000"/>
              </a:lnSpc>
              <a:spcBef>
                <a:spcPts val="1000"/>
              </a:spcBef>
              <a:buFont typeface="Arial" panose="020B0604020202020204" pitchFamily="34" charset="0"/>
              <a:buChar char="•"/>
              <a:defRPr sz="2000" kern="1200" spc="0" baseline="0">
                <a:solidFill>
                  <a:schemeClr val="tx1"/>
                </a:solidFill>
                <a:latin typeface="+mn-lt"/>
                <a:ea typeface="+mn-ea"/>
                <a:cs typeface="+mn-cs"/>
              </a:defRPr>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algn="l" defTabSz="3240000" rtl="0" eaLnBrk="1" latinLnBrk="0" hangingPunct="1">
              <a:lnSpc>
                <a:spcPct val="90000"/>
              </a:lnSpc>
              <a:spcBef>
                <a:spcPts val="500"/>
              </a:spcBef>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marL="0" marR="0" lvl="0" indent="0" algn="l" defTabSz="3600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sv-SE"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text 6"/>
          <p:cNvSpPr>
            <a:spLocks noGrp="1"/>
          </p:cNvSpPr>
          <p:nvPr>
            <p:ph type="body" sz="quarter" idx="12"/>
          </p:nvPr>
        </p:nvSpPr>
        <p:spPr>
          <a:xfrm>
            <a:off x="847200" y="2057536"/>
            <a:ext cx="10368850" cy="4121736"/>
          </a:xfrm>
        </p:spPr>
        <p:txBody>
          <a:bodyPr/>
          <a:lstStyle/>
          <a:p>
            <a:pPr marL="342900" lvl="0" indent="-342900" eaLnBrk="0" fontAlgn="base" hangingPunct="0">
              <a:lnSpc>
                <a:spcPct val="115000"/>
              </a:lnSpc>
              <a:spcBef>
                <a:spcPts val="600"/>
              </a:spcBef>
              <a:spcAft>
                <a:spcPts val="600"/>
              </a:spcAft>
              <a:buFont typeface="Symbol" panose="05050102010706020507" pitchFamily="18" charset="2"/>
              <a:buChar char=""/>
            </a:pPr>
            <a:r>
              <a:rPr lang="sv-SE" sz="2400" dirty="0">
                <a:effectLst/>
                <a:latin typeface="Calibri" panose="020F0502020204030204" pitchFamily="34" charset="0"/>
                <a:ea typeface="Calibri" panose="020F0502020204030204" pitchFamily="34" charset="0"/>
              </a:rPr>
              <a:t>Att identifiera områden för teknisk utveckling för vägsystemet där vi kan skapa värde utifrån samhällets och kundens behov samt de </a:t>
            </a:r>
            <a:r>
              <a:rPr lang="sv-SE" sz="2400" u="sng" dirty="0">
                <a:solidFill>
                  <a:srgbClr val="0000FF"/>
                </a:solidFill>
                <a:effectLst/>
                <a:latin typeface="Calibri" panose="020F0502020204030204" pitchFamily="34" charset="0"/>
                <a:ea typeface="Calibri" panose="020F0502020204030204" pitchFamily="34" charset="0"/>
                <a:hlinkClick r:id="rId3"/>
              </a:rPr>
              <a:t>transportpolitiska målen</a:t>
            </a:r>
            <a:r>
              <a:rPr lang="sv-SE" sz="2400" dirty="0">
                <a:effectLst/>
                <a:latin typeface="Calibri" panose="020F0502020204030204" pitchFamily="34" charset="0"/>
                <a:ea typeface="Calibri" panose="020F0502020204030204" pitchFamily="34" charset="0"/>
              </a:rPr>
              <a:t> (yttre effektivitet)</a:t>
            </a:r>
          </a:p>
          <a:p>
            <a:pPr marL="342900" lvl="0" indent="-342900" eaLnBrk="0" fontAlgn="base" hangingPunct="0">
              <a:lnSpc>
                <a:spcPct val="115000"/>
              </a:lnSpc>
              <a:spcBef>
                <a:spcPts val="600"/>
              </a:spcBef>
              <a:spcAft>
                <a:spcPts val="600"/>
              </a:spcAft>
              <a:buFont typeface="Symbol" panose="05050102010706020507" pitchFamily="18" charset="2"/>
              <a:buChar char=""/>
            </a:pPr>
            <a:r>
              <a:rPr lang="sv-SE" sz="2400" dirty="0">
                <a:effectLst/>
                <a:latin typeface="Calibri" panose="020F0502020204030204" pitchFamily="34" charset="0"/>
                <a:ea typeface="Calibri" panose="020F0502020204030204" pitchFamily="34" charset="0"/>
              </a:rPr>
              <a:t>Att identifiera områden där vi kan höja Trafikverkets förmåga att effektivt leverera värde till kunden (inre effektivitet)</a:t>
            </a:r>
          </a:p>
          <a:p>
            <a:pPr marL="342900" lvl="0" indent="-342900" eaLnBrk="0" fontAlgn="base" hangingPunct="0">
              <a:lnSpc>
                <a:spcPct val="115000"/>
              </a:lnSpc>
              <a:spcBef>
                <a:spcPts val="600"/>
              </a:spcBef>
              <a:spcAft>
                <a:spcPts val="600"/>
              </a:spcAft>
              <a:buFont typeface="Symbol" panose="05050102010706020507" pitchFamily="18" charset="2"/>
              <a:buChar char=""/>
            </a:pPr>
            <a:r>
              <a:rPr lang="sv-SE" sz="2400" dirty="0">
                <a:effectLst/>
                <a:latin typeface="Calibri" panose="020F0502020204030204" pitchFamily="34" charset="0"/>
                <a:ea typeface="Calibri" panose="020F0502020204030204" pitchFamily="34" charset="0"/>
              </a:rPr>
              <a:t>Att beskriva de åtgärder som krävs för att uppnå den ökade effektiviteten och värdeskapandet</a:t>
            </a:r>
          </a:p>
          <a:p>
            <a:pPr marL="342900" lvl="0" indent="-342900" eaLnBrk="0" fontAlgn="base" hangingPunct="0">
              <a:lnSpc>
                <a:spcPct val="115000"/>
              </a:lnSpc>
              <a:spcBef>
                <a:spcPts val="600"/>
              </a:spcBef>
              <a:spcAft>
                <a:spcPts val="600"/>
              </a:spcAft>
              <a:buFont typeface="Symbol" panose="05050102010706020507" pitchFamily="18" charset="2"/>
              <a:buChar char=""/>
            </a:pPr>
            <a:r>
              <a:rPr lang="sv-SE" sz="2400" dirty="0">
                <a:effectLst/>
                <a:latin typeface="Calibri" panose="020F0502020204030204" pitchFamily="34" charset="0"/>
                <a:ea typeface="Calibri" panose="020F0502020204030204" pitchFamily="34" charset="0"/>
              </a:rPr>
              <a:t>Att ge en samlad bild över de tekniska utvecklingsinitiativen dels på en aggregerad nivå dels per ämnesområde. </a:t>
            </a:r>
          </a:p>
          <a:p>
            <a:pPr marL="0" indent="0">
              <a:buNone/>
            </a:pPr>
            <a:endParaRPr lang="sv-SE" sz="2400" dirty="0"/>
          </a:p>
        </p:txBody>
      </p:sp>
      <p:sp>
        <p:nvSpPr>
          <p:cNvPr id="3" name="Platshållare för bildnummer 2">
            <a:extLst>
              <a:ext uri="{FF2B5EF4-FFF2-40B4-BE49-F238E27FC236}">
                <a16:creationId xmlns:a16="http://schemas.microsoft.com/office/drawing/2014/main" id="{69074645-47E7-429F-9128-52FD77E4A46F}"/>
              </a:ext>
            </a:extLst>
          </p:cNvPr>
          <p:cNvSpPr>
            <a:spLocks noGrp="1"/>
          </p:cNvSpPr>
          <p:nvPr>
            <p:ph type="sldNum" sz="quarter" idx="4"/>
          </p:nvPr>
        </p:nvSpPr>
        <p:spPr/>
        <p:txBody>
          <a:bodyPr/>
          <a:lstStyle/>
          <a:p>
            <a:fld id="{816FEC2C-AD63-44F4-896C-A2025F5FB260}" type="slidenum">
              <a:rPr lang="sv-SE" smtClean="0"/>
              <a:pPr/>
              <a:t>16</a:t>
            </a:fld>
            <a:endParaRPr lang="sv-SE" dirty="0"/>
          </a:p>
        </p:txBody>
      </p:sp>
    </p:spTree>
    <p:extLst>
      <p:ext uri="{BB962C8B-B14F-4D97-AF65-F5344CB8AC3E}">
        <p14:creationId xmlns:p14="http://schemas.microsoft.com/office/powerpoint/2010/main" val="3459107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6000" y="632635"/>
            <a:ext cx="10800000" cy="900000"/>
          </a:xfrm>
        </p:spPr>
        <p:txBody>
          <a:bodyPr/>
          <a:lstStyle/>
          <a:p>
            <a:pPr algn="ctr"/>
            <a:r>
              <a:rPr lang="sv-SE" b="1" dirty="0"/>
              <a:t>Disposition</a:t>
            </a:r>
            <a:endParaRPr lang="sv-SE" dirty="0"/>
          </a:p>
        </p:txBody>
      </p:sp>
      <p:sp>
        <p:nvSpPr>
          <p:cNvPr id="3" name="Platshållare för text 2"/>
          <p:cNvSpPr>
            <a:spLocks noGrp="1"/>
          </p:cNvSpPr>
          <p:nvPr>
            <p:ph type="body" sz="quarter" idx="12"/>
          </p:nvPr>
        </p:nvSpPr>
        <p:spPr>
          <a:xfrm>
            <a:off x="353787" y="1532635"/>
            <a:ext cx="11702142" cy="4368673"/>
          </a:xfrm>
        </p:spPr>
        <p:txBody>
          <a:bodyPr/>
          <a:lstStyle/>
          <a:p>
            <a:r>
              <a:rPr lang="sv-SE" dirty="0"/>
              <a:t>Kap 1 Inledande kapitel som beskriver bakgrunden</a:t>
            </a:r>
          </a:p>
          <a:p>
            <a:r>
              <a:rPr lang="sv-SE" dirty="0"/>
              <a:t>Kap 2 Övergripande förutsättningar för </a:t>
            </a:r>
            <a:r>
              <a:rPr lang="sv-SE" dirty="0" err="1"/>
              <a:t>vägteknisk</a:t>
            </a:r>
            <a:r>
              <a:rPr lang="sv-SE" dirty="0"/>
              <a:t> utveckling</a:t>
            </a:r>
          </a:p>
          <a:p>
            <a:r>
              <a:rPr lang="sv-SE" dirty="0"/>
              <a:t>Kap 3 Övergripande beskrivning av framtida behov av kompetensförsörjning</a:t>
            </a:r>
          </a:p>
          <a:p>
            <a:r>
              <a:rPr lang="sv-SE" dirty="0"/>
              <a:t>Kap 4 Värdeskapande – Yttre effektivitet </a:t>
            </a:r>
          </a:p>
          <a:p>
            <a:r>
              <a:rPr lang="sv-SE" dirty="0"/>
              <a:t>Kap 5 Vad behövs för att TRV internt ska kunna leverera värden till kund – Inre effektivitet</a:t>
            </a:r>
          </a:p>
          <a:p>
            <a:r>
              <a:rPr lang="sv-SE" dirty="0"/>
              <a:t>Kap 6 konkreta åtgärder som är nödvändiga på vägsystemnivå</a:t>
            </a:r>
          </a:p>
          <a:p>
            <a:r>
              <a:rPr lang="sv-SE" dirty="0"/>
              <a:t>Kap 7 Hur vi hanterar åtgärderna i kap 6 per ämnesområde samt kompetensförsörjning per ämnesområde</a:t>
            </a:r>
          </a:p>
          <a:p>
            <a:r>
              <a:rPr lang="sv-SE" dirty="0"/>
              <a:t>Kap 8 En beskrivning av hur planen bör implementeras</a:t>
            </a:r>
          </a:p>
          <a:p>
            <a:r>
              <a:rPr lang="sv-SE" dirty="0"/>
              <a:t>Kap 9 Sammanfattning</a:t>
            </a:r>
          </a:p>
          <a:p>
            <a:endParaRPr lang="sv-SE" sz="2400" dirty="0"/>
          </a:p>
        </p:txBody>
      </p:sp>
      <p:sp>
        <p:nvSpPr>
          <p:cNvPr id="4" name="Platshållare för bildnummer 3">
            <a:extLst>
              <a:ext uri="{FF2B5EF4-FFF2-40B4-BE49-F238E27FC236}">
                <a16:creationId xmlns:a16="http://schemas.microsoft.com/office/drawing/2014/main" id="{71A35BD9-8806-4A84-8AA6-D3481442F910}"/>
              </a:ext>
            </a:extLst>
          </p:cNvPr>
          <p:cNvSpPr>
            <a:spLocks noGrp="1"/>
          </p:cNvSpPr>
          <p:nvPr>
            <p:ph type="sldNum" sz="quarter" idx="4"/>
          </p:nvPr>
        </p:nvSpPr>
        <p:spPr/>
        <p:txBody>
          <a:bodyPr/>
          <a:lstStyle/>
          <a:p>
            <a:fld id="{816FEC2C-AD63-44F4-896C-A2025F5FB260}" type="slidenum">
              <a:rPr lang="sv-SE" smtClean="0"/>
              <a:pPr/>
              <a:t>17</a:t>
            </a:fld>
            <a:endParaRPr lang="sv-SE" dirty="0"/>
          </a:p>
        </p:txBody>
      </p:sp>
    </p:spTree>
    <p:extLst>
      <p:ext uri="{BB962C8B-B14F-4D97-AF65-F5344CB8AC3E}">
        <p14:creationId xmlns:p14="http://schemas.microsoft.com/office/powerpoint/2010/main" val="2432539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CA12FB-241C-44CC-857A-995D6CDE306D}"/>
              </a:ext>
            </a:extLst>
          </p:cNvPr>
          <p:cNvSpPr>
            <a:spLocks noGrp="1"/>
          </p:cNvSpPr>
          <p:nvPr>
            <p:ph type="title"/>
          </p:nvPr>
        </p:nvSpPr>
        <p:spPr/>
        <p:txBody>
          <a:bodyPr/>
          <a:lstStyle/>
          <a:p>
            <a:pPr algn="ctr"/>
            <a:r>
              <a:rPr lang="sv-SE" dirty="0"/>
              <a:t>Kap 4 Värdeskapande – Yttre effektivitet</a:t>
            </a:r>
          </a:p>
        </p:txBody>
      </p:sp>
      <p:sp>
        <p:nvSpPr>
          <p:cNvPr id="3" name="Platshållare för text 2">
            <a:extLst>
              <a:ext uri="{FF2B5EF4-FFF2-40B4-BE49-F238E27FC236}">
                <a16:creationId xmlns:a16="http://schemas.microsoft.com/office/drawing/2014/main" id="{B76B32EB-77DA-45FF-92A8-E82F11435605}"/>
              </a:ext>
            </a:extLst>
          </p:cNvPr>
          <p:cNvSpPr>
            <a:spLocks noGrp="1"/>
          </p:cNvSpPr>
          <p:nvPr>
            <p:ph type="body" sz="quarter" idx="12"/>
          </p:nvPr>
        </p:nvSpPr>
        <p:spPr>
          <a:xfrm>
            <a:off x="921043" y="2354828"/>
            <a:ext cx="10799999" cy="3060000"/>
          </a:xfrm>
        </p:spPr>
        <p:txBody>
          <a:bodyPr/>
          <a:lstStyle/>
          <a:p>
            <a:pPr marL="0" indent="0">
              <a:buNone/>
            </a:pPr>
            <a:r>
              <a:rPr lang="sv-SE" dirty="0"/>
              <a:t>Kapitlet beskriver VAD som ska uppnås och varför utgående från externa krav. </a:t>
            </a:r>
          </a:p>
          <a:p>
            <a:pPr marL="0" indent="0">
              <a:buNone/>
            </a:pPr>
            <a:r>
              <a:rPr lang="sv-SE" dirty="0"/>
              <a:t>Hur vi uppfyller samhället och trafikantens behov och krav. </a:t>
            </a:r>
          </a:p>
          <a:p>
            <a:pPr marL="0" indent="0">
              <a:buNone/>
            </a:pPr>
            <a:r>
              <a:rPr lang="sv-SE" dirty="0"/>
              <a:t>Vilka brister som finns eller riskerar finnas i värdet vi levererar till samhälle och trafikanter? </a:t>
            </a:r>
          </a:p>
          <a:p>
            <a:pPr marL="0" indent="0">
              <a:buNone/>
            </a:pPr>
            <a:r>
              <a:rPr lang="sv-SE" dirty="0"/>
              <a:t>4.1		Tillgänglighet</a:t>
            </a:r>
          </a:p>
          <a:p>
            <a:pPr marL="0" indent="0">
              <a:buNone/>
            </a:pPr>
            <a:r>
              <a:rPr lang="sv-SE" dirty="0"/>
              <a:t>4.2		Kapacitet	</a:t>
            </a:r>
          </a:p>
          <a:p>
            <a:pPr marL="0" indent="0">
              <a:buNone/>
            </a:pPr>
            <a:r>
              <a:rPr lang="sv-SE" dirty="0"/>
              <a:t>4.3		Miljö och hälsa	</a:t>
            </a:r>
          </a:p>
          <a:p>
            <a:pPr marL="0" indent="0">
              <a:buNone/>
            </a:pPr>
            <a:r>
              <a:rPr lang="sv-SE" dirty="0"/>
              <a:t>4.4		Robusthet	</a:t>
            </a:r>
          </a:p>
          <a:p>
            <a:pPr marL="0" indent="0">
              <a:buNone/>
            </a:pPr>
            <a:r>
              <a:rPr lang="sv-SE" dirty="0"/>
              <a:t>4.5		Arbetsmiljö och trafiksäkerhet</a:t>
            </a:r>
          </a:p>
          <a:p>
            <a:pPr marL="0" indent="0">
              <a:buNone/>
            </a:pPr>
            <a:r>
              <a:rPr lang="sv-SE" dirty="0"/>
              <a:t>4.6		Informationsdelning</a:t>
            </a:r>
          </a:p>
          <a:p>
            <a:pPr marL="0" indent="0">
              <a:buNone/>
            </a:pPr>
            <a:endParaRPr lang="sv-SE" dirty="0"/>
          </a:p>
        </p:txBody>
      </p:sp>
      <p:sp>
        <p:nvSpPr>
          <p:cNvPr id="5" name="Platshållare för bildnummer 4">
            <a:extLst>
              <a:ext uri="{FF2B5EF4-FFF2-40B4-BE49-F238E27FC236}">
                <a16:creationId xmlns:a16="http://schemas.microsoft.com/office/drawing/2014/main" id="{E2496BA9-A4FC-4330-9E7F-D6AC91C14514}"/>
              </a:ext>
            </a:extLst>
          </p:cNvPr>
          <p:cNvSpPr>
            <a:spLocks noGrp="1"/>
          </p:cNvSpPr>
          <p:nvPr>
            <p:ph type="sldNum" sz="quarter" idx="4"/>
          </p:nvPr>
        </p:nvSpPr>
        <p:spPr/>
        <p:txBody>
          <a:bodyPr/>
          <a:lstStyle/>
          <a:p>
            <a:fld id="{816FEC2C-AD63-44F4-896C-A2025F5FB260}" type="slidenum">
              <a:rPr lang="sv-SE" smtClean="0"/>
              <a:pPr/>
              <a:t>18</a:t>
            </a:fld>
            <a:endParaRPr lang="sv-SE" dirty="0"/>
          </a:p>
        </p:txBody>
      </p:sp>
    </p:spTree>
    <p:extLst>
      <p:ext uri="{BB962C8B-B14F-4D97-AF65-F5344CB8AC3E}">
        <p14:creationId xmlns:p14="http://schemas.microsoft.com/office/powerpoint/2010/main" val="862671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9B013-62DD-430D-A476-AD2ADED0DEAA}"/>
              </a:ext>
            </a:extLst>
          </p:cNvPr>
          <p:cNvSpPr>
            <a:spLocks noGrp="1"/>
          </p:cNvSpPr>
          <p:nvPr>
            <p:ph type="title"/>
          </p:nvPr>
        </p:nvSpPr>
        <p:spPr>
          <a:xfrm>
            <a:off x="501000" y="1269000"/>
            <a:ext cx="11190000" cy="900000"/>
          </a:xfrm>
        </p:spPr>
        <p:txBody>
          <a:bodyPr/>
          <a:lstStyle/>
          <a:p>
            <a:r>
              <a:rPr lang="sv-SE" dirty="0"/>
              <a:t>Kap 5 Trafikverkets förmåga – Inre effektivitet</a:t>
            </a:r>
          </a:p>
        </p:txBody>
      </p:sp>
      <p:sp>
        <p:nvSpPr>
          <p:cNvPr id="3" name="Platshållare för text 2">
            <a:extLst>
              <a:ext uri="{FF2B5EF4-FFF2-40B4-BE49-F238E27FC236}">
                <a16:creationId xmlns:a16="http://schemas.microsoft.com/office/drawing/2014/main" id="{6C0B5AA0-B638-4206-AE31-AA36D1D2B52E}"/>
              </a:ext>
            </a:extLst>
          </p:cNvPr>
          <p:cNvSpPr>
            <a:spLocks noGrp="1"/>
          </p:cNvSpPr>
          <p:nvPr>
            <p:ph type="body" sz="quarter" idx="12"/>
          </p:nvPr>
        </p:nvSpPr>
        <p:spPr>
          <a:xfrm>
            <a:off x="694799" y="2529000"/>
            <a:ext cx="10463057" cy="3060000"/>
          </a:xfrm>
        </p:spPr>
        <p:txBody>
          <a:bodyPr/>
          <a:lstStyle/>
          <a:p>
            <a:pPr marL="0" indent="0">
              <a:buNone/>
            </a:pPr>
            <a:r>
              <a:rPr lang="sv-SE" sz="2400" dirty="0"/>
              <a:t>Kapitlet beskriver VAD som krävs för att Trafikverket internt och som helhet effektivt ska kunna leverera värde till kunden. </a:t>
            </a:r>
          </a:p>
          <a:p>
            <a:pPr marL="0" indent="0">
              <a:buNone/>
            </a:pPr>
            <a:r>
              <a:rPr lang="sv-SE" dirty="0"/>
              <a:t>5.1		Kostnadsstyrning i projekt</a:t>
            </a:r>
          </a:p>
          <a:p>
            <a:pPr marL="0" indent="0">
              <a:buNone/>
            </a:pPr>
            <a:r>
              <a:rPr lang="sv-SE" dirty="0"/>
              <a:t>5.2		Långsiktigt hållbara vägsystem</a:t>
            </a:r>
          </a:p>
          <a:p>
            <a:pPr marL="0" indent="0">
              <a:buNone/>
            </a:pPr>
            <a:r>
              <a:rPr lang="sv-SE" dirty="0"/>
              <a:t>5.3		Affär som driver utveckling och innovation</a:t>
            </a:r>
          </a:p>
          <a:p>
            <a:pPr marL="0" indent="0">
              <a:buNone/>
            </a:pPr>
            <a:r>
              <a:rPr lang="sv-SE" dirty="0"/>
              <a:t>5.4		Kompetens och resurser</a:t>
            </a:r>
          </a:p>
          <a:p>
            <a:pPr marL="0" indent="0">
              <a:buNone/>
            </a:pPr>
            <a:endParaRPr lang="sv-SE" dirty="0"/>
          </a:p>
        </p:txBody>
      </p:sp>
      <p:sp>
        <p:nvSpPr>
          <p:cNvPr id="5" name="Platshållare för bildnummer 4">
            <a:extLst>
              <a:ext uri="{FF2B5EF4-FFF2-40B4-BE49-F238E27FC236}">
                <a16:creationId xmlns:a16="http://schemas.microsoft.com/office/drawing/2014/main" id="{EE646341-A21C-4DD2-BF22-56A48B5DC5AC}"/>
              </a:ext>
            </a:extLst>
          </p:cNvPr>
          <p:cNvSpPr>
            <a:spLocks noGrp="1"/>
          </p:cNvSpPr>
          <p:nvPr>
            <p:ph type="sldNum" sz="quarter" idx="4"/>
          </p:nvPr>
        </p:nvSpPr>
        <p:spPr/>
        <p:txBody>
          <a:bodyPr/>
          <a:lstStyle/>
          <a:p>
            <a:fld id="{816FEC2C-AD63-44F4-896C-A2025F5FB260}" type="slidenum">
              <a:rPr lang="sv-SE" smtClean="0"/>
              <a:pPr/>
              <a:t>19</a:t>
            </a:fld>
            <a:endParaRPr lang="sv-SE" dirty="0"/>
          </a:p>
        </p:txBody>
      </p:sp>
    </p:spTree>
    <p:extLst>
      <p:ext uri="{BB962C8B-B14F-4D97-AF65-F5344CB8AC3E}">
        <p14:creationId xmlns:p14="http://schemas.microsoft.com/office/powerpoint/2010/main" val="1969631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A23F9E0-F3F7-449B-B069-A45DBF7F2107}"/>
              </a:ext>
            </a:extLst>
          </p:cNvPr>
          <p:cNvSpPr>
            <a:spLocks noGrp="1"/>
          </p:cNvSpPr>
          <p:nvPr>
            <p:ph type="title"/>
          </p:nvPr>
        </p:nvSpPr>
        <p:spPr/>
        <p:txBody>
          <a:bodyPr/>
          <a:lstStyle/>
          <a:p>
            <a:r>
              <a:rPr lang="sv-SE" dirty="0"/>
              <a:t>Välkomna till oss på Trafikverket!</a:t>
            </a:r>
          </a:p>
        </p:txBody>
      </p:sp>
      <p:sp>
        <p:nvSpPr>
          <p:cNvPr id="6" name="Platshållare för text 5">
            <a:extLst>
              <a:ext uri="{FF2B5EF4-FFF2-40B4-BE49-F238E27FC236}">
                <a16:creationId xmlns:a16="http://schemas.microsoft.com/office/drawing/2014/main" id="{66823A78-B882-498C-8DAF-E61DCA2BAF71}"/>
              </a:ext>
            </a:extLst>
          </p:cNvPr>
          <p:cNvSpPr>
            <a:spLocks noGrp="1"/>
          </p:cNvSpPr>
          <p:nvPr>
            <p:ph type="body" sz="quarter" idx="11"/>
          </p:nvPr>
        </p:nvSpPr>
        <p:spPr/>
        <p:txBody>
          <a:bodyPr/>
          <a:lstStyle/>
          <a:p>
            <a:r>
              <a:rPr lang="sv-SE" dirty="0"/>
              <a:t>Robert Karlsson, ämnessamordnare vägteknikspecialister. VO Investering</a:t>
            </a:r>
          </a:p>
          <a:p>
            <a:r>
              <a:rPr lang="sv-SE" dirty="0"/>
              <a:t>Pontus Gruhs, strategisk utveckling. VO Planering</a:t>
            </a:r>
          </a:p>
        </p:txBody>
      </p:sp>
      <p:sp>
        <p:nvSpPr>
          <p:cNvPr id="4" name="Platshållare för text 3">
            <a:extLst>
              <a:ext uri="{FF2B5EF4-FFF2-40B4-BE49-F238E27FC236}">
                <a16:creationId xmlns:a16="http://schemas.microsoft.com/office/drawing/2014/main" id="{919B37BA-28D9-440D-9DAF-9D548CB53CA1}"/>
              </a:ext>
            </a:extLst>
          </p:cNvPr>
          <p:cNvSpPr>
            <a:spLocks noGrp="1"/>
          </p:cNvSpPr>
          <p:nvPr>
            <p:ph type="body" sz="quarter" idx="12"/>
          </p:nvPr>
        </p:nvSpPr>
        <p:spPr/>
        <p:txBody>
          <a:bodyPr/>
          <a:lstStyle/>
          <a:p>
            <a:r>
              <a:rPr lang="sv-SE" dirty="0"/>
              <a:t>2</a:t>
            </a:r>
          </a:p>
          <a:p>
            <a:endParaRPr lang="sv-SE" dirty="0"/>
          </a:p>
        </p:txBody>
      </p:sp>
    </p:spTree>
    <p:extLst>
      <p:ext uri="{BB962C8B-B14F-4D97-AF65-F5344CB8AC3E}">
        <p14:creationId xmlns:p14="http://schemas.microsoft.com/office/powerpoint/2010/main" val="458288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DEE6456-CFA2-4F2F-9CCF-BDF30B70AE11}"/>
              </a:ext>
            </a:extLst>
          </p:cNvPr>
          <p:cNvSpPr>
            <a:spLocks noGrp="1"/>
          </p:cNvSpPr>
          <p:nvPr>
            <p:ph type="title"/>
          </p:nvPr>
        </p:nvSpPr>
        <p:spPr>
          <a:xfrm>
            <a:off x="696000" y="918762"/>
            <a:ext cx="10800000" cy="900000"/>
          </a:xfrm>
        </p:spPr>
        <p:txBody>
          <a:bodyPr/>
          <a:lstStyle/>
          <a:p>
            <a:pPr algn="ctr"/>
            <a:r>
              <a:rPr lang="sv-SE" dirty="0"/>
              <a:t>Kap 6 Åtgärder inom vägsystemet</a:t>
            </a:r>
          </a:p>
        </p:txBody>
      </p:sp>
      <p:sp>
        <p:nvSpPr>
          <p:cNvPr id="3" name="Platshållare för text 2">
            <a:extLst>
              <a:ext uri="{FF2B5EF4-FFF2-40B4-BE49-F238E27FC236}">
                <a16:creationId xmlns:a16="http://schemas.microsoft.com/office/drawing/2014/main" id="{982C5A3B-2956-460C-8C40-C27C0BED0419}"/>
              </a:ext>
            </a:extLst>
          </p:cNvPr>
          <p:cNvSpPr>
            <a:spLocks noGrp="1"/>
          </p:cNvSpPr>
          <p:nvPr>
            <p:ph type="body" sz="quarter" idx="12"/>
          </p:nvPr>
        </p:nvSpPr>
        <p:spPr>
          <a:xfrm>
            <a:off x="784800" y="1979239"/>
            <a:ext cx="10960886" cy="3060000"/>
          </a:xfrm>
        </p:spPr>
        <p:txBody>
          <a:bodyPr/>
          <a:lstStyle/>
          <a:p>
            <a:pPr marL="0" indent="0">
              <a:buNone/>
            </a:pPr>
            <a:r>
              <a:rPr lang="sv-SE" sz="2400" dirty="0">
                <a:effectLst/>
                <a:ea typeface="Calibri" panose="020F0502020204030204" pitchFamily="34" charset="0"/>
                <a:cs typeface="Times New Roman" panose="02020603050405020304" pitchFamily="18" charset="0"/>
              </a:rPr>
              <a:t>Kapitlet beskriver </a:t>
            </a:r>
            <a:r>
              <a:rPr lang="sv-SE" sz="2400" b="1" dirty="0">
                <a:effectLst/>
                <a:ea typeface="Calibri" panose="020F0502020204030204" pitchFamily="34" charset="0"/>
                <a:cs typeface="Times New Roman" panose="02020603050405020304" pitchFamily="18" charset="0"/>
              </a:rPr>
              <a:t>konkreta</a:t>
            </a:r>
            <a:r>
              <a:rPr lang="sv-SE" sz="2400" dirty="0">
                <a:effectLst/>
                <a:ea typeface="Calibri" panose="020F0502020204030204" pitchFamily="34" charset="0"/>
                <a:cs typeface="Times New Roman" panose="02020603050405020304" pitchFamily="18" charset="0"/>
              </a:rPr>
              <a:t> åtgärder som är nödvändiga på </a:t>
            </a:r>
            <a:r>
              <a:rPr lang="sv-SE" sz="2400" b="1" dirty="0">
                <a:effectLst/>
                <a:ea typeface="Calibri" panose="020F0502020204030204" pitchFamily="34" charset="0"/>
                <a:cs typeface="Times New Roman" panose="02020603050405020304" pitchFamily="18" charset="0"/>
              </a:rPr>
              <a:t>vägsystemnivå</a:t>
            </a:r>
            <a:r>
              <a:rPr lang="sv-SE" sz="2400" dirty="0">
                <a:effectLst/>
                <a:ea typeface="Calibri" panose="020F0502020204030204" pitchFamily="34" charset="0"/>
                <a:cs typeface="Times New Roman" panose="02020603050405020304" pitchFamily="18" charset="0"/>
              </a:rPr>
              <a:t> och är således inte uppdelade per ämnesområde.</a:t>
            </a:r>
            <a:endParaRPr lang="sv-SE" sz="2400" dirty="0"/>
          </a:p>
          <a:p>
            <a:pPr marL="0" indent="0">
              <a:buNone/>
            </a:pPr>
            <a:r>
              <a:rPr lang="sv-SE" dirty="0"/>
              <a:t>6.1		Ökad digitalisering av transportsystemet</a:t>
            </a:r>
          </a:p>
          <a:p>
            <a:pPr marL="0" indent="0">
              <a:buNone/>
            </a:pPr>
            <a:r>
              <a:rPr lang="sv-SE" dirty="0"/>
              <a:t>6.2		Minska klimatpåverkan och hantera klimatförändringar	</a:t>
            </a:r>
          </a:p>
          <a:p>
            <a:pPr marL="0" indent="0">
              <a:buNone/>
            </a:pPr>
            <a:r>
              <a:rPr lang="sv-SE" dirty="0"/>
              <a:t>6.3		Förbättra miljö och hälsa</a:t>
            </a:r>
          </a:p>
          <a:p>
            <a:pPr marL="0" indent="0">
              <a:buNone/>
            </a:pPr>
            <a:r>
              <a:rPr lang="sv-SE" dirty="0"/>
              <a:t>6.4		Öka </a:t>
            </a:r>
            <a:r>
              <a:rPr lang="sv-SE" dirty="0" err="1"/>
              <a:t>cirkularitet</a:t>
            </a:r>
            <a:endParaRPr lang="sv-SE" dirty="0"/>
          </a:p>
          <a:p>
            <a:pPr marL="0" indent="0">
              <a:buNone/>
            </a:pPr>
            <a:r>
              <a:rPr lang="sv-SE" dirty="0"/>
              <a:t>6.5		Utveckla och utforma anläggningar</a:t>
            </a:r>
          </a:p>
          <a:p>
            <a:pPr marL="0" indent="0">
              <a:buNone/>
            </a:pPr>
            <a:r>
              <a:rPr lang="sv-SE" dirty="0"/>
              <a:t>6.6		Utveckla Drift och Underhåll av anläggningen</a:t>
            </a:r>
          </a:p>
          <a:p>
            <a:pPr marL="0" indent="0">
              <a:buNone/>
            </a:pPr>
            <a:r>
              <a:rPr lang="sv-SE" dirty="0"/>
              <a:t>6.7		Åtgärder för ökad produktivitet</a:t>
            </a:r>
          </a:p>
          <a:p>
            <a:pPr marL="0" indent="0">
              <a:buNone/>
            </a:pPr>
            <a:endParaRPr lang="sv-SE" dirty="0"/>
          </a:p>
        </p:txBody>
      </p:sp>
      <p:sp>
        <p:nvSpPr>
          <p:cNvPr id="5" name="Platshållare för bildnummer 4">
            <a:extLst>
              <a:ext uri="{FF2B5EF4-FFF2-40B4-BE49-F238E27FC236}">
                <a16:creationId xmlns:a16="http://schemas.microsoft.com/office/drawing/2014/main" id="{36255EF1-326A-4A56-A60D-B5F296D4D0BB}"/>
              </a:ext>
            </a:extLst>
          </p:cNvPr>
          <p:cNvSpPr>
            <a:spLocks noGrp="1"/>
          </p:cNvSpPr>
          <p:nvPr>
            <p:ph type="sldNum" sz="quarter" idx="4"/>
          </p:nvPr>
        </p:nvSpPr>
        <p:spPr/>
        <p:txBody>
          <a:bodyPr/>
          <a:lstStyle/>
          <a:p>
            <a:fld id="{816FEC2C-AD63-44F4-896C-A2025F5FB260}" type="slidenum">
              <a:rPr lang="sv-SE" smtClean="0"/>
              <a:pPr/>
              <a:t>20</a:t>
            </a:fld>
            <a:endParaRPr lang="sv-SE" dirty="0"/>
          </a:p>
        </p:txBody>
      </p:sp>
    </p:spTree>
    <p:extLst>
      <p:ext uri="{BB962C8B-B14F-4D97-AF65-F5344CB8AC3E}">
        <p14:creationId xmlns:p14="http://schemas.microsoft.com/office/powerpoint/2010/main" val="2434485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B3AA91-3831-4903-8FA9-D6C000AA70F5}"/>
              </a:ext>
            </a:extLst>
          </p:cNvPr>
          <p:cNvSpPr>
            <a:spLocks noGrp="1"/>
          </p:cNvSpPr>
          <p:nvPr>
            <p:ph type="title"/>
          </p:nvPr>
        </p:nvSpPr>
        <p:spPr>
          <a:xfrm>
            <a:off x="694800" y="819000"/>
            <a:ext cx="10800000" cy="900000"/>
          </a:xfrm>
        </p:spPr>
        <p:txBody>
          <a:bodyPr/>
          <a:lstStyle/>
          <a:p>
            <a:pPr algn="ctr"/>
            <a:r>
              <a:rPr lang="sv-SE" dirty="0"/>
              <a:t>Kap 7 Ämnesvisa planer</a:t>
            </a:r>
          </a:p>
        </p:txBody>
      </p:sp>
      <p:sp>
        <p:nvSpPr>
          <p:cNvPr id="3" name="Platshållare för text 2">
            <a:extLst>
              <a:ext uri="{FF2B5EF4-FFF2-40B4-BE49-F238E27FC236}">
                <a16:creationId xmlns:a16="http://schemas.microsoft.com/office/drawing/2014/main" id="{6FF64CDC-FA45-45BB-A98F-6DA715352092}"/>
              </a:ext>
            </a:extLst>
          </p:cNvPr>
          <p:cNvSpPr>
            <a:spLocks noGrp="1"/>
          </p:cNvSpPr>
          <p:nvPr>
            <p:ph type="body" sz="quarter" idx="12"/>
          </p:nvPr>
        </p:nvSpPr>
        <p:spPr>
          <a:xfrm>
            <a:off x="694799" y="1719000"/>
            <a:ext cx="11060425" cy="3060000"/>
          </a:xfrm>
        </p:spPr>
        <p:txBody>
          <a:bodyPr/>
          <a:lstStyle/>
          <a:p>
            <a:pPr marL="0" indent="0">
              <a:buNone/>
            </a:pPr>
            <a:r>
              <a:rPr lang="sv-SE" sz="1800" dirty="0">
                <a:effectLst/>
                <a:ea typeface="Calibri" panose="020F0502020204030204" pitchFamily="34" charset="0"/>
                <a:cs typeface="Times New Roman" panose="02020603050405020304" pitchFamily="18" charset="0"/>
              </a:rPr>
              <a:t>I kapitel 7 beskrivs de tekniska utvecklingsinitiativ som respektive ämnesområde förväntas genomföra för att förverkliga de åtgärder som pekats ut i kapitel 6. De har underrubrikerna:</a:t>
            </a:r>
          </a:p>
          <a:p>
            <a:r>
              <a:rPr lang="sv-SE" sz="1800" dirty="0">
                <a:ea typeface="Calibri" panose="020F0502020204030204" pitchFamily="34" charset="0"/>
                <a:cs typeface="Times New Roman" panose="02020603050405020304" pitchFamily="18" charset="0"/>
              </a:rPr>
              <a:t>Teknikutveckling på kort sikt</a:t>
            </a:r>
          </a:p>
          <a:p>
            <a:r>
              <a:rPr lang="sv-SE" sz="1800" dirty="0">
                <a:ea typeface="Calibri" panose="020F0502020204030204" pitchFamily="34" charset="0"/>
                <a:cs typeface="Times New Roman" panose="02020603050405020304" pitchFamily="18" charset="0"/>
              </a:rPr>
              <a:t>Teknikutveckling på lång sikt</a:t>
            </a:r>
            <a:r>
              <a:rPr lang="sv-SE" sz="1800" dirty="0">
                <a:effectLst/>
                <a:ea typeface="Calibri" panose="020F0502020204030204" pitchFamily="34" charset="0"/>
                <a:cs typeface="Times New Roman" panose="02020603050405020304" pitchFamily="18" charset="0"/>
              </a:rPr>
              <a:t> </a:t>
            </a:r>
            <a:endParaRPr lang="sv-SE" sz="1800" dirty="0"/>
          </a:p>
          <a:p>
            <a:r>
              <a:rPr lang="sv-SE" sz="1800" dirty="0">
                <a:effectLst/>
                <a:ea typeface="Calibri" panose="020F0502020204030204" pitchFamily="34" charset="0"/>
                <a:cs typeface="Times New Roman" panose="02020603050405020304" pitchFamily="18" charset="0"/>
              </a:rPr>
              <a:t>Kompetensförsörjning </a:t>
            </a:r>
            <a:endParaRPr lang="sv-SE" sz="1800" dirty="0"/>
          </a:p>
          <a:p>
            <a:pPr marL="0" indent="0">
              <a:buNone/>
            </a:pPr>
            <a:r>
              <a:rPr lang="sv-SE" sz="1800" dirty="0">
                <a:ea typeface="Calibri" panose="020F0502020204030204" pitchFamily="34" charset="0"/>
                <a:cs typeface="Times New Roman" panose="02020603050405020304" pitchFamily="18" charset="0"/>
              </a:rPr>
              <a:t>Ingående ämnesområden är:</a:t>
            </a:r>
          </a:p>
          <a:p>
            <a:pPr marL="0" indent="0">
              <a:buNone/>
            </a:pPr>
            <a:endParaRPr lang="sv-SE" dirty="0"/>
          </a:p>
        </p:txBody>
      </p:sp>
      <p:sp>
        <p:nvSpPr>
          <p:cNvPr id="5" name="Platshållare för bildnummer 4">
            <a:extLst>
              <a:ext uri="{FF2B5EF4-FFF2-40B4-BE49-F238E27FC236}">
                <a16:creationId xmlns:a16="http://schemas.microsoft.com/office/drawing/2014/main" id="{1053475F-3592-4788-9F10-AA2B4FECAFC7}"/>
              </a:ext>
            </a:extLst>
          </p:cNvPr>
          <p:cNvSpPr>
            <a:spLocks noGrp="1"/>
          </p:cNvSpPr>
          <p:nvPr>
            <p:ph type="sldNum" sz="quarter" idx="4"/>
          </p:nvPr>
        </p:nvSpPr>
        <p:spPr/>
        <p:txBody>
          <a:bodyPr/>
          <a:lstStyle/>
          <a:p>
            <a:fld id="{816FEC2C-AD63-44F4-896C-A2025F5FB260}" type="slidenum">
              <a:rPr lang="sv-SE" smtClean="0"/>
              <a:pPr/>
              <a:t>21</a:t>
            </a:fld>
            <a:endParaRPr lang="sv-SE" dirty="0"/>
          </a:p>
        </p:txBody>
      </p:sp>
      <p:sp>
        <p:nvSpPr>
          <p:cNvPr id="6" name="textruta 5">
            <a:extLst>
              <a:ext uri="{FF2B5EF4-FFF2-40B4-BE49-F238E27FC236}">
                <a16:creationId xmlns:a16="http://schemas.microsoft.com/office/drawing/2014/main" id="{C31A9EDF-CF6D-400E-88B0-3DFBF5A2CA40}"/>
              </a:ext>
            </a:extLst>
          </p:cNvPr>
          <p:cNvSpPr txBox="1"/>
          <p:nvPr/>
        </p:nvSpPr>
        <p:spPr>
          <a:xfrm>
            <a:off x="5213022" y="4000062"/>
            <a:ext cx="5410985" cy="2031325"/>
          </a:xfrm>
          <a:prstGeom prst="rect">
            <a:avLst/>
          </a:prstGeom>
          <a:noFill/>
        </p:spPr>
        <p:txBody>
          <a:bodyPr wrap="square" rtlCol="0">
            <a:spAutoFit/>
          </a:bodyPr>
          <a:lstStyle/>
          <a:p>
            <a:r>
              <a:rPr lang="sv-SE" sz="1800" dirty="0"/>
              <a:t>7.8	Miljö</a:t>
            </a:r>
          </a:p>
          <a:p>
            <a:r>
              <a:rPr lang="sv-SE" sz="1800" dirty="0"/>
              <a:t>7.9	Vägbelysning</a:t>
            </a:r>
          </a:p>
          <a:p>
            <a:r>
              <a:rPr lang="sv-SE" sz="1800" dirty="0"/>
              <a:t>7.10	Vägteknik </a:t>
            </a:r>
          </a:p>
          <a:p>
            <a:r>
              <a:rPr lang="sv-SE" sz="1800" dirty="0"/>
              <a:t>7.11	Vägutformning 	</a:t>
            </a:r>
          </a:p>
          <a:p>
            <a:r>
              <a:rPr lang="sv-SE" sz="1800" dirty="0"/>
              <a:t>7.12	Vägutrustning</a:t>
            </a:r>
          </a:p>
          <a:p>
            <a:r>
              <a:rPr lang="sv-SE" sz="1800" dirty="0"/>
              <a:t>7.13	IT- och telekominfrastruktur</a:t>
            </a:r>
          </a:p>
          <a:p>
            <a:endParaRPr lang="sv-SE" dirty="0"/>
          </a:p>
        </p:txBody>
      </p:sp>
      <p:sp>
        <p:nvSpPr>
          <p:cNvPr id="7" name="textruta 6">
            <a:extLst>
              <a:ext uri="{FF2B5EF4-FFF2-40B4-BE49-F238E27FC236}">
                <a16:creationId xmlns:a16="http://schemas.microsoft.com/office/drawing/2014/main" id="{75BB9EB8-5ADD-4E5D-9DEE-DBE4C12B411F}"/>
              </a:ext>
            </a:extLst>
          </p:cNvPr>
          <p:cNvSpPr txBox="1"/>
          <p:nvPr/>
        </p:nvSpPr>
        <p:spPr>
          <a:xfrm>
            <a:off x="683815" y="4000063"/>
            <a:ext cx="5410985" cy="2031325"/>
          </a:xfrm>
          <a:prstGeom prst="rect">
            <a:avLst/>
          </a:prstGeom>
          <a:noFill/>
        </p:spPr>
        <p:txBody>
          <a:bodyPr wrap="square" rtlCol="0">
            <a:spAutoFit/>
          </a:bodyPr>
          <a:lstStyle/>
          <a:p>
            <a:r>
              <a:rPr lang="sv-SE" sz="1800" dirty="0"/>
              <a:t>7.1 	Arkitektur	</a:t>
            </a:r>
          </a:p>
          <a:p>
            <a:r>
              <a:rPr lang="sv-SE" sz="1800" dirty="0"/>
              <a:t>7.2	Avvattning</a:t>
            </a:r>
          </a:p>
          <a:p>
            <a:r>
              <a:rPr lang="sv-SE" sz="1800" dirty="0"/>
              <a:t>7.3	Bergteknik</a:t>
            </a:r>
          </a:p>
          <a:p>
            <a:r>
              <a:rPr lang="sv-SE" sz="1800" dirty="0"/>
              <a:t>7.4	Byggnadsverk </a:t>
            </a:r>
          </a:p>
          <a:p>
            <a:r>
              <a:rPr lang="sv-SE" sz="1800" dirty="0"/>
              <a:t>7.5	Geodetisk mätningsteknik</a:t>
            </a:r>
          </a:p>
          <a:p>
            <a:r>
              <a:rPr lang="sv-SE" sz="1800" dirty="0"/>
              <a:t>7.6	Geoteknik</a:t>
            </a:r>
          </a:p>
          <a:p>
            <a:r>
              <a:rPr lang="sv-SE" sz="1800" dirty="0"/>
              <a:t>7.7	Hydrogeologi</a:t>
            </a:r>
            <a:endParaRPr lang="sv-SE" dirty="0"/>
          </a:p>
        </p:txBody>
      </p:sp>
    </p:spTree>
    <p:extLst>
      <p:ext uri="{BB962C8B-B14F-4D97-AF65-F5344CB8AC3E}">
        <p14:creationId xmlns:p14="http://schemas.microsoft.com/office/powerpoint/2010/main" val="2240522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19205" y="617820"/>
            <a:ext cx="10800000" cy="900000"/>
          </a:xfrm>
        </p:spPr>
        <p:txBody>
          <a:bodyPr/>
          <a:lstStyle/>
          <a:p>
            <a:pPr algn="ctr"/>
            <a:r>
              <a:rPr lang="sv-SE" dirty="0"/>
              <a:t>Kap 8 Implementering</a:t>
            </a:r>
          </a:p>
        </p:txBody>
      </p:sp>
      <p:sp>
        <p:nvSpPr>
          <p:cNvPr id="3" name="Platshållare för text 2"/>
          <p:cNvSpPr>
            <a:spLocks noGrp="1"/>
          </p:cNvSpPr>
          <p:nvPr>
            <p:ph type="body" sz="quarter" idx="12"/>
          </p:nvPr>
        </p:nvSpPr>
        <p:spPr>
          <a:xfrm>
            <a:off x="225733" y="1899000"/>
            <a:ext cx="11386943" cy="3060000"/>
          </a:xfrm>
        </p:spPr>
        <p:txBody>
          <a:bodyPr/>
          <a:lstStyle/>
          <a:p>
            <a:r>
              <a:rPr lang="sv-SE" sz="2400" b="1" dirty="0"/>
              <a:t>Implementeringen i det direkta </a:t>
            </a:r>
            <a:r>
              <a:rPr lang="sv-SE" sz="2400" b="1" dirty="0" err="1"/>
              <a:t>FoI</a:t>
            </a:r>
            <a:r>
              <a:rPr lang="sv-SE" sz="2400" b="1" dirty="0"/>
              <a:t>-arbetet måste ske.</a:t>
            </a:r>
          </a:p>
          <a:p>
            <a:pPr lvl="1"/>
            <a:r>
              <a:rPr lang="sv-SE" sz="2000" dirty="0"/>
              <a:t>Nödvändiga initiativ måste med i </a:t>
            </a:r>
            <a:r>
              <a:rPr lang="sv-SE" sz="2000" dirty="0" err="1"/>
              <a:t>resp</a:t>
            </a:r>
            <a:r>
              <a:rPr lang="sv-SE" sz="2000" dirty="0"/>
              <a:t> områdes färdplaner</a:t>
            </a:r>
          </a:p>
          <a:p>
            <a:pPr lvl="1"/>
            <a:r>
              <a:rPr lang="sv-SE" sz="2000" dirty="0"/>
              <a:t>Nödvändiga initiativ måste in i forskningsportföljerna och Trafikverkets </a:t>
            </a:r>
            <a:r>
              <a:rPr lang="sv-SE" sz="2000" dirty="0" err="1"/>
              <a:t>FoI</a:t>
            </a:r>
            <a:r>
              <a:rPr lang="sv-SE" sz="2000" dirty="0"/>
              <a:t>-plan </a:t>
            </a:r>
          </a:p>
          <a:p>
            <a:r>
              <a:rPr lang="sv-SE" sz="2400" b="1" dirty="0"/>
              <a:t>Andra utmaningar för implementeringen </a:t>
            </a:r>
          </a:p>
          <a:p>
            <a:pPr lvl="1"/>
            <a:r>
              <a:rPr lang="sv-SE" sz="2000" dirty="0"/>
              <a:t>Få utvecklingsplanen känd, främst inom Trafikverket men även utanför</a:t>
            </a:r>
          </a:p>
          <a:p>
            <a:pPr lvl="1"/>
            <a:r>
              <a:rPr lang="sv-SE" sz="2000" dirty="0"/>
              <a:t>Krävs förbättrat samarbete internt Trafikverket </a:t>
            </a:r>
          </a:p>
          <a:p>
            <a:pPr lvl="1"/>
            <a:r>
              <a:rPr lang="sv-SE" sz="2000" dirty="0"/>
              <a:t>Påverka inriktning av forskning och utveckling på högskolor/universitet och inom branschorganisationer</a:t>
            </a:r>
          </a:p>
          <a:p>
            <a:pPr lvl="1"/>
            <a:r>
              <a:rPr lang="sv-SE" sz="2000" dirty="0"/>
              <a:t>Bättre möjlighet till finansiering av pilot-/demonstrationsprojekt</a:t>
            </a:r>
          </a:p>
          <a:p>
            <a:pPr marL="0" indent="0">
              <a:buNone/>
            </a:pPr>
            <a:endParaRPr lang="sv-SE" dirty="0"/>
          </a:p>
        </p:txBody>
      </p:sp>
    </p:spTree>
    <p:extLst>
      <p:ext uri="{BB962C8B-B14F-4D97-AF65-F5344CB8AC3E}">
        <p14:creationId xmlns:p14="http://schemas.microsoft.com/office/powerpoint/2010/main" val="1191836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E2FD93-38EB-48EC-991B-5F6303776D39}"/>
              </a:ext>
            </a:extLst>
          </p:cNvPr>
          <p:cNvSpPr>
            <a:spLocks noGrp="1"/>
          </p:cNvSpPr>
          <p:nvPr>
            <p:ph type="title"/>
          </p:nvPr>
        </p:nvSpPr>
        <p:spPr/>
        <p:txBody>
          <a:bodyPr/>
          <a:lstStyle/>
          <a:p>
            <a:endParaRPr lang="sv-SE"/>
          </a:p>
        </p:txBody>
      </p:sp>
      <p:sp>
        <p:nvSpPr>
          <p:cNvPr id="3" name="Platshållare för text 2">
            <a:extLst>
              <a:ext uri="{FF2B5EF4-FFF2-40B4-BE49-F238E27FC236}">
                <a16:creationId xmlns:a16="http://schemas.microsoft.com/office/drawing/2014/main" id="{E16E04B6-9A5E-47B1-81E7-C2BD403FF03B}"/>
              </a:ext>
            </a:extLst>
          </p:cNvPr>
          <p:cNvSpPr>
            <a:spLocks noGrp="1"/>
          </p:cNvSpPr>
          <p:nvPr>
            <p:ph type="body" sz="quarter" idx="12"/>
          </p:nvPr>
        </p:nvSpPr>
        <p:spPr>
          <a:xfrm>
            <a:off x="694799" y="2529000"/>
            <a:ext cx="10799999" cy="3060000"/>
          </a:xfrm>
        </p:spPr>
        <p:txBody>
          <a:bodyPr/>
          <a:lstStyle/>
          <a:p>
            <a:pPr marL="0" indent="0" algn="ctr">
              <a:buNone/>
            </a:pPr>
            <a:r>
              <a:rPr lang="sv-SE" sz="8800" dirty="0"/>
              <a:t>Frågor?</a:t>
            </a:r>
          </a:p>
        </p:txBody>
      </p:sp>
      <p:sp>
        <p:nvSpPr>
          <p:cNvPr id="5" name="Platshållare för bildnummer 4">
            <a:extLst>
              <a:ext uri="{FF2B5EF4-FFF2-40B4-BE49-F238E27FC236}">
                <a16:creationId xmlns:a16="http://schemas.microsoft.com/office/drawing/2014/main" id="{5A6AFA47-FC14-46E2-A89E-818B1AC29EFE}"/>
              </a:ext>
            </a:extLst>
          </p:cNvPr>
          <p:cNvSpPr>
            <a:spLocks noGrp="1"/>
          </p:cNvSpPr>
          <p:nvPr>
            <p:ph type="sldNum" sz="quarter" idx="4"/>
          </p:nvPr>
        </p:nvSpPr>
        <p:spPr/>
        <p:txBody>
          <a:bodyPr/>
          <a:lstStyle/>
          <a:p>
            <a:fld id="{816FEC2C-AD63-44F4-896C-A2025F5FB260}" type="slidenum">
              <a:rPr lang="sv-SE" smtClean="0"/>
              <a:pPr/>
              <a:t>23</a:t>
            </a:fld>
            <a:endParaRPr lang="sv-SE" dirty="0"/>
          </a:p>
        </p:txBody>
      </p:sp>
    </p:spTree>
    <p:extLst>
      <p:ext uri="{BB962C8B-B14F-4D97-AF65-F5344CB8AC3E}">
        <p14:creationId xmlns:p14="http://schemas.microsoft.com/office/powerpoint/2010/main" val="3918911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D5C563E-8107-496A-A0F8-CE8189E81A53}"/>
              </a:ext>
            </a:extLst>
          </p:cNvPr>
          <p:cNvSpPr>
            <a:spLocks noGrp="1"/>
          </p:cNvSpPr>
          <p:nvPr>
            <p:ph type="body" sz="quarter" idx="12"/>
          </p:nvPr>
        </p:nvSpPr>
        <p:spPr>
          <a:xfrm>
            <a:off x="622911" y="2527200"/>
            <a:ext cx="10871889" cy="3060000"/>
          </a:xfrm>
        </p:spPr>
        <p:txBody>
          <a:bodyPr/>
          <a:lstStyle/>
          <a:p>
            <a:pPr marL="0" indent="0" algn="ctr">
              <a:buNone/>
            </a:pPr>
            <a:r>
              <a:rPr lang="sv-SE" sz="6600" b="1" dirty="0"/>
              <a:t>Tack för att ni lyssnade</a:t>
            </a:r>
          </a:p>
        </p:txBody>
      </p:sp>
      <p:sp>
        <p:nvSpPr>
          <p:cNvPr id="5" name="Platshållare för bildnummer 4">
            <a:extLst>
              <a:ext uri="{FF2B5EF4-FFF2-40B4-BE49-F238E27FC236}">
                <a16:creationId xmlns:a16="http://schemas.microsoft.com/office/drawing/2014/main" id="{3AF9E71C-B212-47B1-ABC1-0AA721339C30}"/>
              </a:ext>
            </a:extLst>
          </p:cNvPr>
          <p:cNvSpPr>
            <a:spLocks noGrp="1"/>
          </p:cNvSpPr>
          <p:nvPr>
            <p:ph type="sldNum" sz="quarter" idx="4"/>
          </p:nvPr>
        </p:nvSpPr>
        <p:spPr/>
        <p:txBody>
          <a:bodyPr/>
          <a:lstStyle/>
          <a:p>
            <a:fld id="{816FEC2C-AD63-44F4-896C-A2025F5FB260}" type="slidenum">
              <a:rPr lang="sv-SE" smtClean="0"/>
              <a:pPr/>
              <a:t>24</a:t>
            </a:fld>
            <a:endParaRPr lang="sv-SE" dirty="0"/>
          </a:p>
        </p:txBody>
      </p:sp>
    </p:spTree>
    <p:extLst>
      <p:ext uri="{BB962C8B-B14F-4D97-AF65-F5344CB8AC3E}">
        <p14:creationId xmlns:p14="http://schemas.microsoft.com/office/powerpoint/2010/main" val="1475987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1106905"/>
            <a:ext cx="10800000" cy="5332395"/>
          </a:xfrm>
        </p:spPr>
        <p:txBody>
          <a:bodyPr/>
          <a:lstStyle/>
          <a:p>
            <a:pPr algn="ctr"/>
            <a:r>
              <a:rPr lang="sv-SE" b="0" i="0" dirty="0">
                <a:solidFill>
                  <a:srgbClr val="333333"/>
                </a:solidFill>
                <a:effectLst/>
                <a:latin typeface="Tahoma" panose="020B0604030504040204" pitchFamily="34" charset="0"/>
              </a:rPr>
              <a:t>Stora nyttor skapas</a:t>
            </a:r>
            <a:br>
              <a:rPr lang="sv-SE" b="0" i="0" dirty="0">
                <a:solidFill>
                  <a:srgbClr val="333333"/>
                </a:solidFill>
                <a:effectLst/>
                <a:latin typeface="Tahoma" panose="020B0604030504040204" pitchFamily="34" charset="0"/>
              </a:rPr>
            </a:br>
            <a:r>
              <a:rPr lang="sv-SE" b="0" i="0" dirty="0">
                <a:solidFill>
                  <a:srgbClr val="333333"/>
                </a:solidFill>
                <a:effectLst/>
                <a:latin typeface="Tahoma" panose="020B0604030504040204" pitchFamily="34" charset="0"/>
              </a:rPr>
              <a:t>Forskningen är helt avgörande</a:t>
            </a:r>
            <a:br>
              <a:rPr lang="sv-SE" b="0" i="0" dirty="0">
                <a:solidFill>
                  <a:srgbClr val="333333"/>
                </a:solidFill>
                <a:effectLst/>
                <a:latin typeface="Tahoma" panose="020B0604030504040204" pitchFamily="34" charset="0"/>
              </a:rPr>
            </a:br>
            <a:br>
              <a:rPr lang="sv-SE" b="0" i="0" dirty="0">
                <a:solidFill>
                  <a:srgbClr val="333333"/>
                </a:solidFill>
                <a:effectLst/>
                <a:latin typeface="Tahoma" panose="020B0604030504040204" pitchFamily="34" charset="0"/>
              </a:rPr>
            </a:br>
            <a:r>
              <a:rPr lang="sv-SE" sz="2000" b="0" i="0" dirty="0">
                <a:solidFill>
                  <a:srgbClr val="333333"/>
                </a:solidFill>
                <a:effectLst/>
                <a:latin typeface="Tahoma" panose="020B0604030504040204" pitchFamily="34" charset="0"/>
              </a:rPr>
              <a:t>Några exempel</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25</a:t>
            </a:fld>
            <a:endParaRPr lang="sv-SE" dirty="0"/>
          </a:p>
        </p:txBody>
      </p:sp>
    </p:spTree>
    <p:extLst>
      <p:ext uri="{BB962C8B-B14F-4D97-AF65-F5344CB8AC3E}">
        <p14:creationId xmlns:p14="http://schemas.microsoft.com/office/powerpoint/2010/main" val="3963680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87EF06-BAD4-490B-AD33-A0BDF090A9A8}"/>
              </a:ext>
            </a:extLst>
          </p:cNvPr>
          <p:cNvSpPr>
            <a:spLocks noGrp="1"/>
          </p:cNvSpPr>
          <p:nvPr>
            <p:ph type="title"/>
          </p:nvPr>
        </p:nvSpPr>
        <p:spPr/>
        <p:txBody>
          <a:bodyPr/>
          <a:lstStyle/>
          <a:p>
            <a:r>
              <a:rPr lang="sv-SE" sz="3600" dirty="0"/>
              <a:t>Mycket händer – Resultat efter många års slit</a:t>
            </a:r>
          </a:p>
        </p:txBody>
      </p:sp>
      <p:sp>
        <p:nvSpPr>
          <p:cNvPr id="3" name="Platshållare för text 2">
            <a:extLst>
              <a:ext uri="{FF2B5EF4-FFF2-40B4-BE49-F238E27FC236}">
                <a16:creationId xmlns:a16="http://schemas.microsoft.com/office/drawing/2014/main" id="{EFCDFC4D-EB56-4CFF-B828-C62838002AFD}"/>
              </a:ext>
            </a:extLst>
          </p:cNvPr>
          <p:cNvSpPr>
            <a:spLocks noGrp="1"/>
          </p:cNvSpPr>
          <p:nvPr>
            <p:ph type="body" sz="quarter" idx="12"/>
          </p:nvPr>
        </p:nvSpPr>
        <p:spPr/>
        <p:txBody>
          <a:bodyPr/>
          <a:lstStyle/>
          <a:p>
            <a:r>
              <a:rPr lang="sv-SE" dirty="0"/>
              <a:t>Digital vinter</a:t>
            </a:r>
          </a:p>
          <a:p>
            <a:r>
              <a:rPr lang="sv-SE" dirty="0" err="1"/>
              <a:t>ERAPave</a:t>
            </a:r>
            <a:r>
              <a:rPr lang="sv-SE" dirty="0"/>
              <a:t> sjösätts nu tillsammans med Norge</a:t>
            </a:r>
          </a:p>
          <a:p>
            <a:r>
              <a:rPr lang="sv-SE" dirty="0"/>
              <a:t>I stort sett all asfalt återvinns högvärdigt</a:t>
            </a:r>
          </a:p>
          <a:p>
            <a:r>
              <a:rPr lang="sv-SE" dirty="0"/>
              <a:t>Vägtransportsystem 2000 vs 2020 </a:t>
            </a:r>
          </a:p>
          <a:p>
            <a:pPr lvl="1"/>
            <a:r>
              <a:rPr lang="sv-SE" dirty="0"/>
              <a:t>BK4 tillåts på del av vägnätet, med eller utan restriktioner, relativt välgrundat</a:t>
            </a:r>
          </a:p>
          <a:p>
            <a:pPr lvl="1"/>
            <a:r>
              <a:rPr lang="sv-SE" dirty="0"/>
              <a:t>TS</a:t>
            </a:r>
          </a:p>
          <a:p>
            <a:pPr lvl="1"/>
            <a:r>
              <a:rPr lang="sv-SE" dirty="0"/>
              <a:t>Underhåll</a:t>
            </a:r>
          </a:p>
          <a:p>
            <a:endParaRPr lang="sv-SE" dirty="0"/>
          </a:p>
        </p:txBody>
      </p:sp>
      <p:sp>
        <p:nvSpPr>
          <p:cNvPr id="4" name="Platshållare för datum 3">
            <a:extLst>
              <a:ext uri="{FF2B5EF4-FFF2-40B4-BE49-F238E27FC236}">
                <a16:creationId xmlns:a16="http://schemas.microsoft.com/office/drawing/2014/main" id="{B482CB93-C28E-4EC9-AF8E-B94470D3C096}"/>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8F1F6A3A-413A-4337-83DF-4DA468ABA532}"/>
              </a:ext>
            </a:extLst>
          </p:cNvPr>
          <p:cNvSpPr>
            <a:spLocks noGrp="1"/>
          </p:cNvSpPr>
          <p:nvPr>
            <p:ph type="sldNum" sz="quarter" idx="4"/>
          </p:nvPr>
        </p:nvSpPr>
        <p:spPr/>
        <p:txBody>
          <a:bodyPr/>
          <a:lstStyle/>
          <a:p>
            <a:fld id="{816FEC2C-AD63-44F4-896C-A2025F5FB260}" type="slidenum">
              <a:rPr lang="sv-SE" smtClean="0"/>
              <a:pPr/>
              <a:t>26</a:t>
            </a:fld>
            <a:endParaRPr lang="sv-SE" dirty="0"/>
          </a:p>
        </p:txBody>
      </p:sp>
    </p:spTree>
    <p:extLst>
      <p:ext uri="{BB962C8B-B14F-4D97-AF65-F5344CB8AC3E}">
        <p14:creationId xmlns:p14="http://schemas.microsoft.com/office/powerpoint/2010/main" val="972388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5F0BB2-D2D5-4A5E-B2EE-9C2B305C6A52}"/>
              </a:ext>
            </a:extLst>
          </p:cNvPr>
          <p:cNvSpPr>
            <a:spLocks noGrp="1"/>
          </p:cNvSpPr>
          <p:nvPr>
            <p:ph type="title"/>
          </p:nvPr>
        </p:nvSpPr>
        <p:spPr/>
        <p:txBody>
          <a:bodyPr/>
          <a:lstStyle/>
          <a:p>
            <a:endParaRPr lang="sv-SE"/>
          </a:p>
        </p:txBody>
      </p:sp>
      <p:sp>
        <p:nvSpPr>
          <p:cNvPr id="3" name="Platshållare för bild 2">
            <a:extLst>
              <a:ext uri="{FF2B5EF4-FFF2-40B4-BE49-F238E27FC236}">
                <a16:creationId xmlns:a16="http://schemas.microsoft.com/office/drawing/2014/main" id="{F0EB6BD5-8254-478F-95F6-8A3303D7347C}"/>
              </a:ext>
            </a:extLst>
          </p:cNvPr>
          <p:cNvSpPr>
            <a:spLocks noGrp="1"/>
          </p:cNvSpPr>
          <p:nvPr>
            <p:ph type="pic" sz="quarter" idx="13"/>
          </p:nvPr>
        </p:nvSpPr>
        <p:spPr/>
      </p:sp>
      <p:sp>
        <p:nvSpPr>
          <p:cNvPr id="4" name="Platshållare för datum 3">
            <a:extLst>
              <a:ext uri="{FF2B5EF4-FFF2-40B4-BE49-F238E27FC236}">
                <a16:creationId xmlns:a16="http://schemas.microsoft.com/office/drawing/2014/main" id="{535927FF-2FEB-42DC-9079-F53B5B68D93E}"/>
              </a:ext>
            </a:extLst>
          </p:cNvPr>
          <p:cNvSpPr>
            <a:spLocks noGrp="1"/>
          </p:cNvSpPr>
          <p:nvPr>
            <p:ph type="dt" sz="half" idx="14"/>
          </p:nvPr>
        </p:nvSpPr>
        <p:spPr/>
        <p:txBody>
          <a:bodyPr/>
          <a:lstStyle/>
          <a:p>
            <a:endParaRPr lang="sv-SE" dirty="0"/>
          </a:p>
        </p:txBody>
      </p:sp>
      <p:sp>
        <p:nvSpPr>
          <p:cNvPr id="5" name="Platshållare för bildnummer 4">
            <a:extLst>
              <a:ext uri="{FF2B5EF4-FFF2-40B4-BE49-F238E27FC236}">
                <a16:creationId xmlns:a16="http://schemas.microsoft.com/office/drawing/2014/main" id="{BBAA04CB-45BA-4AC9-AF8B-2C9492E92924}"/>
              </a:ext>
            </a:extLst>
          </p:cNvPr>
          <p:cNvSpPr>
            <a:spLocks noGrp="1"/>
          </p:cNvSpPr>
          <p:nvPr>
            <p:ph type="sldNum" sz="quarter" idx="16"/>
          </p:nvPr>
        </p:nvSpPr>
        <p:spPr/>
        <p:txBody>
          <a:bodyPr/>
          <a:lstStyle/>
          <a:p>
            <a:fld id="{816FEC2C-AD63-44F4-896C-A2025F5FB260}" type="slidenum">
              <a:rPr lang="sv-SE" smtClean="0"/>
              <a:pPr/>
              <a:t>27</a:t>
            </a:fld>
            <a:endParaRPr lang="sv-SE" dirty="0"/>
          </a:p>
        </p:txBody>
      </p:sp>
      <p:sp>
        <p:nvSpPr>
          <p:cNvPr id="6" name="Platshållare för text 5">
            <a:extLst>
              <a:ext uri="{FF2B5EF4-FFF2-40B4-BE49-F238E27FC236}">
                <a16:creationId xmlns:a16="http://schemas.microsoft.com/office/drawing/2014/main" id="{11FE93B3-0F95-422A-94D9-42B512A2EAF8}"/>
              </a:ext>
            </a:extLst>
          </p:cNvPr>
          <p:cNvSpPr>
            <a:spLocks noGrp="1"/>
          </p:cNvSpPr>
          <p:nvPr>
            <p:ph type="body" sz="quarter" idx="12"/>
          </p:nvPr>
        </p:nvSpPr>
        <p:spPr/>
        <p:txBody>
          <a:bodyPr/>
          <a:lstStyle/>
          <a:p>
            <a:endParaRPr lang="sv-SE"/>
          </a:p>
        </p:txBody>
      </p:sp>
      <p:pic>
        <p:nvPicPr>
          <p:cNvPr id="8" name="Bildobjekt 7">
            <a:extLst>
              <a:ext uri="{FF2B5EF4-FFF2-40B4-BE49-F238E27FC236}">
                <a16:creationId xmlns:a16="http://schemas.microsoft.com/office/drawing/2014/main" id="{F9B1E982-7249-440E-A27C-370F53FB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1138019"/>
            <a:ext cx="7324825" cy="4074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Bildobjekt 9">
            <a:extLst>
              <a:ext uri="{FF2B5EF4-FFF2-40B4-BE49-F238E27FC236}">
                <a16:creationId xmlns:a16="http://schemas.microsoft.com/office/drawing/2014/main" id="{A7624B11-9598-472F-8751-486DDB4AC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5111" y="2791857"/>
            <a:ext cx="6767930" cy="3864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4814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1773" y="1270800"/>
            <a:ext cx="11387341" cy="900000"/>
          </a:xfrm>
        </p:spPr>
        <p:txBody>
          <a:bodyPr/>
          <a:lstStyle/>
          <a:p>
            <a:r>
              <a:rPr lang="sv-SE" dirty="0"/>
              <a:t>ERA-Pave - Princip för ett program</a:t>
            </a:r>
          </a:p>
        </p:txBody>
      </p:sp>
      <p:sp>
        <p:nvSpPr>
          <p:cNvPr id="4" name="Platshållare för datum 3"/>
          <p:cNvSpPr>
            <a:spLocks noGrp="1"/>
          </p:cNvSpPr>
          <p:nvPr>
            <p:ph type="dt" sz="half" idx="2"/>
          </p:nvPr>
        </p:nvSpPr>
        <p:spPr/>
        <p:txBody>
          <a:bodyPr/>
          <a:lstStyle/>
          <a:p>
            <a:endParaRPr lang="sv-SE" dirty="0"/>
          </a:p>
        </p:txBody>
      </p:sp>
      <p:sp>
        <p:nvSpPr>
          <p:cNvPr id="5" name="Platshållare för bildnummer 4"/>
          <p:cNvSpPr>
            <a:spLocks noGrp="1"/>
          </p:cNvSpPr>
          <p:nvPr>
            <p:ph type="sldNum" sz="quarter" idx="4"/>
          </p:nvPr>
        </p:nvSpPr>
        <p:spPr/>
        <p:txBody>
          <a:bodyPr/>
          <a:lstStyle/>
          <a:p>
            <a:fld id="{816FEC2C-AD63-44F4-896C-A2025F5FB260}" type="slidenum">
              <a:rPr lang="sv-SE" smtClean="0"/>
              <a:pPr/>
              <a:t>28</a:t>
            </a:fld>
            <a:endParaRPr lang="sv-SE" dirty="0"/>
          </a:p>
        </p:txBody>
      </p:sp>
      <p:sp>
        <p:nvSpPr>
          <p:cNvPr id="6" name="textruta 5"/>
          <p:cNvSpPr txBox="1"/>
          <p:nvPr/>
        </p:nvSpPr>
        <p:spPr>
          <a:xfrm>
            <a:off x="233689" y="2345396"/>
            <a:ext cx="1582484" cy="1477328"/>
          </a:xfrm>
          <a:prstGeom prst="rect">
            <a:avLst/>
          </a:prstGeom>
          <a:noFill/>
        </p:spPr>
        <p:txBody>
          <a:bodyPr wrap="none" rtlCol="0">
            <a:spAutoFit/>
          </a:bodyPr>
          <a:lstStyle/>
          <a:p>
            <a:r>
              <a:rPr lang="sv-SE" dirty="0"/>
              <a:t>Verkliga </a:t>
            </a:r>
          </a:p>
          <a:p>
            <a:r>
              <a:rPr lang="sv-SE" dirty="0"/>
              <a:t>(uppmätta) </a:t>
            </a:r>
          </a:p>
          <a:p>
            <a:r>
              <a:rPr lang="sv-SE" dirty="0"/>
              <a:t>förhållanden: </a:t>
            </a:r>
          </a:p>
          <a:p>
            <a:r>
              <a:rPr lang="sv-SE" dirty="0"/>
              <a:t>Klimat, trafik, </a:t>
            </a:r>
          </a:p>
          <a:p>
            <a:r>
              <a:rPr lang="sv-SE" dirty="0"/>
              <a:t>material</a:t>
            </a:r>
          </a:p>
        </p:txBody>
      </p:sp>
      <p:sp>
        <p:nvSpPr>
          <p:cNvPr id="7" name="textruta 6"/>
          <p:cNvSpPr txBox="1"/>
          <p:nvPr/>
        </p:nvSpPr>
        <p:spPr>
          <a:xfrm>
            <a:off x="10278462" y="1901574"/>
            <a:ext cx="1967205" cy="1200329"/>
          </a:xfrm>
          <a:prstGeom prst="rect">
            <a:avLst/>
          </a:prstGeom>
          <a:noFill/>
        </p:spPr>
        <p:txBody>
          <a:bodyPr wrap="none" rtlCol="0">
            <a:spAutoFit/>
          </a:bodyPr>
          <a:lstStyle/>
          <a:p>
            <a:r>
              <a:rPr lang="sv-SE" dirty="0"/>
              <a:t>Framtida </a:t>
            </a:r>
          </a:p>
          <a:p>
            <a:r>
              <a:rPr lang="sv-SE" dirty="0"/>
              <a:t>verkligt (uppmätt)</a:t>
            </a:r>
          </a:p>
          <a:p>
            <a:r>
              <a:rPr lang="sv-SE" dirty="0"/>
              <a:t>tekniskt tillstånd</a:t>
            </a:r>
          </a:p>
          <a:p>
            <a:r>
              <a:rPr lang="sv-SE" dirty="0"/>
              <a:t>Parameter x, y, z</a:t>
            </a:r>
          </a:p>
        </p:txBody>
      </p:sp>
      <p:cxnSp>
        <p:nvCxnSpPr>
          <p:cNvPr id="9" name="Rak koppling 8"/>
          <p:cNvCxnSpPr/>
          <p:nvPr/>
        </p:nvCxnSpPr>
        <p:spPr>
          <a:xfrm flipH="1">
            <a:off x="11091470" y="3054485"/>
            <a:ext cx="0" cy="2880000"/>
          </a:xfrm>
          <a:prstGeom prst="line">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Rak koppling 10"/>
          <p:cNvCxnSpPr/>
          <p:nvPr/>
        </p:nvCxnSpPr>
        <p:spPr>
          <a:xfrm>
            <a:off x="10680970" y="4951379"/>
            <a:ext cx="133570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Ellips 11"/>
          <p:cNvSpPr/>
          <p:nvPr/>
        </p:nvSpPr>
        <p:spPr>
          <a:xfrm>
            <a:off x="11001470" y="5107021"/>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p:cNvSpPr/>
          <p:nvPr/>
        </p:nvSpPr>
        <p:spPr>
          <a:xfrm>
            <a:off x="11001470" y="5384221"/>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p:cNvSpPr/>
          <p:nvPr/>
        </p:nvSpPr>
        <p:spPr>
          <a:xfrm>
            <a:off x="11001470" y="5571421"/>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p:cNvSpPr/>
          <p:nvPr/>
        </p:nvSpPr>
        <p:spPr>
          <a:xfrm>
            <a:off x="11001470" y="4722779"/>
            <a:ext cx="180000" cy="180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p:cNvSpPr/>
          <p:nvPr/>
        </p:nvSpPr>
        <p:spPr>
          <a:xfrm>
            <a:off x="11001470" y="3419827"/>
            <a:ext cx="180000" cy="180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p:cNvSpPr/>
          <p:nvPr/>
        </p:nvSpPr>
        <p:spPr>
          <a:xfrm>
            <a:off x="11001470" y="4445579"/>
            <a:ext cx="180000" cy="180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p:cNvSpPr/>
          <p:nvPr/>
        </p:nvSpPr>
        <p:spPr>
          <a:xfrm>
            <a:off x="10998584" y="4192679"/>
            <a:ext cx="180000" cy="180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Ellips 19"/>
          <p:cNvSpPr/>
          <p:nvPr/>
        </p:nvSpPr>
        <p:spPr>
          <a:xfrm>
            <a:off x="10998584" y="3688860"/>
            <a:ext cx="180000" cy="180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1" name="Rak koppling 20"/>
          <p:cNvCxnSpPr/>
          <p:nvPr/>
        </p:nvCxnSpPr>
        <p:spPr>
          <a:xfrm flipH="1">
            <a:off x="11428696" y="3051241"/>
            <a:ext cx="0" cy="2880000"/>
          </a:xfrm>
          <a:prstGeom prst="line">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Ellips 21"/>
          <p:cNvSpPr/>
          <p:nvPr/>
        </p:nvSpPr>
        <p:spPr>
          <a:xfrm>
            <a:off x="11338696" y="4977317"/>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Ellips 23"/>
          <p:cNvSpPr/>
          <p:nvPr/>
        </p:nvSpPr>
        <p:spPr>
          <a:xfrm>
            <a:off x="11338696" y="5568177"/>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Ellips 25"/>
          <p:cNvSpPr/>
          <p:nvPr/>
        </p:nvSpPr>
        <p:spPr>
          <a:xfrm>
            <a:off x="11338696" y="4719535"/>
            <a:ext cx="180000" cy="180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Ellips 26"/>
          <p:cNvSpPr/>
          <p:nvPr/>
        </p:nvSpPr>
        <p:spPr>
          <a:xfrm>
            <a:off x="11338696" y="3319306"/>
            <a:ext cx="180000" cy="180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Ellips 27"/>
          <p:cNvSpPr/>
          <p:nvPr/>
        </p:nvSpPr>
        <p:spPr>
          <a:xfrm>
            <a:off x="11338696" y="4442335"/>
            <a:ext cx="180000" cy="180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Ellips 28"/>
          <p:cNvSpPr/>
          <p:nvPr/>
        </p:nvSpPr>
        <p:spPr>
          <a:xfrm>
            <a:off x="11335810" y="4247803"/>
            <a:ext cx="180000" cy="180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Ellips 29"/>
          <p:cNvSpPr/>
          <p:nvPr/>
        </p:nvSpPr>
        <p:spPr>
          <a:xfrm>
            <a:off x="11335810" y="3948264"/>
            <a:ext cx="180000" cy="180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1" name="Rak koppling 30"/>
          <p:cNvCxnSpPr/>
          <p:nvPr/>
        </p:nvCxnSpPr>
        <p:spPr>
          <a:xfrm flipH="1">
            <a:off x="11749705" y="3051242"/>
            <a:ext cx="0" cy="2880000"/>
          </a:xfrm>
          <a:prstGeom prst="line">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Ellips 31"/>
          <p:cNvSpPr/>
          <p:nvPr/>
        </p:nvSpPr>
        <p:spPr>
          <a:xfrm>
            <a:off x="11659705" y="5006501"/>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Ellips 32"/>
          <p:cNvSpPr/>
          <p:nvPr/>
        </p:nvSpPr>
        <p:spPr>
          <a:xfrm>
            <a:off x="11659705" y="5283701"/>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Ellips 35"/>
          <p:cNvSpPr/>
          <p:nvPr/>
        </p:nvSpPr>
        <p:spPr>
          <a:xfrm>
            <a:off x="11659705" y="4719536"/>
            <a:ext cx="180000" cy="180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Ellips 36"/>
          <p:cNvSpPr/>
          <p:nvPr/>
        </p:nvSpPr>
        <p:spPr>
          <a:xfrm>
            <a:off x="11659705" y="3650047"/>
            <a:ext cx="180000" cy="180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Ellips 37"/>
          <p:cNvSpPr/>
          <p:nvPr/>
        </p:nvSpPr>
        <p:spPr>
          <a:xfrm>
            <a:off x="11659705" y="4374241"/>
            <a:ext cx="180000" cy="180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Ellips 38"/>
          <p:cNvSpPr/>
          <p:nvPr/>
        </p:nvSpPr>
        <p:spPr>
          <a:xfrm>
            <a:off x="11656819" y="4169980"/>
            <a:ext cx="180000" cy="180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Ellips 39"/>
          <p:cNvSpPr/>
          <p:nvPr/>
        </p:nvSpPr>
        <p:spPr>
          <a:xfrm>
            <a:off x="11656819" y="3831535"/>
            <a:ext cx="180000" cy="180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42" name="Rak koppling 41"/>
          <p:cNvCxnSpPr/>
          <p:nvPr/>
        </p:nvCxnSpPr>
        <p:spPr>
          <a:xfrm flipV="1">
            <a:off x="10128871" y="2393004"/>
            <a:ext cx="0" cy="32760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textruta 43"/>
          <p:cNvSpPr txBox="1"/>
          <p:nvPr/>
        </p:nvSpPr>
        <p:spPr>
          <a:xfrm>
            <a:off x="10395196" y="4622335"/>
            <a:ext cx="518091" cy="369332"/>
          </a:xfrm>
          <a:prstGeom prst="rect">
            <a:avLst/>
          </a:prstGeom>
          <a:noFill/>
        </p:spPr>
        <p:txBody>
          <a:bodyPr wrap="none" rtlCol="0">
            <a:spAutoFit/>
          </a:bodyPr>
          <a:lstStyle/>
          <a:p>
            <a:r>
              <a:rPr lang="sv-SE" dirty="0"/>
              <a:t>OK</a:t>
            </a:r>
          </a:p>
        </p:txBody>
      </p:sp>
      <p:sp>
        <p:nvSpPr>
          <p:cNvPr id="45" name="textruta 44"/>
          <p:cNvSpPr txBox="1"/>
          <p:nvPr/>
        </p:nvSpPr>
        <p:spPr>
          <a:xfrm>
            <a:off x="10265486" y="4920651"/>
            <a:ext cx="787395" cy="369332"/>
          </a:xfrm>
          <a:prstGeom prst="rect">
            <a:avLst/>
          </a:prstGeom>
          <a:noFill/>
        </p:spPr>
        <p:txBody>
          <a:bodyPr wrap="none" rtlCol="0">
            <a:spAutoFit/>
          </a:bodyPr>
          <a:lstStyle/>
          <a:p>
            <a:r>
              <a:rPr lang="sv-SE" dirty="0"/>
              <a:t>Ej OK</a:t>
            </a:r>
          </a:p>
        </p:txBody>
      </p:sp>
      <p:sp>
        <p:nvSpPr>
          <p:cNvPr id="46" name="Ellips 45"/>
          <p:cNvSpPr/>
          <p:nvPr/>
        </p:nvSpPr>
        <p:spPr>
          <a:xfrm>
            <a:off x="535020" y="4373324"/>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7" name="Ellips 46"/>
          <p:cNvSpPr/>
          <p:nvPr/>
        </p:nvSpPr>
        <p:spPr>
          <a:xfrm>
            <a:off x="531773" y="4827283"/>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8" name="Ellips 47"/>
          <p:cNvSpPr/>
          <p:nvPr/>
        </p:nvSpPr>
        <p:spPr>
          <a:xfrm>
            <a:off x="531777" y="5294208"/>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49" name="Rak koppling 48"/>
          <p:cNvCxnSpPr/>
          <p:nvPr/>
        </p:nvCxnSpPr>
        <p:spPr>
          <a:xfrm flipV="1">
            <a:off x="1874314" y="2399885"/>
            <a:ext cx="0" cy="32400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1" name="Ellips 50"/>
          <p:cNvSpPr/>
          <p:nvPr/>
        </p:nvSpPr>
        <p:spPr>
          <a:xfrm>
            <a:off x="2833384" y="4836470"/>
            <a:ext cx="324000" cy="3240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Ellips 51"/>
          <p:cNvSpPr/>
          <p:nvPr/>
        </p:nvSpPr>
        <p:spPr>
          <a:xfrm>
            <a:off x="3852949" y="4846289"/>
            <a:ext cx="324000" cy="3240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Ellips 52"/>
          <p:cNvSpPr/>
          <p:nvPr/>
        </p:nvSpPr>
        <p:spPr>
          <a:xfrm>
            <a:off x="4902577" y="4862501"/>
            <a:ext cx="324000" cy="3240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Ellips 53"/>
          <p:cNvSpPr/>
          <p:nvPr/>
        </p:nvSpPr>
        <p:spPr>
          <a:xfrm>
            <a:off x="6038872" y="4872320"/>
            <a:ext cx="324000" cy="3240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5" name="textruta 54"/>
          <p:cNvSpPr txBox="1"/>
          <p:nvPr/>
        </p:nvSpPr>
        <p:spPr>
          <a:xfrm rot="18736514">
            <a:off x="2402140" y="3564203"/>
            <a:ext cx="2710999" cy="369332"/>
          </a:xfrm>
          <a:prstGeom prst="rect">
            <a:avLst/>
          </a:prstGeom>
          <a:noFill/>
        </p:spPr>
        <p:txBody>
          <a:bodyPr wrap="none" rtlCol="0">
            <a:spAutoFit/>
          </a:bodyPr>
          <a:lstStyle/>
          <a:p>
            <a:r>
              <a:rPr lang="sv-SE" dirty="0">
                <a:solidFill>
                  <a:schemeClr val="accent1"/>
                </a:solidFill>
              </a:rPr>
              <a:t>Klimat och trafikmodeller</a:t>
            </a:r>
          </a:p>
        </p:txBody>
      </p:sp>
      <p:sp>
        <p:nvSpPr>
          <p:cNvPr id="56" name="textruta 55"/>
          <p:cNvSpPr txBox="1"/>
          <p:nvPr/>
        </p:nvSpPr>
        <p:spPr>
          <a:xfrm rot="18736514">
            <a:off x="3586901" y="3891324"/>
            <a:ext cx="1890261" cy="369332"/>
          </a:xfrm>
          <a:prstGeom prst="rect">
            <a:avLst/>
          </a:prstGeom>
          <a:noFill/>
        </p:spPr>
        <p:txBody>
          <a:bodyPr wrap="none" rtlCol="0">
            <a:spAutoFit/>
          </a:bodyPr>
          <a:lstStyle/>
          <a:p>
            <a:r>
              <a:rPr lang="sv-SE" dirty="0">
                <a:solidFill>
                  <a:schemeClr val="accent1"/>
                </a:solidFill>
              </a:rPr>
              <a:t>Materialmodeller</a:t>
            </a:r>
          </a:p>
        </p:txBody>
      </p:sp>
      <p:sp>
        <p:nvSpPr>
          <p:cNvPr id="57" name="textruta 56"/>
          <p:cNvSpPr txBox="1"/>
          <p:nvPr/>
        </p:nvSpPr>
        <p:spPr>
          <a:xfrm rot="18736514">
            <a:off x="4656447" y="3853597"/>
            <a:ext cx="1980029" cy="369332"/>
          </a:xfrm>
          <a:prstGeom prst="rect">
            <a:avLst/>
          </a:prstGeom>
          <a:noFill/>
        </p:spPr>
        <p:txBody>
          <a:bodyPr wrap="none" rtlCol="0">
            <a:spAutoFit/>
          </a:bodyPr>
          <a:lstStyle/>
          <a:p>
            <a:r>
              <a:rPr lang="sv-SE" dirty="0">
                <a:solidFill>
                  <a:schemeClr val="accent1"/>
                </a:solidFill>
              </a:rPr>
              <a:t>Responsmodeller</a:t>
            </a:r>
          </a:p>
        </p:txBody>
      </p:sp>
      <p:sp>
        <p:nvSpPr>
          <p:cNvPr id="58" name="textruta 57"/>
          <p:cNvSpPr txBox="1"/>
          <p:nvPr/>
        </p:nvSpPr>
        <p:spPr>
          <a:xfrm rot="18736514">
            <a:off x="5708502" y="3698892"/>
            <a:ext cx="2428870" cy="369332"/>
          </a:xfrm>
          <a:prstGeom prst="rect">
            <a:avLst/>
          </a:prstGeom>
          <a:noFill/>
        </p:spPr>
        <p:txBody>
          <a:bodyPr wrap="none" rtlCol="0">
            <a:spAutoFit/>
          </a:bodyPr>
          <a:lstStyle/>
          <a:p>
            <a:r>
              <a:rPr lang="sv-SE" dirty="0">
                <a:solidFill>
                  <a:schemeClr val="accent1"/>
                </a:solidFill>
              </a:rPr>
              <a:t>Nedbrytningsmodeller</a:t>
            </a:r>
          </a:p>
        </p:txBody>
      </p:sp>
      <p:sp>
        <p:nvSpPr>
          <p:cNvPr id="59" name="Ellips 58"/>
          <p:cNvSpPr/>
          <p:nvPr/>
        </p:nvSpPr>
        <p:spPr>
          <a:xfrm>
            <a:off x="7173775" y="4878807"/>
            <a:ext cx="324000" cy="3240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0" name="textruta 59"/>
          <p:cNvSpPr txBox="1"/>
          <p:nvPr/>
        </p:nvSpPr>
        <p:spPr>
          <a:xfrm rot="18736514">
            <a:off x="6875351" y="3858684"/>
            <a:ext cx="2035557" cy="369332"/>
          </a:xfrm>
          <a:prstGeom prst="rect">
            <a:avLst/>
          </a:prstGeom>
          <a:noFill/>
        </p:spPr>
        <p:txBody>
          <a:bodyPr wrap="none" rtlCol="0">
            <a:spAutoFit/>
          </a:bodyPr>
          <a:lstStyle/>
          <a:p>
            <a:r>
              <a:rPr lang="sv-SE" dirty="0">
                <a:solidFill>
                  <a:schemeClr val="accent1"/>
                </a:solidFill>
              </a:rPr>
              <a:t>Tillståndsmodeller</a:t>
            </a:r>
          </a:p>
        </p:txBody>
      </p:sp>
      <p:sp>
        <p:nvSpPr>
          <p:cNvPr id="61" name="Ellips 60"/>
          <p:cNvSpPr/>
          <p:nvPr/>
        </p:nvSpPr>
        <p:spPr>
          <a:xfrm>
            <a:off x="8271708" y="4864120"/>
            <a:ext cx="324000" cy="3240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2" name="textruta 61"/>
          <p:cNvSpPr txBox="1"/>
          <p:nvPr/>
        </p:nvSpPr>
        <p:spPr>
          <a:xfrm rot="18736514">
            <a:off x="7962896" y="3843997"/>
            <a:ext cx="1920141" cy="369332"/>
          </a:xfrm>
          <a:prstGeom prst="rect">
            <a:avLst/>
          </a:prstGeom>
          <a:noFill/>
        </p:spPr>
        <p:txBody>
          <a:bodyPr wrap="none" rtlCol="0">
            <a:spAutoFit/>
          </a:bodyPr>
          <a:lstStyle/>
          <a:p>
            <a:r>
              <a:rPr lang="sv-SE" dirty="0">
                <a:solidFill>
                  <a:schemeClr val="accent1"/>
                </a:solidFill>
              </a:rPr>
              <a:t>Tillståndskriterier</a:t>
            </a:r>
          </a:p>
        </p:txBody>
      </p:sp>
      <p:sp>
        <p:nvSpPr>
          <p:cNvPr id="63" name="Båge 62"/>
          <p:cNvSpPr/>
          <p:nvPr/>
        </p:nvSpPr>
        <p:spPr>
          <a:xfrm>
            <a:off x="3164475" y="4675775"/>
            <a:ext cx="769471" cy="963084"/>
          </a:xfrm>
          <a:prstGeom prst="arc">
            <a:avLst>
              <a:gd name="adj1" fmla="val 12835847"/>
              <a:gd name="adj2" fmla="val 19165293"/>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64" name="Båge 63"/>
          <p:cNvSpPr/>
          <p:nvPr/>
        </p:nvSpPr>
        <p:spPr>
          <a:xfrm>
            <a:off x="4175534" y="4675775"/>
            <a:ext cx="769471" cy="963084"/>
          </a:xfrm>
          <a:prstGeom prst="arc">
            <a:avLst>
              <a:gd name="adj1" fmla="val 12835847"/>
              <a:gd name="adj2" fmla="val 19165293"/>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65" name="Båge 64"/>
          <p:cNvSpPr/>
          <p:nvPr/>
        </p:nvSpPr>
        <p:spPr>
          <a:xfrm>
            <a:off x="5233187" y="4633232"/>
            <a:ext cx="769471" cy="963084"/>
          </a:xfrm>
          <a:prstGeom prst="arc">
            <a:avLst>
              <a:gd name="adj1" fmla="val 12835847"/>
              <a:gd name="adj2" fmla="val 19165293"/>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66" name="Båge 65"/>
          <p:cNvSpPr/>
          <p:nvPr/>
        </p:nvSpPr>
        <p:spPr>
          <a:xfrm>
            <a:off x="6400124" y="4675775"/>
            <a:ext cx="769471" cy="963084"/>
          </a:xfrm>
          <a:prstGeom prst="arc">
            <a:avLst>
              <a:gd name="adj1" fmla="val 12835847"/>
              <a:gd name="adj2" fmla="val 19165293"/>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67" name="Båge 66"/>
          <p:cNvSpPr/>
          <p:nvPr/>
        </p:nvSpPr>
        <p:spPr>
          <a:xfrm>
            <a:off x="7530480" y="4675775"/>
            <a:ext cx="769471" cy="963084"/>
          </a:xfrm>
          <a:prstGeom prst="arc">
            <a:avLst>
              <a:gd name="adj1" fmla="val 12835847"/>
              <a:gd name="adj2" fmla="val 19165293"/>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cxnSp>
        <p:nvCxnSpPr>
          <p:cNvPr id="69" name="Rak pilkoppling 68"/>
          <p:cNvCxnSpPr>
            <a:stCxn id="46" idx="6"/>
          </p:cNvCxnSpPr>
          <p:nvPr/>
        </p:nvCxnSpPr>
        <p:spPr>
          <a:xfrm>
            <a:off x="787020" y="4499324"/>
            <a:ext cx="1905317" cy="46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Rak pilkoppling 71"/>
          <p:cNvCxnSpPr>
            <a:stCxn id="47" idx="6"/>
          </p:cNvCxnSpPr>
          <p:nvPr/>
        </p:nvCxnSpPr>
        <p:spPr>
          <a:xfrm>
            <a:off x="783773" y="4953283"/>
            <a:ext cx="1782639" cy="71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Rak pilkoppling 73"/>
          <p:cNvCxnSpPr>
            <a:stCxn id="48" idx="6"/>
          </p:cNvCxnSpPr>
          <p:nvPr/>
        </p:nvCxnSpPr>
        <p:spPr>
          <a:xfrm flipV="1">
            <a:off x="783777" y="5105317"/>
            <a:ext cx="1871424" cy="3148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Rak pilkoppling 75"/>
          <p:cNvCxnSpPr>
            <a:stCxn id="61" idx="6"/>
          </p:cNvCxnSpPr>
          <p:nvPr/>
        </p:nvCxnSpPr>
        <p:spPr>
          <a:xfrm flipV="1">
            <a:off x="8595708" y="4660406"/>
            <a:ext cx="656682" cy="365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Rak pilkoppling 77"/>
          <p:cNvCxnSpPr>
            <a:stCxn id="61" idx="6"/>
          </p:cNvCxnSpPr>
          <p:nvPr/>
        </p:nvCxnSpPr>
        <p:spPr>
          <a:xfrm>
            <a:off x="8595708" y="5026120"/>
            <a:ext cx="695271" cy="303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Rak pilkoppling 84"/>
          <p:cNvCxnSpPr>
            <a:stCxn id="61" idx="6"/>
          </p:cNvCxnSpPr>
          <p:nvPr/>
        </p:nvCxnSpPr>
        <p:spPr>
          <a:xfrm flipV="1">
            <a:off x="8595708" y="4990019"/>
            <a:ext cx="724484" cy="361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Rak pilkoppling 87"/>
          <p:cNvCxnSpPr>
            <a:stCxn id="61" idx="6"/>
          </p:cNvCxnSpPr>
          <p:nvPr/>
        </p:nvCxnSpPr>
        <p:spPr>
          <a:xfrm flipV="1">
            <a:off x="8595708" y="4812806"/>
            <a:ext cx="809082" cy="2133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ruta 2"/>
          <p:cNvSpPr txBox="1"/>
          <p:nvPr/>
        </p:nvSpPr>
        <p:spPr>
          <a:xfrm>
            <a:off x="4485181" y="2387493"/>
            <a:ext cx="2949462" cy="461665"/>
          </a:xfrm>
          <a:prstGeom prst="rect">
            <a:avLst/>
          </a:prstGeom>
          <a:noFill/>
        </p:spPr>
        <p:txBody>
          <a:bodyPr wrap="none" rtlCol="0">
            <a:spAutoFit/>
          </a:bodyPr>
          <a:lstStyle/>
          <a:p>
            <a:r>
              <a:rPr lang="sv-SE" sz="2400" b="1" dirty="0">
                <a:solidFill>
                  <a:schemeClr val="accent1"/>
                </a:solidFill>
              </a:rPr>
              <a:t>MODELLVÄRLDEN</a:t>
            </a:r>
          </a:p>
        </p:txBody>
      </p:sp>
      <p:cxnSp>
        <p:nvCxnSpPr>
          <p:cNvPr id="70" name="Rak koppling 69"/>
          <p:cNvCxnSpPr/>
          <p:nvPr/>
        </p:nvCxnSpPr>
        <p:spPr>
          <a:xfrm flipH="1" flipV="1">
            <a:off x="1874314" y="5658177"/>
            <a:ext cx="8253153"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1" name="textruta 40"/>
          <p:cNvSpPr txBox="1"/>
          <p:nvPr/>
        </p:nvSpPr>
        <p:spPr>
          <a:xfrm>
            <a:off x="5233187" y="6153366"/>
            <a:ext cx="1992853" cy="369332"/>
          </a:xfrm>
          <a:prstGeom prst="rect">
            <a:avLst/>
          </a:prstGeom>
          <a:noFill/>
        </p:spPr>
        <p:txBody>
          <a:bodyPr wrap="none" rtlCol="0">
            <a:spAutoFit/>
          </a:bodyPr>
          <a:lstStyle/>
          <a:p>
            <a:r>
              <a:rPr lang="sv-SE" b="1" dirty="0"/>
              <a:t>VERKLIGHETEN</a:t>
            </a:r>
          </a:p>
        </p:txBody>
      </p:sp>
      <p:sp>
        <p:nvSpPr>
          <p:cNvPr id="75" name="Ellips 74"/>
          <p:cNvSpPr/>
          <p:nvPr/>
        </p:nvSpPr>
        <p:spPr>
          <a:xfrm>
            <a:off x="2866172" y="5987548"/>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50" name="Rak pilkoppling 49"/>
          <p:cNvCxnSpPr/>
          <p:nvPr/>
        </p:nvCxnSpPr>
        <p:spPr>
          <a:xfrm>
            <a:off x="2995384" y="5373701"/>
            <a:ext cx="0" cy="545409"/>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7" name="Ellips 76"/>
          <p:cNvSpPr/>
          <p:nvPr/>
        </p:nvSpPr>
        <p:spPr>
          <a:xfrm>
            <a:off x="3885963" y="5976253"/>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79" name="Rak pilkoppling 78"/>
          <p:cNvCxnSpPr/>
          <p:nvPr/>
        </p:nvCxnSpPr>
        <p:spPr>
          <a:xfrm>
            <a:off x="4015175" y="5362406"/>
            <a:ext cx="0" cy="545409"/>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0" name="Ellips 79"/>
          <p:cNvSpPr/>
          <p:nvPr/>
        </p:nvSpPr>
        <p:spPr>
          <a:xfrm>
            <a:off x="4945005" y="5919110"/>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81" name="Rak pilkoppling 80"/>
          <p:cNvCxnSpPr/>
          <p:nvPr/>
        </p:nvCxnSpPr>
        <p:spPr>
          <a:xfrm>
            <a:off x="5074217" y="5305263"/>
            <a:ext cx="0" cy="545409"/>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2" name="Ellips 81"/>
          <p:cNvSpPr/>
          <p:nvPr/>
        </p:nvSpPr>
        <p:spPr>
          <a:xfrm>
            <a:off x="6069477" y="5914089"/>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83" name="Rak pilkoppling 82"/>
          <p:cNvCxnSpPr/>
          <p:nvPr/>
        </p:nvCxnSpPr>
        <p:spPr>
          <a:xfrm>
            <a:off x="6198689" y="5300242"/>
            <a:ext cx="0" cy="545409"/>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4" name="Ellips 83"/>
          <p:cNvSpPr/>
          <p:nvPr/>
        </p:nvSpPr>
        <p:spPr>
          <a:xfrm>
            <a:off x="7191222" y="5918339"/>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86" name="Rak pilkoppling 85"/>
          <p:cNvCxnSpPr/>
          <p:nvPr/>
        </p:nvCxnSpPr>
        <p:spPr>
          <a:xfrm>
            <a:off x="7320434" y="5304492"/>
            <a:ext cx="0" cy="545409"/>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7" name="Ellips 86"/>
          <p:cNvSpPr/>
          <p:nvPr/>
        </p:nvSpPr>
        <p:spPr>
          <a:xfrm>
            <a:off x="8304760" y="5906879"/>
            <a:ext cx="252000" cy="25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89" name="Rak pilkoppling 88"/>
          <p:cNvCxnSpPr/>
          <p:nvPr/>
        </p:nvCxnSpPr>
        <p:spPr>
          <a:xfrm>
            <a:off x="8433972" y="5293032"/>
            <a:ext cx="0" cy="545409"/>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ruta 7"/>
          <p:cNvSpPr txBox="1"/>
          <p:nvPr/>
        </p:nvSpPr>
        <p:spPr>
          <a:xfrm>
            <a:off x="320040" y="6345936"/>
            <a:ext cx="996811" cy="369332"/>
          </a:xfrm>
          <a:prstGeom prst="rect">
            <a:avLst/>
          </a:prstGeom>
          <a:solidFill>
            <a:srgbClr val="0070C0"/>
          </a:solidFill>
        </p:spPr>
        <p:txBody>
          <a:bodyPr wrap="none" rtlCol="0">
            <a:spAutoFit/>
          </a:bodyPr>
          <a:lstStyle/>
          <a:p>
            <a:r>
              <a:rPr lang="sv-SE" dirty="0">
                <a:solidFill>
                  <a:srgbClr val="FFFF00"/>
                </a:solidFill>
              </a:rPr>
              <a:t>INDATA</a:t>
            </a:r>
          </a:p>
        </p:txBody>
      </p:sp>
      <p:sp>
        <p:nvSpPr>
          <p:cNvPr id="90" name="textruta 89"/>
          <p:cNvSpPr txBox="1"/>
          <p:nvPr/>
        </p:nvSpPr>
        <p:spPr>
          <a:xfrm>
            <a:off x="10497989" y="6313855"/>
            <a:ext cx="1287532" cy="369332"/>
          </a:xfrm>
          <a:prstGeom prst="rect">
            <a:avLst/>
          </a:prstGeom>
          <a:solidFill>
            <a:srgbClr val="0070C0"/>
          </a:solidFill>
        </p:spPr>
        <p:txBody>
          <a:bodyPr wrap="none" rtlCol="0">
            <a:spAutoFit/>
          </a:bodyPr>
          <a:lstStyle/>
          <a:p>
            <a:r>
              <a:rPr lang="sv-SE" dirty="0">
                <a:solidFill>
                  <a:srgbClr val="FFFF00"/>
                </a:solidFill>
              </a:rPr>
              <a:t>FÖRSLAG</a:t>
            </a:r>
          </a:p>
        </p:txBody>
      </p:sp>
      <p:cxnSp>
        <p:nvCxnSpPr>
          <p:cNvPr id="43" name="Rak pilkoppling 42"/>
          <p:cNvCxnSpPr>
            <a:endCxn id="90" idx="1"/>
          </p:cNvCxnSpPr>
          <p:nvPr/>
        </p:nvCxnSpPr>
        <p:spPr>
          <a:xfrm flipV="1">
            <a:off x="1316851" y="6498521"/>
            <a:ext cx="9181138" cy="4601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91" name="Grupp 90">
            <a:extLst>
              <a:ext uri="{FF2B5EF4-FFF2-40B4-BE49-F238E27FC236}">
                <a16:creationId xmlns:a16="http://schemas.microsoft.com/office/drawing/2014/main" id="{D3DF2295-319C-4987-89E3-4FE8C5601990}"/>
              </a:ext>
            </a:extLst>
          </p:cNvPr>
          <p:cNvGrpSpPr/>
          <p:nvPr/>
        </p:nvGrpSpPr>
        <p:grpSpPr>
          <a:xfrm>
            <a:off x="3170526" y="5300242"/>
            <a:ext cx="324250" cy="293831"/>
            <a:chOff x="10152000" y="3427793"/>
            <a:chExt cx="324250" cy="293831"/>
          </a:xfrm>
          <a:solidFill>
            <a:schemeClr val="bg1"/>
          </a:solidFill>
        </p:grpSpPr>
        <p:sp>
          <p:nvSpPr>
            <p:cNvPr id="92" name="Rektangel 91">
              <a:extLst>
                <a:ext uri="{FF2B5EF4-FFF2-40B4-BE49-F238E27FC236}">
                  <a16:creationId xmlns:a16="http://schemas.microsoft.com/office/drawing/2014/main" id="{B5D516E3-9CD4-4FE4-82A5-0EDC91E7B2F7}"/>
                </a:ext>
              </a:extLst>
            </p:cNvPr>
            <p:cNvSpPr/>
            <p:nvPr/>
          </p:nvSpPr>
          <p:spPr>
            <a:xfrm>
              <a:off x="10152000" y="3505624"/>
              <a:ext cx="216000" cy="2160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93" name="Rak koppling 92">
              <a:extLst>
                <a:ext uri="{FF2B5EF4-FFF2-40B4-BE49-F238E27FC236}">
                  <a16:creationId xmlns:a16="http://schemas.microsoft.com/office/drawing/2014/main" id="{5BD61FA9-B280-4F48-B691-64454B27F91F}"/>
                </a:ext>
              </a:extLst>
            </p:cNvPr>
            <p:cNvCxnSpPr/>
            <p:nvPr/>
          </p:nvCxnSpPr>
          <p:spPr>
            <a:xfrm>
              <a:off x="10174303" y="3586904"/>
              <a:ext cx="108000" cy="108000"/>
            </a:xfrm>
            <a:prstGeom prst="line">
              <a:avLst/>
            </a:prstGeom>
            <a:grpFill/>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4" name="Rak koppling 93">
              <a:extLst>
                <a:ext uri="{FF2B5EF4-FFF2-40B4-BE49-F238E27FC236}">
                  <a16:creationId xmlns:a16="http://schemas.microsoft.com/office/drawing/2014/main" id="{DAA7756E-A846-42D1-86F8-139BE2CF91AD}"/>
                </a:ext>
              </a:extLst>
            </p:cNvPr>
            <p:cNvCxnSpPr/>
            <p:nvPr/>
          </p:nvCxnSpPr>
          <p:spPr>
            <a:xfrm flipV="1">
              <a:off x="10267485" y="3427793"/>
              <a:ext cx="208765" cy="266438"/>
            </a:xfrm>
            <a:prstGeom prst="line">
              <a:avLst/>
            </a:prstGeom>
            <a:grpFill/>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95" name="Rektangel 94">
            <a:extLst>
              <a:ext uri="{FF2B5EF4-FFF2-40B4-BE49-F238E27FC236}">
                <a16:creationId xmlns:a16="http://schemas.microsoft.com/office/drawing/2014/main" id="{11243C5A-00C3-4F77-BD30-59858A0F7459}"/>
              </a:ext>
            </a:extLst>
          </p:cNvPr>
          <p:cNvSpPr/>
          <p:nvPr/>
        </p:nvSpPr>
        <p:spPr>
          <a:xfrm>
            <a:off x="8592754" y="5371496"/>
            <a:ext cx="216000" cy="21418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96" name="Grupp 95">
            <a:extLst>
              <a:ext uri="{FF2B5EF4-FFF2-40B4-BE49-F238E27FC236}">
                <a16:creationId xmlns:a16="http://schemas.microsoft.com/office/drawing/2014/main" id="{F7AA7081-6137-46DB-AA7C-A65337D603D8}"/>
              </a:ext>
            </a:extLst>
          </p:cNvPr>
          <p:cNvGrpSpPr/>
          <p:nvPr/>
        </p:nvGrpSpPr>
        <p:grpSpPr>
          <a:xfrm>
            <a:off x="4229384" y="5017794"/>
            <a:ext cx="324250" cy="293831"/>
            <a:chOff x="10152000" y="3427793"/>
            <a:chExt cx="324250" cy="293831"/>
          </a:xfrm>
          <a:solidFill>
            <a:schemeClr val="bg1"/>
          </a:solidFill>
        </p:grpSpPr>
        <p:sp>
          <p:nvSpPr>
            <p:cNvPr id="97" name="Rektangel 96">
              <a:extLst>
                <a:ext uri="{FF2B5EF4-FFF2-40B4-BE49-F238E27FC236}">
                  <a16:creationId xmlns:a16="http://schemas.microsoft.com/office/drawing/2014/main" id="{BAC5199C-6968-4E04-A1E9-B62E538F45BC}"/>
                </a:ext>
              </a:extLst>
            </p:cNvPr>
            <p:cNvSpPr/>
            <p:nvPr/>
          </p:nvSpPr>
          <p:spPr>
            <a:xfrm>
              <a:off x="10152000" y="3505624"/>
              <a:ext cx="216000" cy="2160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98" name="Rak koppling 97">
              <a:extLst>
                <a:ext uri="{FF2B5EF4-FFF2-40B4-BE49-F238E27FC236}">
                  <a16:creationId xmlns:a16="http://schemas.microsoft.com/office/drawing/2014/main" id="{BB5EC7E3-9ED6-4EAB-8551-812696CED54D}"/>
                </a:ext>
              </a:extLst>
            </p:cNvPr>
            <p:cNvCxnSpPr/>
            <p:nvPr/>
          </p:nvCxnSpPr>
          <p:spPr>
            <a:xfrm>
              <a:off x="10174303" y="3586904"/>
              <a:ext cx="108000" cy="108000"/>
            </a:xfrm>
            <a:prstGeom prst="line">
              <a:avLst/>
            </a:prstGeom>
            <a:grpFill/>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9" name="Rak koppling 98">
              <a:extLst>
                <a:ext uri="{FF2B5EF4-FFF2-40B4-BE49-F238E27FC236}">
                  <a16:creationId xmlns:a16="http://schemas.microsoft.com/office/drawing/2014/main" id="{5859AE32-242A-462C-A153-647E20D0C9DE}"/>
                </a:ext>
              </a:extLst>
            </p:cNvPr>
            <p:cNvCxnSpPr/>
            <p:nvPr/>
          </p:nvCxnSpPr>
          <p:spPr>
            <a:xfrm flipV="1">
              <a:off x="10267485" y="3427793"/>
              <a:ext cx="208765" cy="266438"/>
            </a:xfrm>
            <a:prstGeom prst="line">
              <a:avLst/>
            </a:prstGeom>
            <a:grpFill/>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00" name="Grupp 99">
            <a:extLst>
              <a:ext uri="{FF2B5EF4-FFF2-40B4-BE49-F238E27FC236}">
                <a16:creationId xmlns:a16="http://schemas.microsoft.com/office/drawing/2014/main" id="{C30B9AA8-15B5-48A8-B2E7-F1F91ACA1099}"/>
              </a:ext>
            </a:extLst>
          </p:cNvPr>
          <p:cNvGrpSpPr/>
          <p:nvPr/>
        </p:nvGrpSpPr>
        <p:grpSpPr>
          <a:xfrm>
            <a:off x="5255169" y="5300242"/>
            <a:ext cx="324250" cy="293831"/>
            <a:chOff x="10152000" y="3427793"/>
            <a:chExt cx="324250" cy="293831"/>
          </a:xfrm>
          <a:solidFill>
            <a:schemeClr val="bg1"/>
          </a:solidFill>
        </p:grpSpPr>
        <p:sp>
          <p:nvSpPr>
            <p:cNvPr id="101" name="Rektangel 100">
              <a:extLst>
                <a:ext uri="{FF2B5EF4-FFF2-40B4-BE49-F238E27FC236}">
                  <a16:creationId xmlns:a16="http://schemas.microsoft.com/office/drawing/2014/main" id="{368B8AED-0FFF-43D8-815A-99D931FF8142}"/>
                </a:ext>
              </a:extLst>
            </p:cNvPr>
            <p:cNvSpPr/>
            <p:nvPr/>
          </p:nvSpPr>
          <p:spPr>
            <a:xfrm>
              <a:off x="10152000" y="3505624"/>
              <a:ext cx="216000" cy="2160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2" name="Rak koppling 101">
              <a:extLst>
                <a:ext uri="{FF2B5EF4-FFF2-40B4-BE49-F238E27FC236}">
                  <a16:creationId xmlns:a16="http://schemas.microsoft.com/office/drawing/2014/main" id="{EDA86315-CAB9-49B7-9201-9DC7C78F287F}"/>
                </a:ext>
              </a:extLst>
            </p:cNvPr>
            <p:cNvCxnSpPr/>
            <p:nvPr/>
          </p:nvCxnSpPr>
          <p:spPr>
            <a:xfrm>
              <a:off x="10174303" y="3586904"/>
              <a:ext cx="108000" cy="108000"/>
            </a:xfrm>
            <a:prstGeom prst="line">
              <a:avLst/>
            </a:prstGeom>
            <a:grpFill/>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3" name="Rak koppling 102">
              <a:extLst>
                <a:ext uri="{FF2B5EF4-FFF2-40B4-BE49-F238E27FC236}">
                  <a16:creationId xmlns:a16="http://schemas.microsoft.com/office/drawing/2014/main" id="{C3ABDCD2-CFE2-4509-8BF8-813B4AE31F10}"/>
                </a:ext>
              </a:extLst>
            </p:cNvPr>
            <p:cNvCxnSpPr/>
            <p:nvPr/>
          </p:nvCxnSpPr>
          <p:spPr>
            <a:xfrm flipV="1">
              <a:off x="10267485" y="3427793"/>
              <a:ext cx="208765" cy="266438"/>
            </a:xfrm>
            <a:prstGeom prst="line">
              <a:avLst/>
            </a:prstGeom>
            <a:grpFill/>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04" name="Grupp 103">
            <a:extLst>
              <a:ext uri="{FF2B5EF4-FFF2-40B4-BE49-F238E27FC236}">
                <a16:creationId xmlns:a16="http://schemas.microsoft.com/office/drawing/2014/main" id="{3273DEAD-AEAD-46AF-888A-03766C70B38E}"/>
              </a:ext>
            </a:extLst>
          </p:cNvPr>
          <p:cNvGrpSpPr/>
          <p:nvPr/>
        </p:nvGrpSpPr>
        <p:grpSpPr>
          <a:xfrm>
            <a:off x="6359875" y="5291849"/>
            <a:ext cx="324250" cy="293831"/>
            <a:chOff x="10152000" y="3427793"/>
            <a:chExt cx="324250" cy="293831"/>
          </a:xfrm>
          <a:solidFill>
            <a:schemeClr val="bg1"/>
          </a:solidFill>
        </p:grpSpPr>
        <p:sp>
          <p:nvSpPr>
            <p:cNvPr id="105" name="Rektangel 104">
              <a:extLst>
                <a:ext uri="{FF2B5EF4-FFF2-40B4-BE49-F238E27FC236}">
                  <a16:creationId xmlns:a16="http://schemas.microsoft.com/office/drawing/2014/main" id="{9E630FBD-FC2C-41FF-B2EE-0EFC1AB6274A}"/>
                </a:ext>
              </a:extLst>
            </p:cNvPr>
            <p:cNvSpPr/>
            <p:nvPr/>
          </p:nvSpPr>
          <p:spPr>
            <a:xfrm>
              <a:off x="10152000" y="3505624"/>
              <a:ext cx="216000" cy="2160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6" name="Rak koppling 105">
              <a:extLst>
                <a:ext uri="{FF2B5EF4-FFF2-40B4-BE49-F238E27FC236}">
                  <a16:creationId xmlns:a16="http://schemas.microsoft.com/office/drawing/2014/main" id="{70BF509C-ED13-409C-AAA1-1AFD7DDB989C}"/>
                </a:ext>
              </a:extLst>
            </p:cNvPr>
            <p:cNvCxnSpPr/>
            <p:nvPr/>
          </p:nvCxnSpPr>
          <p:spPr>
            <a:xfrm>
              <a:off x="10174303" y="3586904"/>
              <a:ext cx="108000" cy="108000"/>
            </a:xfrm>
            <a:prstGeom prst="line">
              <a:avLst/>
            </a:prstGeom>
            <a:grpFill/>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7" name="Rak koppling 106">
              <a:extLst>
                <a:ext uri="{FF2B5EF4-FFF2-40B4-BE49-F238E27FC236}">
                  <a16:creationId xmlns:a16="http://schemas.microsoft.com/office/drawing/2014/main" id="{B989AA62-6D82-4B2A-8B1F-32A2DC6C021C}"/>
                </a:ext>
              </a:extLst>
            </p:cNvPr>
            <p:cNvCxnSpPr/>
            <p:nvPr/>
          </p:nvCxnSpPr>
          <p:spPr>
            <a:xfrm flipV="1">
              <a:off x="10267485" y="3427793"/>
              <a:ext cx="208765" cy="266438"/>
            </a:xfrm>
            <a:prstGeom prst="line">
              <a:avLst/>
            </a:prstGeom>
            <a:grpFill/>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08" name="Grupp 107">
            <a:extLst>
              <a:ext uri="{FF2B5EF4-FFF2-40B4-BE49-F238E27FC236}">
                <a16:creationId xmlns:a16="http://schemas.microsoft.com/office/drawing/2014/main" id="{692BFAAD-814F-4748-A99C-7F247F865255}"/>
              </a:ext>
            </a:extLst>
          </p:cNvPr>
          <p:cNvGrpSpPr/>
          <p:nvPr/>
        </p:nvGrpSpPr>
        <p:grpSpPr>
          <a:xfrm>
            <a:off x="7526498" y="5291849"/>
            <a:ext cx="324250" cy="293831"/>
            <a:chOff x="10152000" y="3427793"/>
            <a:chExt cx="324250" cy="293831"/>
          </a:xfrm>
          <a:solidFill>
            <a:schemeClr val="bg1"/>
          </a:solidFill>
        </p:grpSpPr>
        <p:sp>
          <p:nvSpPr>
            <p:cNvPr id="109" name="Rektangel 108">
              <a:extLst>
                <a:ext uri="{FF2B5EF4-FFF2-40B4-BE49-F238E27FC236}">
                  <a16:creationId xmlns:a16="http://schemas.microsoft.com/office/drawing/2014/main" id="{B7362003-0FAD-444E-9455-2A6EC644CCEB}"/>
                </a:ext>
              </a:extLst>
            </p:cNvPr>
            <p:cNvSpPr/>
            <p:nvPr/>
          </p:nvSpPr>
          <p:spPr>
            <a:xfrm>
              <a:off x="10152000" y="3505624"/>
              <a:ext cx="216000" cy="21600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0" name="Rak koppling 109">
              <a:extLst>
                <a:ext uri="{FF2B5EF4-FFF2-40B4-BE49-F238E27FC236}">
                  <a16:creationId xmlns:a16="http://schemas.microsoft.com/office/drawing/2014/main" id="{CFDE5DCE-E952-493B-BEE3-5B69341A77FB}"/>
                </a:ext>
              </a:extLst>
            </p:cNvPr>
            <p:cNvCxnSpPr/>
            <p:nvPr/>
          </p:nvCxnSpPr>
          <p:spPr>
            <a:xfrm>
              <a:off x="10174303" y="3586904"/>
              <a:ext cx="108000" cy="108000"/>
            </a:xfrm>
            <a:prstGeom prst="line">
              <a:avLst/>
            </a:prstGeom>
            <a:grpFill/>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1" name="Rak koppling 110">
              <a:extLst>
                <a:ext uri="{FF2B5EF4-FFF2-40B4-BE49-F238E27FC236}">
                  <a16:creationId xmlns:a16="http://schemas.microsoft.com/office/drawing/2014/main" id="{A0A06A0A-E360-45D7-A303-B7F12F103D8E}"/>
                </a:ext>
              </a:extLst>
            </p:cNvPr>
            <p:cNvCxnSpPr/>
            <p:nvPr/>
          </p:nvCxnSpPr>
          <p:spPr>
            <a:xfrm flipV="1">
              <a:off x="10267485" y="3427793"/>
              <a:ext cx="208765" cy="266438"/>
            </a:xfrm>
            <a:prstGeom prst="line">
              <a:avLst/>
            </a:prstGeom>
            <a:grpFill/>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12" name="Rektangel 111">
            <a:extLst>
              <a:ext uri="{FF2B5EF4-FFF2-40B4-BE49-F238E27FC236}">
                <a16:creationId xmlns:a16="http://schemas.microsoft.com/office/drawing/2014/main" id="{19FB07C2-CD1D-4268-9C56-68AB0629AD2B}"/>
              </a:ext>
            </a:extLst>
          </p:cNvPr>
          <p:cNvSpPr/>
          <p:nvPr/>
        </p:nvSpPr>
        <p:spPr>
          <a:xfrm>
            <a:off x="4234048" y="5375473"/>
            <a:ext cx="216000" cy="21418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23455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C4B5C8-FC4E-446D-93C7-6B8C8FCDC28F}"/>
              </a:ext>
            </a:extLst>
          </p:cNvPr>
          <p:cNvSpPr>
            <a:spLocks noGrp="1"/>
          </p:cNvSpPr>
          <p:nvPr>
            <p:ph type="title"/>
          </p:nvPr>
        </p:nvSpPr>
        <p:spPr/>
        <p:txBody>
          <a:bodyPr/>
          <a:lstStyle/>
          <a:p>
            <a:r>
              <a:rPr lang="sv-SE" dirty="0"/>
              <a:t>Asfaltåtervinning Robert</a:t>
            </a:r>
          </a:p>
        </p:txBody>
      </p:sp>
      <p:sp>
        <p:nvSpPr>
          <p:cNvPr id="3" name="Platshållare för text 2">
            <a:extLst>
              <a:ext uri="{FF2B5EF4-FFF2-40B4-BE49-F238E27FC236}">
                <a16:creationId xmlns:a16="http://schemas.microsoft.com/office/drawing/2014/main" id="{3D94DD19-BAA9-45E5-90B4-8CA5FB9E8435}"/>
              </a:ext>
            </a:extLst>
          </p:cNvPr>
          <p:cNvSpPr>
            <a:spLocks noGrp="1"/>
          </p:cNvSpPr>
          <p:nvPr>
            <p:ph type="body" sz="quarter" idx="12"/>
          </p:nvPr>
        </p:nvSpPr>
        <p:spPr/>
        <p:txBody>
          <a:bodyPr/>
          <a:lstStyle/>
          <a:p>
            <a:endParaRPr lang="sv-SE"/>
          </a:p>
        </p:txBody>
      </p:sp>
      <p:sp>
        <p:nvSpPr>
          <p:cNvPr id="4" name="Platshållare för datum 3">
            <a:extLst>
              <a:ext uri="{FF2B5EF4-FFF2-40B4-BE49-F238E27FC236}">
                <a16:creationId xmlns:a16="http://schemas.microsoft.com/office/drawing/2014/main" id="{F9CEBC1A-2CC7-44B0-8834-434B37F11470}"/>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142166DD-26B6-4B9A-BDD7-B784B8893EB8}"/>
              </a:ext>
            </a:extLst>
          </p:cNvPr>
          <p:cNvSpPr>
            <a:spLocks noGrp="1"/>
          </p:cNvSpPr>
          <p:nvPr>
            <p:ph type="sldNum" sz="quarter" idx="4"/>
          </p:nvPr>
        </p:nvSpPr>
        <p:spPr/>
        <p:txBody>
          <a:bodyPr/>
          <a:lstStyle/>
          <a:p>
            <a:fld id="{816FEC2C-AD63-44F4-896C-A2025F5FB260}" type="slidenum">
              <a:rPr lang="sv-SE" smtClean="0"/>
              <a:pPr/>
              <a:t>29</a:t>
            </a:fld>
            <a:endParaRPr lang="sv-SE" dirty="0"/>
          </a:p>
        </p:txBody>
      </p:sp>
    </p:spTree>
    <p:extLst>
      <p:ext uri="{BB962C8B-B14F-4D97-AF65-F5344CB8AC3E}">
        <p14:creationId xmlns:p14="http://schemas.microsoft.com/office/powerpoint/2010/main" val="3498216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p:txBody>
          <a:bodyPr/>
          <a:lstStyle/>
          <a:p>
            <a:r>
              <a:rPr lang="sv-SE" i="0" dirty="0">
                <a:solidFill>
                  <a:srgbClr val="212529"/>
                </a:solidFill>
                <a:effectLst/>
                <a:latin typeface="Open Sans" panose="020B0606030504020204" pitchFamily="34" charset="0"/>
              </a:rPr>
              <a:t>Trafikverket </a:t>
            </a:r>
            <a:endParaRPr lang="sv-SE" dirty="0"/>
          </a:p>
        </p:txBody>
      </p:sp>
      <p:sp>
        <p:nvSpPr>
          <p:cNvPr id="9" name="Platshållare för text 8">
            <a:extLst>
              <a:ext uri="{FF2B5EF4-FFF2-40B4-BE49-F238E27FC236}">
                <a16:creationId xmlns:a16="http://schemas.microsoft.com/office/drawing/2014/main" id="{B10A457A-EAF8-4165-9FD9-D79658F90D55}"/>
              </a:ext>
            </a:extLst>
          </p:cNvPr>
          <p:cNvSpPr>
            <a:spLocks noGrp="1"/>
          </p:cNvSpPr>
          <p:nvPr>
            <p:ph type="body" sz="quarter" idx="12"/>
          </p:nvPr>
        </p:nvSpPr>
        <p:spPr>
          <a:xfrm>
            <a:off x="694800" y="2529000"/>
            <a:ext cx="9132594" cy="3060000"/>
          </a:xfrm>
        </p:spPr>
        <p:txBody>
          <a:bodyPr/>
          <a:lstStyle/>
          <a:p>
            <a:pPr marL="0" indent="0">
              <a:buNone/>
            </a:pPr>
            <a:r>
              <a:rPr lang="sv-SE" dirty="0">
                <a:solidFill>
                  <a:srgbClr val="212529"/>
                </a:solidFill>
                <a:latin typeface="Open Sans" panose="020B0606030504020204" pitchFamily="34" charset="0"/>
              </a:rPr>
              <a:t>Vi ansvarar för</a:t>
            </a:r>
          </a:p>
          <a:p>
            <a:r>
              <a:rPr lang="sv-SE" dirty="0">
                <a:solidFill>
                  <a:srgbClr val="212529"/>
                </a:solidFill>
                <a:latin typeface="Open Sans" panose="020B0606030504020204" pitchFamily="34" charset="0"/>
              </a:rPr>
              <a:t>D</a:t>
            </a:r>
            <a:r>
              <a:rPr lang="sv-SE" i="0" dirty="0">
                <a:solidFill>
                  <a:srgbClr val="212529"/>
                </a:solidFill>
                <a:effectLst/>
                <a:latin typeface="Open Sans" panose="020B0606030504020204" pitchFamily="34" charset="0"/>
              </a:rPr>
              <a:t>en </a:t>
            </a:r>
            <a:r>
              <a:rPr lang="sv-SE" b="1" i="0" dirty="0">
                <a:solidFill>
                  <a:srgbClr val="212529"/>
                </a:solidFill>
                <a:effectLst/>
                <a:latin typeface="Open Sans" panose="020B0606030504020204" pitchFamily="34" charset="0"/>
              </a:rPr>
              <a:t>långsiktiga planeringen </a:t>
            </a:r>
            <a:r>
              <a:rPr lang="sv-SE" i="0" dirty="0">
                <a:solidFill>
                  <a:srgbClr val="212529"/>
                </a:solidFill>
                <a:effectLst/>
                <a:latin typeface="Open Sans" panose="020B0606030504020204" pitchFamily="34" charset="0"/>
              </a:rPr>
              <a:t>av </a:t>
            </a:r>
            <a:r>
              <a:rPr lang="sv-SE" b="1" i="0" dirty="0">
                <a:solidFill>
                  <a:srgbClr val="212529"/>
                </a:solidFill>
                <a:effectLst/>
                <a:latin typeface="Open Sans" panose="020B0606030504020204" pitchFamily="34" charset="0"/>
              </a:rPr>
              <a:t>infrastruktur </a:t>
            </a:r>
            <a:r>
              <a:rPr lang="sv-SE" i="0" dirty="0">
                <a:solidFill>
                  <a:srgbClr val="212529"/>
                </a:solidFill>
                <a:effectLst/>
                <a:latin typeface="Open Sans" panose="020B0606030504020204" pitchFamily="34" charset="0"/>
              </a:rPr>
              <a:t>för</a:t>
            </a:r>
            <a:r>
              <a:rPr lang="sv-SE" b="1" i="0" dirty="0">
                <a:solidFill>
                  <a:srgbClr val="212529"/>
                </a:solidFill>
                <a:effectLst/>
                <a:latin typeface="Open Sans" panose="020B0606030504020204" pitchFamily="34" charset="0"/>
              </a:rPr>
              <a:t> vägtrafik, järnvägstrafik, sjöfart och luftfart</a:t>
            </a:r>
            <a:endParaRPr lang="sv-SE" i="0" dirty="0">
              <a:solidFill>
                <a:srgbClr val="212529"/>
              </a:solidFill>
              <a:effectLst/>
              <a:latin typeface="Open Sans" panose="020B0606030504020204" pitchFamily="34" charset="0"/>
            </a:endParaRPr>
          </a:p>
          <a:p>
            <a:r>
              <a:rPr lang="sv-SE" b="1" i="0" dirty="0">
                <a:solidFill>
                  <a:srgbClr val="212529"/>
                </a:solidFill>
                <a:effectLst/>
                <a:latin typeface="Open Sans" panose="020B0606030504020204" pitchFamily="34" charset="0"/>
              </a:rPr>
              <a:t>Byggande</a:t>
            </a:r>
            <a:r>
              <a:rPr lang="sv-SE" i="0" dirty="0">
                <a:solidFill>
                  <a:srgbClr val="212529"/>
                </a:solidFill>
                <a:effectLst/>
                <a:latin typeface="Open Sans" panose="020B0606030504020204" pitchFamily="34" charset="0"/>
              </a:rPr>
              <a:t> och </a:t>
            </a:r>
            <a:r>
              <a:rPr lang="sv-SE" b="1" i="0" dirty="0">
                <a:solidFill>
                  <a:srgbClr val="212529"/>
                </a:solidFill>
                <a:effectLst/>
                <a:latin typeface="Open Sans" panose="020B0606030504020204" pitchFamily="34" charset="0"/>
              </a:rPr>
              <a:t>drift</a:t>
            </a:r>
            <a:r>
              <a:rPr lang="sv-SE" i="0" dirty="0">
                <a:solidFill>
                  <a:srgbClr val="212529"/>
                </a:solidFill>
                <a:effectLst/>
                <a:latin typeface="Open Sans" panose="020B0606030504020204" pitchFamily="34" charset="0"/>
              </a:rPr>
              <a:t> av </a:t>
            </a:r>
            <a:r>
              <a:rPr lang="sv-SE" b="1" i="0" dirty="0">
                <a:solidFill>
                  <a:srgbClr val="212529"/>
                </a:solidFill>
                <a:effectLst/>
                <a:latin typeface="Open Sans" panose="020B0606030504020204" pitchFamily="34" charset="0"/>
              </a:rPr>
              <a:t>statliga vägar </a:t>
            </a:r>
            <a:r>
              <a:rPr lang="sv-SE" i="0" dirty="0">
                <a:solidFill>
                  <a:srgbClr val="212529"/>
                </a:solidFill>
                <a:effectLst/>
                <a:latin typeface="Open Sans" panose="020B0606030504020204" pitchFamily="34" charset="0"/>
              </a:rPr>
              <a:t>och </a:t>
            </a:r>
            <a:r>
              <a:rPr lang="sv-SE" b="1" i="0" dirty="0">
                <a:solidFill>
                  <a:srgbClr val="212529"/>
                </a:solidFill>
                <a:effectLst/>
                <a:latin typeface="Open Sans" panose="020B0606030504020204" pitchFamily="34" charset="0"/>
              </a:rPr>
              <a:t>järnvägar</a:t>
            </a:r>
          </a:p>
          <a:p>
            <a:pPr lvl="1"/>
            <a:r>
              <a:rPr lang="sv-SE" dirty="0">
                <a:solidFill>
                  <a:srgbClr val="212529"/>
                </a:solidFill>
                <a:latin typeface="Open Sans" panose="020B0606030504020204" pitchFamily="34" charset="0"/>
              </a:rPr>
              <a:t>Ca 17% av vägnätet (10 000 mil) av totalt drygt </a:t>
            </a:r>
            <a:r>
              <a:rPr lang="sv-SE" dirty="0"/>
              <a:t>60 000 mil vägar</a:t>
            </a:r>
          </a:p>
          <a:p>
            <a:pPr marL="0" indent="0">
              <a:buNone/>
            </a:pPr>
            <a:r>
              <a:rPr lang="sv-SE" dirty="0">
                <a:solidFill>
                  <a:srgbClr val="212529"/>
                </a:solidFill>
                <a:latin typeface="Open Sans" panose="020B0606030504020204" pitchFamily="34" charset="0"/>
              </a:rPr>
              <a:t>Till hjälp har vi</a:t>
            </a:r>
          </a:p>
          <a:p>
            <a:r>
              <a:rPr lang="sv-SE" dirty="0">
                <a:solidFill>
                  <a:srgbClr val="212529"/>
                </a:solidFill>
                <a:latin typeface="Open Sans" panose="020B0606030504020204" pitchFamily="34" charset="0"/>
              </a:rPr>
              <a:t>Budget som närmar sig </a:t>
            </a:r>
            <a:r>
              <a:rPr lang="sv-SE" b="1" dirty="0">
                <a:solidFill>
                  <a:srgbClr val="212529"/>
                </a:solidFill>
                <a:latin typeface="Open Sans" panose="020B0606030504020204" pitchFamily="34" charset="0"/>
              </a:rPr>
              <a:t>100 miljarder kr </a:t>
            </a:r>
            <a:r>
              <a:rPr lang="sv-SE" dirty="0">
                <a:solidFill>
                  <a:srgbClr val="212529"/>
                </a:solidFill>
                <a:latin typeface="Open Sans" panose="020B0606030504020204" pitchFamily="34" charset="0"/>
              </a:rPr>
              <a:t>&amp;</a:t>
            </a:r>
            <a:r>
              <a:rPr lang="sv-SE" b="1" dirty="0">
                <a:solidFill>
                  <a:srgbClr val="212529"/>
                </a:solidFill>
                <a:latin typeface="Open Sans" panose="020B0606030504020204" pitchFamily="34" charset="0"/>
              </a:rPr>
              <a:t> 12 000 anställda</a:t>
            </a:r>
          </a:p>
          <a:p>
            <a:r>
              <a:rPr lang="sv-SE" dirty="0">
                <a:solidFill>
                  <a:srgbClr val="212529"/>
                </a:solidFill>
                <a:latin typeface="Open Sans" panose="020B0606030504020204" pitchFamily="34" charset="0"/>
              </a:rPr>
              <a:t>Drygt</a:t>
            </a:r>
            <a:r>
              <a:rPr lang="sv-SE" b="1" dirty="0">
                <a:solidFill>
                  <a:srgbClr val="212529"/>
                </a:solidFill>
                <a:latin typeface="Open Sans" panose="020B0606030504020204" pitchFamily="34" charset="0"/>
              </a:rPr>
              <a:t> 700 MSEK </a:t>
            </a:r>
            <a:r>
              <a:rPr lang="sv-SE" b="1" dirty="0" err="1">
                <a:solidFill>
                  <a:srgbClr val="212529"/>
                </a:solidFill>
                <a:latin typeface="Open Sans" panose="020B0606030504020204" pitchFamily="34" charset="0"/>
              </a:rPr>
              <a:t>FoI</a:t>
            </a:r>
            <a:r>
              <a:rPr lang="sv-SE" b="1" dirty="0">
                <a:solidFill>
                  <a:srgbClr val="212529"/>
                </a:solidFill>
                <a:latin typeface="Open Sans" panose="020B0606030504020204" pitchFamily="34" charset="0"/>
              </a:rPr>
              <a:t>-medel, portföljer, innovationsplan</a:t>
            </a:r>
          </a:p>
          <a:p>
            <a:pPr marL="0" indent="0">
              <a:buNone/>
            </a:pPr>
            <a:r>
              <a:rPr lang="sv-SE" dirty="0">
                <a:solidFill>
                  <a:srgbClr val="212529"/>
                </a:solidFill>
                <a:latin typeface="Open Sans" panose="020B0606030504020204" pitchFamily="34" charset="0"/>
              </a:rPr>
              <a:t>Vi har fem regioner</a:t>
            </a:r>
          </a:p>
          <a:p>
            <a:pPr marL="0" indent="0">
              <a:buNone/>
            </a:pPr>
            <a:endParaRPr lang="sv-SE" b="1" dirty="0">
              <a:solidFill>
                <a:srgbClr val="212529"/>
              </a:solidFill>
              <a:latin typeface="Open Sans" panose="020B0606030504020204" pitchFamily="34" charset="0"/>
            </a:endParaRPr>
          </a:p>
          <a:p>
            <a:pPr marL="0" indent="0">
              <a:buNone/>
            </a:pPr>
            <a:endParaRPr lang="sv-SE" b="1" dirty="0"/>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3</a:t>
            </a:fld>
            <a:endParaRPr lang="sv-SE" dirty="0"/>
          </a:p>
        </p:txBody>
      </p:sp>
      <p:pic>
        <p:nvPicPr>
          <p:cNvPr id="3" name="Bildobjekt 2">
            <a:extLst>
              <a:ext uri="{FF2B5EF4-FFF2-40B4-BE49-F238E27FC236}">
                <a16:creationId xmlns:a16="http://schemas.microsoft.com/office/drawing/2014/main" id="{C6765449-A9EB-4FF8-BD11-298E5C7A3E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9800" y="5587200"/>
            <a:ext cx="2209800" cy="11707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ankebubbla: moln 6">
            <a:extLst>
              <a:ext uri="{FF2B5EF4-FFF2-40B4-BE49-F238E27FC236}">
                <a16:creationId xmlns:a16="http://schemas.microsoft.com/office/drawing/2014/main" id="{C054DDE5-2A7D-4F71-AC8B-80BCFB1653C3}"/>
              </a:ext>
            </a:extLst>
          </p:cNvPr>
          <p:cNvSpPr/>
          <p:nvPr/>
        </p:nvSpPr>
        <p:spPr>
          <a:xfrm>
            <a:off x="8034738" y="4210967"/>
            <a:ext cx="3048001" cy="1075267"/>
          </a:xfrm>
          <a:prstGeom prst="cloudCallout">
            <a:avLst>
              <a:gd name="adj1" fmla="val -79908"/>
              <a:gd name="adj2" fmla="val -319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err="1"/>
              <a:t>FoI</a:t>
            </a:r>
            <a:r>
              <a:rPr lang="sv-SE" sz="1200" dirty="0"/>
              <a:t> inom väg är avgörande för kommuner, enskilda vägar, skogsnäring</a:t>
            </a:r>
          </a:p>
        </p:txBody>
      </p:sp>
      <p:pic>
        <p:nvPicPr>
          <p:cNvPr id="11" name="Bildobjekt 10">
            <a:extLst>
              <a:ext uri="{FF2B5EF4-FFF2-40B4-BE49-F238E27FC236}">
                <a16:creationId xmlns:a16="http://schemas.microsoft.com/office/drawing/2014/main" id="{2AD2D193-2BA1-4C0F-A5EC-E9653D8AC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2455" y="135407"/>
            <a:ext cx="3819624" cy="2410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a:extLst>
              <a:ext uri="{FF2B5EF4-FFF2-40B4-BE49-F238E27FC236}">
                <a16:creationId xmlns:a16="http://schemas.microsoft.com/office/drawing/2014/main" id="{31D9FA32-0308-4B4C-9F7C-EC9FDD1F2D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2000" y="1757268"/>
            <a:ext cx="1861479" cy="2633133"/>
          </a:xfrm>
          <a:prstGeom prst="rect">
            <a:avLst/>
          </a:prstGeom>
          <a:noFill/>
          <a:extLst>
            <a:ext uri="{909E8E84-426E-40DD-AFC4-6F175D3DCCD1}">
              <a14:hiddenFill xmlns:a14="http://schemas.microsoft.com/office/drawing/2010/main">
                <a:solidFill>
                  <a:srgbClr val="FFFFFF"/>
                </a:solidFill>
              </a14:hiddenFill>
            </a:ext>
          </a:extLst>
        </p:spPr>
      </p:pic>
      <p:sp>
        <p:nvSpPr>
          <p:cNvPr id="12" name="Rektangel 11">
            <a:extLst>
              <a:ext uri="{FF2B5EF4-FFF2-40B4-BE49-F238E27FC236}">
                <a16:creationId xmlns:a16="http://schemas.microsoft.com/office/drawing/2014/main" id="{D6BEDF2E-92E6-4D66-BE87-F6798F6E0A81}"/>
              </a:ext>
            </a:extLst>
          </p:cNvPr>
          <p:cNvSpPr/>
          <p:nvPr/>
        </p:nvSpPr>
        <p:spPr>
          <a:xfrm>
            <a:off x="8486247" y="381701"/>
            <a:ext cx="2914262" cy="473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www.trafikverket.se/foi</a:t>
            </a:r>
          </a:p>
        </p:txBody>
      </p:sp>
    </p:spTree>
    <p:extLst>
      <p:ext uri="{BB962C8B-B14F-4D97-AF65-F5344CB8AC3E}">
        <p14:creationId xmlns:p14="http://schemas.microsoft.com/office/powerpoint/2010/main" val="952237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Vägtransportsystemet runt år 2000</a:t>
            </a:r>
            <a:endParaRPr lang="sv-SE" sz="2000" dirty="0"/>
          </a:p>
        </p:txBody>
      </p:sp>
      <p:sp>
        <p:nvSpPr>
          <p:cNvPr id="3" name="Platshållare för text 2"/>
          <p:cNvSpPr>
            <a:spLocks noGrp="1"/>
          </p:cNvSpPr>
          <p:nvPr>
            <p:ph type="body" sz="quarter" idx="12"/>
          </p:nvPr>
        </p:nvSpPr>
        <p:spPr>
          <a:xfrm>
            <a:off x="614444" y="2510527"/>
            <a:ext cx="2873830" cy="3060000"/>
          </a:xfrm>
        </p:spPr>
        <p:txBody>
          <a:bodyPr/>
          <a:lstStyle/>
          <a:p>
            <a:pPr marL="0" indent="0">
              <a:buNone/>
            </a:pPr>
            <a:r>
              <a:rPr lang="sv-SE" sz="1600" dirty="0"/>
              <a:t>Tidstypisk vägsektion</a:t>
            </a:r>
          </a:p>
          <a:p>
            <a:r>
              <a:rPr lang="sv-SE" sz="1600" dirty="0"/>
              <a:t>Vägens bredd 9 m</a:t>
            </a:r>
          </a:p>
          <a:p>
            <a:r>
              <a:rPr lang="sv-SE" sz="1600" dirty="0"/>
              <a:t>Hastighet 90 km/tim</a:t>
            </a:r>
          </a:p>
          <a:p>
            <a:r>
              <a:rPr lang="sv-SE" sz="1600" dirty="0"/>
              <a:t>Blandtrafik</a:t>
            </a:r>
          </a:p>
          <a:p>
            <a:r>
              <a:rPr lang="sv-SE" sz="1600" dirty="0"/>
              <a:t>Flacka slänter </a:t>
            </a:r>
          </a:p>
          <a:p>
            <a:pPr marL="0" indent="0">
              <a:buNone/>
            </a:pPr>
            <a:endParaRPr lang="sv-SE" sz="1600" dirty="0"/>
          </a:p>
          <a:p>
            <a:pPr marL="0" indent="0">
              <a:buNone/>
            </a:pPr>
            <a:r>
              <a:rPr lang="sv-SE" sz="1600" b="1" dirty="0"/>
              <a:t>År 2000 omkom 600 personer </a:t>
            </a:r>
            <a:r>
              <a:rPr lang="sv-SE" sz="1600" dirty="0"/>
              <a:t>i vägtransportsystemet</a:t>
            </a:r>
          </a:p>
          <a:p>
            <a:pPr marL="0" indent="0">
              <a:buNone/>
            </a:pPr>
            <a:endParaRPr lang="sv-SE" sz="1400" dirty="0"/>
          </a:p>
          <a:p>
            <a:endParaRPr lang="sv-SE" dirty="0"/>
          </a:p>
        </p:txBody>
      </p:sp>
      <p:pic>
        <p:nvPicPr>
          <p:cNvPr id="4" name="Bildobjekt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8000" contrast="10000"/>
                    </a14:imgEffect>
                  </a14:imgLayer>
                </a14:imgProps>
              </a:ext>
              <a:ext uri="{28A0092B-C50C-407E-A947-70E740481C1C}">
                <a14:useLocalDpi xmlns:a14="http://schemas.microsoft.com/office/drawing/2010/main" val="0"/>
              </a:ext>
            </a:extLst>
          </a:blip>
          <a:srcRect/>
          <a:stretch/>
        </p:blipFill>
        <p:spPr>
          <a:xfrm>
            <a:off x="4321957" y="2510527"/>
            <a:ext cx="7222837" cy="3473987"/>
          </a:xfrm>
          <a:prstGeom prst="rect">
            <a:avLst/>
          </a:prstGeom>
        </p:spPr>
      </p:pic>
    </p:spTree>
    <p:extLst>
      <p:ext uri="{BB962C8B-B14F-4D97-AF65-F5344CB8AC3E}">
        <p14:creationId xmlns:p14="http://schemas.microsoft.com/office/powerpoint/2010/main" val="3803458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Vägtransportsystemet runt år 2020</a:t>
            </a:r>
          </a:p>
        </p:txBody>
      </p:sp>
      <p:sp>
        <p:nvSpPr>
          <p:cNvPr id="5" name="Platshållare för bildnummer 4"/>
          <p:cNvSpPr>
            <a:spLocks noGrp="1"/>
          </p:cNvSpPr>
          <p:nvPr>
            <p:ph type="sldNum" sz="quarter" idx="4"/>
          </p:nvPr>
        </p:nvSpPr>
        <p:spPr/>
        <p:txBody>
          <a:bodyPr/>
          <a:lstStyle/>
          <a:p>
            <a:fld id="{816FEC2C-AD63-44F4-896C-A2025F5FB260}" type="slidenum">
              <a:rPr lang="sv-SE" smtClean="0"/>
              <a:pPr/>
              <a:t>31</a:t>
            </a:fld>
            <a:endParaRPr lang="sv-SE" dirty="0"/>
          </a:p>
        </p:txBody>
      </p:sp>
      <p:sp>
        <p:nvSpPr>
          <p:cNvPr id="22" name="Platshållare för text 2"/>
          <p:cNvSpPr txBox="1">
            <a:spLocks/>
          </p:cNvSpPr>
          <p:nvPr/>
        </p:nvSpPr>
        <p:spPr>
          <a:xfrm>
            <a:off x="586364" y="2170800"/>
            <a:ext cx="2873830" cy="3060000"/>
          </a:xfrm>
          <a:prstGeom prst="rect">
            <a:avLst/>
          </a:prstGeom>
        </p:spPr>
        <p:txBody>
          <a:bodyPr/>
          <a:lstStyle>
            <a:lvl1pPr marL="360000" indent="-360000" algn="l" defTabSz="360000" rtl="0" eaLnBrk="1" latinLnBrk="0" hangingPunct="1">
              <a:lnSpc>
                <a:spcPct val="100000"/>
              </a:lnSpc>
              <a:spcBef>
                <a:spcPts val="1000"/>
              </a:spcBef>
              <a:buFont typeface="Arial" panose="020B0604020202020204" pitchFamily="34" charset="0"/>
              <a:buChar char="•"/>
              <a:defRPr sz="2000" kern="1200" spc="0" baseline="0">
                <a:solidFill>
                  <a:schemeClr val="tx1"/>
                </a:solidFill>
                <a:latin typeface="+mn-lt"/>
                <a:ea typeface="+mn-ea"/>
                <a:cs typeface="+mn-cs"/>
              </a:defRPr>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algn="l" defTabSz="3240000" rtl="0" eaLnBrk="1" latinLnBrk="0" hangingPunct="1">
              <a:lnSpc>
                <a:spcPct val="90000"/>
              </a:lnSpc>
              <a:spcBef>
                <a:spcPts val="500"/>
              </a:spcBef>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marL="0" indent="0">
              <a:buFont typeface="Arial" panose="020B0604020202020204" pitchFamily="34" charset="0"/>
              <a:buNone/>
            </a:pPr>
            <a:r>
              <a:rPr lang="sv-SE" sz="1600" dirty="0"/>
              <a:t>Tidstypisk vägsektion</a:t>
            </a:r>
          </a:p>
          <a:p>
            <a:r>
              <a:rPr lang="sv-SE" sz="1600" dirty="0"/>
              <a:t>Mötesseparering med mitt- och sidoräcke</a:t>
            </a:r>
          </a:p>
          <a:p>
            <a:r>
              <a:rPr lang="sv-SE" sz="1600" dirty="0"/>
              <a:t>Hastighet 100 km/tim</a:t>
            </a:r>
          </a:p>
          <a:p>
            <a:r>
              <a:rPr lang="sv-SE" sz="1600" dirty="0"/>
              <a:t>Separat GC-bana</a:t>
            </a:r>
          </a:p>
          <a:p>
            <a:r>
              <a:rPr lang="sv-SE" sz="1600" dirty="0"/>
              <a:t>Större intrång i landskapet</a:t>
            </a:r>
          </a:p>
          <a:p>
            <a:r>
              <a:rPr lang="sv-SE" sz="1600" dirty="0"/>
              <a:t>Ekodukt för viltpassage</a:t>
            </a:r>
          </a:p>
          <a:p>
            <a:r>
              <a:rPr lang="sv-SE" sz="1600" dirty="0"/>
              <a:t>Fördröjningsdamm för dagvatten</a:t>
            </a:r>
          </a:p>
          <a:p>
            <a:r>
              <a:rPr lang="sv-SE" sz="1600" dirty="0"/>
              <a:t>Bergkross istället för naturgrus </a:t>
            </a:r>
          </a:p>
          <a:p>
            <a:pPr marL="0" indent="0">
              <a:buFont typeface="Arial" panose="020B0604020202020204" pitchFamily="34" charset="0"/>
              <a:buNone/>
            </a:pPr>
            <a:r>
              <a:rPr lang="sv-SE" sz="1600" dirty="0"/>
              <a:t>År 2020 omkom 204 personer i vägtransportsystemet</a:t>
            </a:r>
          </a:p>
          <a:p>
            <a:pPr marL="0" indent="0">
              <a:buFont typeface="Arial" panose="020B0604020202020204" pitchFamily="34" charset="0"/>
              <a:buNone/>
            </a:pPr>
            <a:endParaRPr lang="sv-SE" sz="1400" dirty="0"/>
          </a:p>
          <a:p>
            <a:endParaRPr lang="sv-SE" dirty="0"/>
          </a:p>
        </p:txBody>
      </p:sp>
      <p:pic>
        <p:nvPicPr>
          <p:cNvPr id="4" name="Bildobjekt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val="0"/>
              </a:ext>
            </a:extLst>
          </a:blip>
          <a:srcRect/>
          <a:stretch/>
        </p:blipFill>
        <p:spPr>
          <a:xfrm>
            <a:off x="3834581" y="2338363"/>
            <a:ext cx="7915858" cy="4032940"/>
          </a:xfrm>
          <a:prstGeom prst="rect">
            <a:avLst/>
          </a:prstGeom>
        </p:spPr>
      </p:pic>
    </p:spTree>
    <p:extLst>
      <p:ext uri="{BB962C8B-B14F-4D97-AF65-F5344CB8AC3E}">
        <p14:creationId xmlns:p14="http://schemas.microsoft.com/office/powerpoint/2010/main" val="2136290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objekt 20"/>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val="0"/>
              </a:ext>
            </a:extLst>
          </a:blip>
          <a:srcRect l="-197"/>
          <a:stretch/>
        </p:blipFill>
        <p:spPr>
          <a:xfrm>
            <a:off x="-20511" y="2045529"/>
            <a:ext cx="12065071" cy="4839195"/>
          </a:xfrm>
          <a:prstGeom prst="rect">
            <a:avLst/>
          </a:prstGeom>
        </p:spPr>
      </p:pic>
      <p:sp>
        <p:nvSpPr>
          <p:cNvPr id="2" name="Rubrik 1"/>
          <p:cNvSpPr>
            <a:spLocks noGrp="1"/>
          </p:cNvSpPr>
          <p:nvPr>
            <p:ph type="title"/>
          </p:nvPr>
        </p:nvSpPr>
        <p:spPr>
          <a:xfrm>
            <a:off x="988655" y="1285243"/>
            <a:ext cx="10800000" cy="900000"/>
          </a:xfrm>
        </p:spPr>
        <p:txBody>
          <a:bodyPr/>
          <a:lstStyle/>
          <a:p>
            <a:r>
              <a:rPr lang="sv-SE" dirty="0"/>
              <a:t>Effekter i vägtransportsystemet på 20 år</a:t>
            </a:r>
          </a:p>
        </p:txBody>
      </p:sp>
      <p:sp>
        <p:nvSpPr>
          <p:cNvPr id="5" name="Platshållare för bildnummer 4"/>
          <p:cNvSpPr>
            <a:spLocks noGrp="1"/>
          </p:cNvSpPr>
          <p:nvPr>
            <p:ph type="sldNum" sz="quarter" idx="4"/>
          </p:nvPr>
        </p:nvSpPr>
        <p:spPr/>
        <p:txBody>
          <a:bodyPr/>
          <a:lstStyle/>
          <a:p>
            <a:fld id="{816FEC2C-AD63-44F4-896C-A2025F5FB260}" type="slidenum">
              <a:rPr lang="sv-SE" smtClean="0"/>
              <a:pPr/>
              <a:t>32</a:t>
            </a:fld>
            <a:endParaRPr lang="sv-SE" dirty="0"/>
          </a:p>
        </p:txBody>
      </p:sp>
      <p:sp>
        <p:nvSpPr>
          <p:cNvPr id="8" name="Ellips 7"/>
          <p:cNvSpPr/>
          <p:nvPr/>
        </p:nvSpPr>
        <p:spPr>
          <a:xfrm>
            <a:off x="5375907" y="4013315"/>
            <a:ext cx="1491915" cy="802106"/>
          </a:xfrm>
          <a:prstGeom prst="ellipse">
            <a:avLst/>
          </a:prstGeom>
          <a:solidFill>
            <a:srgbClr val="00A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21 % Trafikökning</a:t>
            </a:r>
            <a:endParaRPr lang="sv-SE" sz="1200" dirty="0">
              <a:solidFill>
                <a:srgbClr val="FF0000"/>
              </a:solidFill>
            </a:endParaRPr>
          </a:p>
        </p:txBody>
      </p:sp>
      <p:sp>
        <p:nvSpPr>
          <p:cNvPr id="9" name="Ellips 8"/>
          <p:cNvSpPr/>
          <p:nvPr/>
        </p:nvSpPr>
        <p:spPr>
          <a:xfrm>
            <a:off x="2207050" y="4161989"/>
            <a:ext cx="1491915" cy="802106"/>
          </a:xfrm>
          <a:prstGeom prst="ellipse">
            <a:avLst/>
          </a:prstGeom>
          <a:solidFill>
            <a:srgbClr val="00A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59 %</a:t>
            </a:r>
          </a:p>
          <a:p>
            <a:pPr algn="ctr"/>
            <a:r>
              <a:rPr lang="sv-SE" sz="1200" dirty="0"/>
              <a:t>Ökning av lastbils-         trafik </a:t>
            </a:r>
            <a:endParaRPr lang="sv-SE" sz="1200" dirty="0">
              <a:solidFill>
                <a:srgbClr val="FF0000"/>
              </a:solidFill>
            </a:endParaRPr>
          </a:p>
        </p:txBody>
      </p:sp>
      <p:sp>
        <p:nvSpPr>
          <p:cNvPr id="10" name="Ellips 9"/>
          <p:cNvSpPr/>
          <p:nvPr/>
        </p:nvSpPr>
        <p:spPr>
          <a:xfrm>
            <a:off x="3518160" y="3380793"/>
            <a:ext cx="1491915" cy="802106"/>
          </a:xfrm>
          <a:prstGeom prst="ellipse">
            <a:avLst/>
          </a:prstGeom>
          <a:solidFill>
            <a:srgbClr val="00A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133 %</a:t>
            </a:r>
          </a:p>
          <a:p>
            <a:pPr algn="ctr"/>
            <a:r>
              <a:rPr lang="sv-SE" sz="1200" dirty="0"/>
              <a:t>Ökning lastbilar över 26 ton </a:t>
            </a:r>
            <a:endParaRPr lang="sv-SE" sz="1200" dirty="0">
              <a:solidFill>
                <a:srgbClr val="FF0000"/>
              </a:solidFill>
            </a:endParaRPr>
          </a:p>
        </p:txBody>
      </p:sp>
      <p:sp>
        <p:nvSpPr>
          <p:cNvPr id="11" name="Ellips 10"/>
          <p:cNvSpPr/>
          <p:nvPr/>
        </p:nvSpPr>
        <p:spPr>
          <a:xfrm>
            <a:off x="664366" y="5003026"/>
            <a:ext cx="1491915" cy="802106"/>
          </a:xfrm>
          <a:prstGeom prst="ellipse">
            <a:avLst/>
          </a:prstGeom>
          <a:solidFill>
            <a:srgbClr val="00A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60       74 ton</a:t>
            </a:r>
          </a:p>
          <a:p>
            <a:pPr algn="ctr"/>
            <a:r>
              <a:rPr lang="sv-SE" sz="1200" dirty="0"/>
              <a:t>tillåten tyngsta last</a:t>
            </a:r>
            <a:endParaRPr lang="sv-SE" sz="1200" dirty="0">
              <a:solidFill>
                <a:srgbClr val="FF0000"/>
              </a:solidFill>
            </a:endParaRPr>
          </a:p>
        </p:txBody>
      </p:sp>
      <p:sp>
        <p:nvSpPr>
          <p:cNvPr id="15" name="Högerpil 14"/>
          <p:cNvSpPr/>
          <p:nvPr/>
        </p:nvSpPr>
        <p:spPr>
          <a:xfrm>
            <a:off x="1307936" y="5095404"/>
            <a:ext cx="204773" cy="94671"/>
          </a:xfrm>
          <a:prstGeom prst="right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p:cNvSpPr/>
          <p:nvPr/>
        </p:nvSpPr>
        <p:spPr>
          <a:xfrm>
            <a:off x="4602885" y="2534511"/>
            <a:ext cx="1491915" cy="802106"/>
          </a:xfrm>
          <a:prstGeom prst="ellipse">
            <a:avLst/>
          </a:prstGeom>
          <a:solidFill>
            <a:srgbClr val="00A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400 mil ytterligare med tyngsta BK</a:t>
            </a:r>
            <a:endParaRPr lang="sv-SE" sz="1200" dirty="0">
              <a:solidFill>
                <a:srgbClr val="FF0000"/>
              </a:solidFill>
            </a:endParaRPr>
          </a:p>
        </p:txBody>
      </p:sp>
      <p:sp>
        <p:nvSpPr>
          <p:cNvPr id="17" name="Ellips 16"/>
          <p:cNvSpPr/>
          <p:nvPr/>
        </p:nvSpPr>
        <p:spPr>
          <a:xfrm>
            <a:off x="8072161" y="2545351"/>
            <a:ext cx="1491915" cy="802106"/>
          </a:xfrm>
          <a:prstGeom prst="ellipse">
            <a:avLst/>
          </a:prstGeom>
          <a:solidFill>
            <a:srgbClr val="00A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66 % färre döda</a:t>
            </a:r>
            <a:endParaRPr lang="sv-SE" sz="1200" dirty="0">
              <a:solidFill>
                <a:srgbClr val="FF0000"/>
              </a:solidFill>
            </a:endParaRPr>
          </a:p>
        </p:txBody>
      </p:sp>
      <p:sp>
        <p:nvSpPr>
          <p:cNvPr id="18" name="Ellips 17"/>
          <p:cNvSpPr/>
          <p:nvPr/>
        </p:nvSpPr>
        <p:spPr>
          <a:xfrm>
            <a:off x="4420253" y="5062462"/>
            <a:ext cx="1701611" cy="994999"/>
          </a:xfrm>
          <a:prstGeom prst="ellipse">
            <a:avLst/>
          </a:prstGeom>
          <a:solidFill>
            <a:srgbClr val="00A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Liknande kvalitet              </a:t>
            </a:r>
            <a:r>
              <a:rPr lang="sv-SE" sz="1000" dirty="0"/>
              <a:t>(IRI, spårdjup)</a:t>
            </a:r>
            <a:endParaRPr lang="sv-SE" sz="1000" dirty="0">
              <a:solidFill>
                <a:srgbClr val="FF0000"/>
              </a:solidFill>
            </a:endParaRPr>
          </a:p>
        </p:txBody>
      </p:sp>
      <p:sp>
        <p:nvSpPr>
          <p:cNvPr id="19" name="Ellips 18"/>
          <p:cNvSpPr/>
          <p:nvPr/>
        </p:nvSpPr>
        <p:spPr>
          <a:xfrm>
            <a:off x="6383731" y="5404079"/>
            <a:ext cx="1683506" cy="957047"/>
          </a:xfrm>
          <a:prstGeom prst="ellipse">
            <a:avLst/>
          </a:prstGeom>
          <a:solidFill>
            <a:srgbClr val="00A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11 % lägre underhålls-budget /</a:t>
            </a:r>
            <a:r>
              <a:rPr lang="sv-SE" sz="1200" dirty="0" err="1"/>
              <a:t>fordonskm</a:t>
            </a:r>
            <a:endParaRPr lang="sv-SE" sz="1200" dirty="0">
              <a:solidFill>
                <a:srgbClr val="FF0000"/>
              </a:solidFill>
            </a:endParaRPr>
          </a:p>
        </p:txBody>
      </p:sp>
      <p:sp>
        <p:nvSpPr>
          <p:cNvPr id="20" name="Ellips 19"/>
          <p:cNvSpPr/>
          <p:nvPr/>
        </p:nvSpPr>
        <p:spPr>
          <a:xfrm>
            <a:off x="8967041" y="4789022"/>
            <a:ext cx="1491915" cy="802106"/>
          </a:xfrm>
          <a:prstGeom prst="ellipse">
            <a:avLst/>
          </a:prstGeom>
          <a:solidFill>
            <a:srgbClr val="00A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Halverad salt-användning</a:t>
            </a:r>
            <a:endParaRPr lang="sv-SE" sz="1200" dirty="0">
              <a:solidFill>
                <a:srgbClr val="FF0000"/>
              </a:solidFill>
            </a:endParaRPr>
          </a:p>
        </p:txBody>
      </p:sp>
    </p:spTree>
    <p:extLst>
      <p:ext uri="{BB962C8B-B14F-4D97-AF65-F5344CB8AC3E}">
        <p14:creationId xmlns:p14="http://schemas.microsoft.com/office/powerpoint/2010/main" val="1344545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175898" y="5403442"/>
            <a:ext cx="2844169" cy="1449035"/>
          </a:xfrm>
          <a:prstGeom prst="rect">
            <a:avLst/>
          </a:prstGeom>
        </p:spPr>
      </p:pic>
      <p:sp>
        <p:nvSpPr>
          <p:cNvPr id="3" name="Platshållare för text 2"/>
          <p:cNvSpPr>
            <a:spLocks noGrp="1"/>
          </p:cNvSpPr>
          <p:nvPr>
            <p:ph type="body" sz="quarter" idx="12"/>
          </p:nvPr>
        </p:nvSpPr>
        <p:spPr>
          <a:xfrm>
            <a:off x="617558" y="2375876"/>
            <a:ext cx="6650750" cy="3955555"/>
          </a:xfrm>
        </p:spPr>
        <p:txBody>
          <a:bodyPr/>
          <a:lstStyle/>
          <a:p>
            <a:r>
              <a:rPr lang="sv-SE" dirty="0"/>
              <a:t>Historisk</a:t>
            </a:r>
            <a:r>
              <a:rPr lang="sv-SE" b="1" dirty="0"/>
              <a:t> kunskapsuppbyggnad</a:t>
            </a:r>
            <a:r>
              <a:rPr lang="sv-SE" dirty="0"/>
              <a:t> skapade förutsättningar för framtida innovation</a:t>
            </a:r>
          </a:p>
          <a:p>
            <a:pPr lvl="1"/>
            <a:r>
              <a:rPr lang="sv-SE" dirty="0"/>
              <a:t>Vägverkets FUD-centra och doktorandskola startade under 2000-talet </a:t>
            </a:r>
            <a:r>
              <a:rPr lang="sv-SE" sz="1600" dirty="0"/>
              <a:t>(totalt ca 60 mkr/år från Vägverket årligen):</a:t>
            </a:r>
          </a:p>
          <a:p>
            <a:pPr lvl="2"/>
            <a:r>
              <a:rPr lang="sv-SE" sz="1600" dirty="0"/>
              <a:t>Road Planning and Design (</a:t>
            </a:r>
            <a:r>
              <a:rPr lang="sv-SE" sz="1600" i="1" dirty="0"/>
              <a:t>RPD</a:t>
            </a:r>
            <a:r>
              <a:rPr lang="sv-SE" sz="1600" dirty="0"/>
              <a:t>). </a:t>
            </a:r>
            <a:r>
              <a:rPr lang="sv-SE" sz="1400" dirty="0"/>
              <a:t>(lades ner </a:t>
            </a:r>
            <a:r>
              <a:rPr lang="sv-SE" sz="1400" dirty="0">
                <a:solidFill>
                  <a:srgbClr val="FF0000"/>
                </a:solidFill>
              </a:rPr>
              <a:t>2008</a:t>
            </a:r>
            <a:r>
              <a:rPr lang="sv-SE" sz="1400" dirty="0"/>
              <a:t>)    </a:t>
            </a:r>
            <a:r>
              <a:rPr lang="sv-SE" sz="1600" dirty="0"/>
              <a:t>Forskning på framtidens vägutformning</a:t>
            </a:r>
            <a:r>
              <a:rPr lang="sv-SE" sz="1600" i="1" dirty="0"/>
              <a:t>,</a:t>
            </a:r>
            <a:r>
              <a:rPr lang="sv-SE" sz="1600" dirty="0"/>
              <a:t> t ex 2+1. </a:t>
            </a:r>
          </a:p>
          <a:p>
            <a:pPr lvl="2"/>
            <a:r>
              <a:rPr lang="sv-SE" sz="1600" dirty="0"/>
              <a:t>Road </a:t>
            </a:r>
            <a:r>
              <a:rPr lang="sv-SE" sz="1600" dirty="0" err="1"/>
              <a:t>Technology</a:t>
            </a:r>
            <a:r>
              <a:rPr lang="sv-SE" sz="1600" dirty="0"/>
              <a:t> (</a:t>
            </a:r>
            <a:r>
              <a:rPr lang="sv-SE" sz="1600" i="1" dirty="0"/>
              <a:t>RT</a:t>
            </a:r>
            <a:r>
              <a:rPr lang="sv-SE" sz="1600" dirty="0"/>
              <a:t>).                                                                            Forskning på framtidens vägbeläggning t ex gummiasfalt, framtida dimensioneringsmodeller, dammfria grusvägar och ersättning till salt, t ex socker </a:t>
            </a:r>
            <a:r>
              <a:rPr lang="sv-SE" sz="1400" dirty="0"/>
              <a:t>(ersatt av BVFF idag)</a:t>
            </a:r>
          </a:p>
          <a:p>
            <a:pPr lvl="2"/>
            <a:r>
              <a:rPr lang="sv-SE" sz="1600" dirty="0"/>
              <a:t>Doktorandskola (</a:t>
            </a:r>
            <a:r>
              <a:rPr lang="sv-SE" sz="1600" i="1" dirty="0"/>
              <a:t>CDU</a:t>
            </a:r>
            <a:r>
              <a:rPr lang="sv-SE" sz="1600" dirty="0"/>
              <a:t>). </a:t>
            </a:r>
            <a:r>
              <a:rPr lang="sv-SE" sz="1400" dirty="0"/>
              <a:t>(lades ner 2011 då BVFF etablerades)</a:t>
            </a:r>
            <a:r>
              <a:rPr lang="sv-SE" sz="1600" dirty="0"/>
              <a:t>                                                            5-10 doktorander inom drift och underhåll varje år</a:t>
            </a:r>
          </a:p>
          <a:p>
            <a:pPr lvl="2"/>
            <a:endParaRPr lang="sv-SE" sz="600" dirty="0"/>
          </a:p>
          <a:p>
            <a:pPr lvl="1"/>
            <a:r>
              <a:rPr lang="sv-SE" dirty="0"/>
              <a:t>Andra finansiärer/problemägare (?? mkr/år):</a:t>
            </a:r>
          </a:p>
          <a:p>
            <a:pPr lvl="2"/>
            <a:r>
              <a:rPr lang="sv-SE" sz="1600" dirty="0"/>
              <a:t>Högskolor med fakultetsmedel och EU-medel</a:t>
            </a:r>
          </a:p>
          <a:p>
            <a:pPr lvl="2"/>
            <a:r>
              <a:rPr lang="sv-SE" sz="1600" dirty="0"/>
              <a:t>Institut med egna medel och EU-finansiering</a:t>
            </a:r>
          </a:p>
          <a:p>
            <a:pPr lvl="2"/>
            <a:r>
              <a:rPr lang="sv-SE" sz="1600" dirty="0"/>
              <a:t>Privata bolag med egen forskning</a:t>
            </a:r>
            <a:endParaRPr lang="sv-SE" dirty="0"/>
          </a:p>
        </p:txBody>
      </p:sp>
      <p:sp>
        <p:nvSpPr>
          <p:cNvPr id="5" name="Platshållare för bildnummer 4"/>
          <p:cNvSpPr>
            <a:spLocks noGrp="1"/>
          </p:cNvSpPr>
          <p:nvPr>
            <p:ph type="sldNum" sz="quarter" idx="4"/>
          </p:nvPr>
        </p:nvSpPr>
        <p:spPr/>
        <p:txBody>
          <a:bodyPr/>
          <a:lstStyle/>
          <a:p>
            <a:fld id="{816FEC2C-AD63-44F4-896C-A2025F5FB260}" type="slidenum">
              <a:rPr lang="sv-SE" smtClean="0"/>
              <a:pPr/>
              <a:t>33</a:t>
            </a:fld>
            <a:endParaRPr lang="sv-SE" dirty="0"/>
          </a:p>
        </p:txBody>
      </p:sp>
      <p:sp>
        <p:nvSpPr>
          <p:cNvPr id="8" name="Rubrik 1"/>
          <p:cNvSpPr txBox="1">
            <a:spLocks/>
          </p:cNvSpPr>
          <p:nvPr/>
        </p:nvSpPr>
        <p:spPr>
          <a:xfrm>
            <a:off x="988655" y="1285243"/>
            <a:ext cx="10800000" cy="900000"/>
          </a:xfrm>
          <a:prstGeom prst="rect">
            <a:avLst/>
          </a:prstGeom>
        </p:spPr>
        <p:txBody>
          <a:bodyPr anchor="ct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sv-SE" dirty="0"/>
              <a:t>Forskningens bidrag – </a:t>
            </a:r>
          </a:p>
          <a:p>
            <a:r>
              <a:rPr lang="sv-SE" i="1" dirty="0"/>
              <a:t>kunskap</a:t>
            </a:r>
          </a:p>
        </p:txBody>
      </p:sp>
      <p:sp>
        <p:nvSpPr>
          <p:cNvPr id="9" name="Platshållare för datum 2"/>
          <p:cNvSpPr>
            <a:spLocks noGrp="1"/>
          </p:cNvSpPr>
          <p:nvPr>
            <p:ph type="dt" sz="half" idx="4294967295"/>
          </p:nvPr>
        </p:nvSpPr>
        <p:spPr>
          <a:xfrm>
            <a:off x="13436483" y="-1741994"/>
            <a:ext cx="1310908" cy="280222"/>
          </a:xfrm>
          <a:prstGeom prst="rect">
            <a:avLst/>
          </a:prstGeom>
        </p:spPr>
        <p:txBody>
          <a:bodyPr/>
          <a:lstStyle/>
          <a:p>
            <a:endParaRPr lang="sv-SE" dirty="0"/>
          </a:p>
        </p:txBody>
      </p:sp>
      <p:sp>
        <p:nvSpPr>
          <p:cNvPr id="10" name="Platshållare för bildnummer 3"/>
          <p:cNvSpPr txBox="1">
            <a:spLocks/>
          </p:cNvSpPr>
          <p:nvPr/>
        </p:nvSpPr>
        <p:spPr>
          <a:xfrm>
            <a:off x="3284483" y="-1741994"/>
            <a:ext cx="582193" cy="28022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6FEC2C-AD63-44F4-896C-A2025F5FB260}" type="slidenum">
              <a:rPr lang="sv-SE" smtClean="0"/>
              <a:pPr/>
              <a:t>33</a:t>
            </a:fld>
            <a:endParaRPr lang="sv-SE" dirty="0"/>
          </a:p>
        </p:txBody>
      </p:sp>
      <p:pic>
        <p:nvPicPr>
          <p:cNvPr id="13" name="Bildobjekt 1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673994" y="1321047"/>
            <a:ext cx="1596002" cy="1257932"/>
          </a:xfrm>
          <a:prstGeom prst="rect">
            <a:avLst/>
          </a:prstGeom>
        </p:spPr>
      </p:pic>
      <p:pic>
        <p:nvPicPr>
          <p:cNvPr id="14" name="Bildobjekt 13"/>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678050" y="4530942"/>
            <a:ext cx="2049296" cy="872501"/>
          </a:xfrm>
          <a:prstGeom prst="rect">
            <a:avLst/>
          </a:prstGeom>
        </p:spPr>
      </p:pic>
      <p:sp>
        <p:nvSpPr>
          <p:cNvPr id="15" name="Rektangel med rundade hörn 14"/>
          <p:cNvSpPr/>
          <p:nvPr/>
        </p:nvSpPr>
        <p:spPr>
          <a:xfrm>
            <a:off x="9908597" y="4917788"/>
            <a:ext cx="1532718" cy="27548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t>14,2 miljarder kr</a:t>
            </a:r>
          </a:p>
        </p:txBody>
      </p:sp>
      <p:pic>
        <p:nvPicPr>
          <p:cNvPr id="1026" name="Picture 2" descr="https://docplayer.se/docs-images/44/6046010/images/page_1.jp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10076939" y="165236"/>
            <a:ext cx="2007680" cy="109521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b7855a37-9f42-430a-a987-066bf21c1bdc@trafikverket"/>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10452610" y="2710712"/>
            <a:ext cx="1632009" cy="161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118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val="0"/>
              </a:ext>
            </a:extLst>
          </a:blip>
          <a:srcRect/>
          <a:stretch/>
        </p:blipFill>
        <p:spPr>
          <a:xfrm>
            <a:off x="6388655" y="3649440"/>
            <a:ext cx="5526620" cy="2815680"/>
          </a:xfrm>
          <a:prstGeom prst="rect">
            <a:avLst/>
          </a:prstGeom>
        </p:spPr>
      </p:pic>
      <p:sp>
        <p:nvSpPr>
          <p:cNvPr id="3" name="Platshållare för text 2"/>
          <p:cNvSpPr>
            <a:spLocks noGrp="1"/>
          </p:cNvSpPr>
          <p:nvPr>
            <p:ph type="body" sz="quarter" idx="12"/>
          </p:nvPr>
        </p:nvSpPr>
        <p:spPr>
          <a:xfrm>
            <a:off x="564123" y="2438400"/>
            <a:ext cx="5503301" cy="3897568"/>
          </a:xfrm>
        </p:spPr>
        <p:txBody>
          <a:bodyPr/>
          <a:lstStyle/>
          <a:p>
            <a:pPr marL="360000" lvl="1">
              <a:lnSpc>
                <a:spcPct val="100000"/>
              </a:lnSpc>
              <a:spcBef>
                <a:spcPts val="1000"/>
              </a:spcBef>
              <a:buFont typeface="Arial" panose="020B0604020202020204" pitchFamily="34" charset="0"/>
              <a:buChar char="•"/>
            </a:pPr>
            <a:r>
              <a:rPr lang="sv-SE" sz="2000" b="1" dirty="0"/>
              <a:t>Omsättning av kunskap </a:t>
            </a:r>
            <a:r>
              <a:rPr lang="sv-SE" sz="2000" dirty="0"/>
              <a:t>via nya affärsupplägg och nya regelverk</a:t>
            </a:r>
          </a:p>
          <a:p>
            <a:pPr marL="360000" lvl="1">
              <a:lnSpc>
                <a:spcPct val="100000"/>
              </a:lnSpc>
              <a:spcBef>
                <a:spcPts val="1000"/>
              </a:spcBef>
              <a:buFont typeface="Arial" panose="020B0604020202020204" pitchFamily="34" charset="0"/>
              <a:buChar char="•"/>
            </a:pPr>
            <a:endParaRPr lang="sv-SE" sz="800" dirty="0"/>
          </a:p>
          <a:p>
            <a:pPr lvl="1"/>
            <a:r>
              <a:rPr lang="sv-SE" sz="1600" dirty="0"/>
              <a:t>Institut (VTI) är viktiga för att tillämpa forskning </a:t>
            </a:r>
            <a:r>
              <a:rPr lang="sv-SE" sz="1400" dirty="0"/>
              <a:t>(demo, krocktester, labbverksamhet nya material)</a:t>
            </a:r>
          </a:p>
          <a:p>
            <a:pPr lvl="1"/>
            <a:r>
              <a:rPr lang="sv-SE" sz="1600" dirty="0"/>
              <a:t>Verksamhetskunniga experter i myndigheten i samverkan med akademi och industri</a:t>
            </a:r>
          </a:p>
          <a:p>
            <a:pPr lvl="1"/>
            <a:r>
              <a:rPr lang="sv-SE" sz="1600" dirty="0"/>
              <a:t>Verksamhetsnära utveckling</a:t>
            </a:r>
            <a:endParaRPr lang="sv-SE" sz="600" dirty="0"/>
          </a:p>
          <a:p>
            <a:pPr lvl="1"/>
            <a:r>
              <a:rPr lang="sv-SE" sz="1600" dirty="0"/>
              <a:t>Nya affärsupplägg, relationer stat/marknad                             </a:t>
            </a:r>
          </a:p>
          <a:p>
            <a:pPr lvl="2"/>
            <a:r>
              <a:rPr lang="sv-SE" sz="1600" dirty="0"/>
              <a:t>Upphandling på funktionskrav,</a:t>
            </a:r>
          </a:p>
          <a:p>
            <a:pPr lvl="2"/>
            <a:r>
              <a:rPr lang="sv-SE" sz="1600" dirty="0"/>
              <a:t>Funktionsentreprenader </a:t>
            </a:r>
            <a:r>
              <a:rPr lang="sv-SE" sz="1400" dirty="0"/>
              <a:t>(3 stycken i Sverige)</a:t>
            </a:r>
          </a:p>
          <a:p>
            <a:pPr lvl="2"/>
            <a:r>
              <a:rPr lang="sv-SE" sz="1600" dirty="0"/>
              <a:t>(Formas: </a:t>
            </a:r>
            <a:r>
              <a:rPr lang="sv-SE" sz="1400" dirty="0"/>
              <a:t>ProcSibe - nutida </a:t>
            </a:r>
            <a:r>
              <a:rPr lang="sv-SE" sz="1400" dirty="0" err="1"/>
              <a:t>FoI</a:t>
            </a:r>
            <a:r>
              <a:rPr lang="sv-SE" sz="1400" dirty="0"/>
              <a:t> på affärsmodeller)</a:t>
            </a:r>
          </a:p>
          <a:p>
            <a:pPr lvl="2"/>
            <a:r>
              <a:rPr lang="sv-SE" sz="1600" dirty="0"/>
              <a:t>Innovationstävlingar (t ex vägutrustning)</a:t>
            </a:r>
          </a:p>
          <a:p>
            <a:pPr lvl="2"/>
            <a:r>
              <a:rPr lang="sv-SE" sz="1600" dirty="0"/>
              <a:t>Samverkan inför införande av nya krav</a:t>
            </a:r>
          </a:p>
          <a:p>
            <a:pPr lvl="2"/>
            <a:r>
              <a:rPr lang="sv-SE" sz="1600" dirty="0"/>
              <a:t>Livskraftiga företag med incitament att utveckla produkter </a:t>
            </a:r>
            <a:r>
              <a:rPr lang="sv-SE" sz="1400" dirty="0"/>
              <a:t>(nya räcken, ny sorts asfalt, nya fordon)</a:t>
            </a:r>
          </a:p>
          <a:p>
            <a:pPr lvl="1"/>
            <a:endParaRPr lang="sv-SE" dirty="0"/>
          </a:p>
        </p:txBody>
      </p:sp>
      <p:sp>
        <p:nvSpPr>
          <p:cNvPr id="5" name="Platshållare för bildnummer 4"/>
          <p:cNvSpPr>
            <a:spLocks noGrp="1"/>
          </p:cNvSpPr>
          <p:nvPr>
            <p:ph type="sldNum" sz="quarter" idx="4"/>
          </p:nvPr>
        </p:nvSpPr>
        <p:spPr/>
        <p:txBody>
          <a:bodyPr/>
          <a:lstStyle/>
          <a:p>
            <a:fld id="{816FEC2C-AD63-44F4-896C-A2025F5FB260}" type="slidenum">
              <a:rPr lang="sv-SE" smtClean="0"/>
              <a:pPr/>
              <a:t>34</a:t>
            </a:fld>
            <a:endParaRPr lang="sv-SE" dirty="0"/>
          </a:p>
        </p:txBody>
      </p:sp>
      <p:pic>
        <p:nvPicPr>
          <p:cNvPr id="52" name="Bildobjekt 51"/>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011463" y="145606"/>
            <a:ext cx="4065963" cy="3965109"/>
          </a:xfrm>
          <a:prstGeom prst="rect">
            <a:avLst/>
          </a:prstGeom>
        </p:spPr>
      </p:pic>
      <p:sp>
        <p:nvSpPr>
          <p:cNvPr id="9" name="Rubrik 1"/>
          <p:cNvSpPr txBox="1">
            <a:spLocks/>
          </p:cNvSpPr>
          <p:nvPr/>
        </p:nvSpPr>
        <p:spPr>
          <a:xfrm>
            <a:off x="988655" y="1285243"/>
            <a:ext cx="10800000" cy="900000"/>
          </a:xfrm>
          <a:prstGeom prst="rect">
            <a:avLst/>
          </a:prstGeom>
        </p:spPr>
        <p:txBody>
          <a:bodyPr anchor="ct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sv-SE" dirty="0"/>
              <a:t>Forskningens bidrag – </a:t>
            </a:r>
          </a:p>
          <a:p>
            <a:r>
              <a:rPr lang="sv-SE" i="1" dirty="0"/>
              <a:t>innovation</a:t>
            </a:r>
          </a:p>
        </p:txBody>
      </p:sp>
    </p:spTree>
    <p:extLst>
      <p:ext uri="{BB962C8B-B14F-4D97-AF65-F5344CB8AC3E}">
        <p14:creationId xmlns:p14="http://schemas.microsoft.com/office/powerpoint/2010/main" val="4188096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D98F33-3183-4391-A746-9B75CE87780B}"/>
              </a:ext>
            </a:extLst>
          </p:cNvPr>
          <p:cNvSpPr>
            <a:spLocks noGrp="1"/>
          </p:cNvSpPr>
          <p:nvPr>
            <p:ph type="title"/>
          </p:nvPr>
        </p:nvSpPr>
        <p:spPr/>
        <p:txBody>
          <a:bodyPr/>
          <a:lstStyle/>
          <a:p>
            <a:r>
              <a:rPr lang="sv-SE" dirty="0"/>
              <a:t>Schema</a:t>
            </a:r>
          </a:p>
        </p:txBody>
      </p:sp>
      <p:sp>
        <p:nvSpPr>
          <p:cNvPr id="3" name="Platshållare för text 2">
            <a:extLst>
              <a:ext uri="{FF2B5EF4-FFF2-40B4-BE49-F238E27FC236}">
                <a16:creationId xmlns:a16="http://schemas.microsoft.com/office/drawing/2014/main" id="{BAA32A72-C266-47A2-AC96-0B9BAD73CA5A}"/>
              </a:ext>
            </a:extLst>
          </p:cNvPr>
          <p:cNvSpPr>
            <a:spLocks noGrp="1"/>
          </p:cNvSpPr>
          <p:nvPr>
            <p:ph type="body" sz="quarter" idx="12"/>
          </p:nvPr>
        </p:nvSpPr>
        <p:spPr/>
        <p:txBody>
          <a:bodyPr/>
          <a:lstStyle/>
          <a:p>
            <a:endParaRPr lang="sv-SE"/>
          </a:p>
        </p:txBody>
      </p:sp>
      <p:sp>
        <p:nvSpPr>
          <p:cNvPr id="4" name="Platshållare för datum 3">
            <a:extLst>
              <a:ext uri="{FF2B5EF4-FFF2-40B4-BE49-F238E27FC236}">
                <a16:creationId xmlns:a16="http://schemas.microsoft.com/office/drawing/2014/main" id="{FCE68975-9B42-49EF-8BC3-9DE04A6D0C56}"/>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96745C0C-A669-4E0C-8FDF-2A34591E0CD5}"/>
              </a:ext>
            </a:extLst>
          </p:cNvPr>
          <p:cNvSpPr>
            <a:spLocks noGrp="1"/>
          </p:cNvSpPr>
          <p:nvPr>
            <p:ph type="sldNum" sz="quarter" idx="4"/>
          </p:nvPr>
        </p:nvSpPr>
        <p:spPr/>
        <p:txBody>
          <a:bodyPr/>
          <a:lstStyle/>
          <a:p>
            <a:fld id="{816FEC2C-AD63-44F4-896C-A2025F5FB260}" type="slidenum">
              <a:rPr lang="sv-SE" smtClean="0"/>
              <a:pPr/>
              <a:t>35</a:t>
            </a:fld>
            <a:endParaRPr lang="sv-SE" dirty="0"/>
          </a:p>
        </p:txBody>
      </p:sp>
      <p:graphicFrame>
        <p:nvGraphicFramePr>
          <p:cNvPr id="6" name="Tabell 5">
            <a:extLst>
              <a:ext uri="{FF2B5EF4-FFF2-40B4-BE49-F238E27FC236}">
                <a16:creationId xmlns:a16="http://schemas.microsoft.com/office/drawing/2014/main" id="{675EC339-1963-4F3C-BCC2-5EC20BC71322}"/>
              </a:ext>
            </a:extLst>
          </p:cNvPr>
          <p:cNvGraphicFramePr>
            <a:graphicFrameLocks noGrp="1"/>
          </p:cNvGraphicFramePr>
          <p:nvPr/>
        </p:nvGraphicFramePr>
        <p:xfrm>
          <a:off x="784800" y="2529000"/>
          <a:ext cx="4895031" cy="3103245"/>
        </p:xfrm>
        <a:graphic>
          <a:graphicData uri="http://schemas.openxmlformats.org/drawingml/2006/table">
            <a:tbl>
              <a:tblPr firstRow="1" firstCol="1" bandRow="1">
                <a:tableStyleId>{5C22544A-7EE6-4342-B048-85BDC9FD1C3A}</a:tableStyleId>
              </a:tblPr>
              <a:tblGrid>
                <a:gridCol w="4895031">
                  <a:extLst>
                    <a:ext uri="{9D8B030D-6E8A-4147-A177-3AD203B41FA5}">
                      <a16:colId xmlns:a16="http://schemas.microsoft.com/office/drawing/2014/main" val="2324475718"/>
                    </a:ext>
                  </a:extLst>
                </a:gridCol>
              </a:tblGrid>
              <a:tr h="238125">
                <a:tc>
                  <a:txBody>
                    <a:bodyPr/>
                    <a:lstStyle/>
                    <a:p>
                      <a:r>
                        <a:rPr lang="sv-SE" sz="1200" dirty="0">
                          <a:effectLst/>
                        </a:rPr>
                        <a:t>Tisdagen den 11 mars</a:t>
                      </a:r>
                      <a:endParaRPr lang="sv-SE" sz="12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1768338730"/>
                  </a:ext>
                </a:extLst>
              </a:tr>
              <a:tr h="190500">
                <a:tc>
                  <a:txBody>
                    <a:bodyPr/>
                    <a:lstStyle/>
                    <a:p>
                      <a:endParaRPr lang="sv-SE" sz="1000">
                        <a:effectLst/>
                        <a:latin typeface="Times New Roman" panose="02020603050405020304" pitchFamily="18" charset="0"/>
                      </a:endParaRPr>
                    </a:p>
                  </a:txBody>
                  <a:tcPr marL="44450" marR="44450" marT="0" marB="0" anchor="b"/>
                </a:tc>
                <a:extLst>
                  <a:ext uri="{0D108BD9-81ED-4DB2-BD59-A6C34878D82A}">
                    <a16:rowId xmlns:a16="http://schemas.microsoft.com/office/drawing/2014/main" val="1357475214"/>
                  </a:ext>
                </a:extLst>
              </a:tr>
              <a:tr h="190500">
                <a:tc>
                  <a:txBody>
                    <a:bodyPr/>
                    <a:lstStyle/>
                    <a:p>
                      <a:r>
                        <a:rPr lang="sv-SE" sz="1100">
                          <a:effectLst/>
                        </a:rPr>
                        <a:t>12:00                 Lunch</a:t>
                      </a:r>
                      <a:endParaRPr lang="sv-SE" sz="11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3974535568"/>
                  </a:ext>
                </a:extLst>
              </a:tr>
              <a:tr h="190500">
                <a:tc>
                  <a:txBody>
                    <a:bodyPr/>
                    <a:lstStyle/>
                    <a:p>
                      <a:r>
                        <a:rPr lang="sv-SE" sz="1100" dirty="0">
                          <a:effectLst/>
                        </a:rPr>
                        <a:t>13:00                 Välkomna och kort presentation av KCV.  </a:t>
                      </a:r>
                    </a:p>
                    <a:p>
                      <a:r>
                        <a:rPr lang="sv-SE" sz="1100" dirty="0">
                          <a:effectLst/>
                        </a:rPr>
                        <a:t>                           Joacim Lundberg, KCV</a:t>
                      </a:r>
                      <a:endParaRPr lang="sv-SE" sz="11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218075476"/>
                  </a:ext>
                </a:extLst>
              </a:tr>
              <a:tr h="190500">
                <a:tc>
                  <a:txBody>
                    <a:bodyPr/>
                    <a:lstStyle/>
                    <a:p>
                      <a:r>
                        <a:rPr lang="sv-SE" sz="1100" dirty="0">
                          <a:effectLst/>
                        </a:rPr>
                        <a:t>13:05                 Vad innebär Trafikverkets satsning på KCV? </a:t>
                      </a:r>
                    </a:p>
                    <a:p>
                      <a:r>
                        <a:rPr lang="sv-SE" sz="1100" dirty="0">
                          <a:effectLst/>
                        </a:rPr>
                        <a:t>                          Pontus </a:t>
                      </a:r>
                      <a:r>
                        <a:rPr lang="sv-SE" sz="1100" dirty="0" err="1">
                          <a:effectLst/>
                        </a:rPr>
                        <a:t>Gruhs</a:t>
                      </a:r>
                      <a:r>
                        <a:rPr lang="sv-SE" sz="1100" dirty="0">
                          <a:effectLst/>
                        </a:rPr>
                        <a:t>, Robert Karlsson, Thomas Asp</a:t>
                      </a:r>
                      <a:endParaRPr lang="sv-SE" sz="11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3027464862"/>
                  </a:ext>
                </a:extLst>
              </a:tr>
              <a:tr h="190500">
                <a:tc>
                  <a:txBody>
                    <a:bodyPr/>
                    <a:lstStyle/>
                    <a:p>
                      <a:r>
                        <a:rPr lang="sv-SE" sz="1100" dirty="0">
                          <a:effectLst/>
                        </a:rPr>
                        <a:t>13:30                 Session 1 - Tillgångar och dess förvaltning, </a:t>
                      </a:r>
                    </a:p>
                    <a:p>
                      <a:r>
                        <a:rPr lang="sv-SE" sz="1100" dirty="0">
                          <a:effectLst/>
                        </a:rPr>
                        <a:t>                           Fredrik Lindström, Tomas Winnerholt, ?</a:t>
                      </a:r>
                      <a:endParaRPr lang="sv-SE" sz="11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3459018617"/>
                  </a:ext>
                </a:extLst>
              </a:tr>
              <a:tr h="190500">
                <a:tc>
                  <a:txBody>
                    <a:bodyPr/>
                    <a:lstStyle/>
                    <a:p>
                      <a:r>
                        <a:rPr lang="sv-SE" sz="1100">
                          <a:effectLst/>
                        </a:rPr>
                        <a:t>14:30                 Fika</a:t>
                      </a:r>
                      <a:endParaRPr lang="sv-SE" sz="11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2841673721"/>
                  </a:ext>
                </a:extLst>
              </a:tr>
              <a:tr h="190500">
                <a:tc>
                  <a:txBody>
                    <a:bodyPr/>
                    <a:lstStyle/>
                    <a:p>
                      <a:r>
                        <a:rPr lang="sv-SE" sz="1100" dirty="0">
                          <a:effectLst/>
                        </a:rPr>
                        <a:t>15:00                 Session 2 Affärsutveckling, </a:t>
                      </a:r>
                    </a:p>
                    <a:p>
                      <a:r>
                        <a:rPr lang="sv-SE" sz="1100" dirty="0">
                          <a:effectLst/>
                        </a:rPr>
                        <a:t>                           Björn Eklund, Roger Nilsson, Klas Hermelin</a:t>
                      </a:r>
                      <a:endParaRPr lang="sv-SE" sz="11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2800195330"/>
                  </a:ext>
                </a:extLst>
              </a:tr>
              <a:tr h="190500">
                <a:tc>
                  <a:txBody>
                    <a:bodyPr/>
                    <a:lstStyle/>
                    <a:p>
                      <a:r>
                        <a:rPr lang="sv-SE" sz="1100">
                          <a:effectLst/>
                        </a:rPr>
                        <a:t>16:30                 Uppsamling och reflektioner från deltagarna</a:t>
                      </a:r>
                      <a:endParaRPr lang="sv-SE" sz="11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3452155386"/>
                  </a:ext>
                </a:extLst>
              </a:tr>
              <a:tr h="190500">
                <a:tc>
                  <a:txBody>
                    <a:bodyPr/>
                    <a:lstStyle/>
                    <a:p>
                      <a:r>
                        <a:rPr lang="sv-SE" sz="1100">
                          <a:effectLst/>
                        </a:rPr>
                        <a:t>17:00                 Slut för dagen</a:t>
                      </a:r>
                      <a:endParaRPr lang="sv-SE" sz="11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3790254624"/>
                  </a:ext>
                </a:extLst>
              </a:tr>
              <a:tr h="190500">
                <a:tc>
                  <a:txBody>
                    <a:bodyPr/>
                    <a:lstStyle/>
                    <a:p>
                      <a:endParaRPr lang="sv-SE" sz="1000">
                        <a:effectLst/>
                        <a:latin typeface="Times New Roman" panose="02020603050405020304" pitchFamily="18" charset="0"/>
                      </a:endParaRPr>
                    </a:p>
                  </a:txBody>
                  <a:tcPr marL="44450" marR="44450" marT="0" marB="0" anchor="b"/>
                </a:tc>
                <a:extLst>
                  <a:ext uri="{0D108BD9-81ED-4DB2-BD59-A6C34878D82A}">
                    <a16:rowId xmlns:a16="http://schemas.microsoft.com/office/drawing/2014/main" val="4208310182"/>
                  </a:ext>
                </a:extLst>
              </a:tr>
              <a:tr h="190500">
                <a:tc>
                  <a:txBody>
                    <a:bodyPr/>
                    <a:lstStyle/>
                    <a:p>
                      <a:r>
                        <a:rPr lang="sv-SE" sz="1100">
                          <a:effectLst/>
                        </a:rPr>
                        <a:t>19:00                 Middag</a:t>
                      </a:r>
                      <a:endParaRPr lang="sv-SE" sz="11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3120269142"/>
                  </a:ext>
                </a:extLst>
              </a:tr>
              <a:tr h="190500">
                <a:tc>
                  <a:txBody>
                    <a:bodyPr/>
                    <a:lstStyle/>
                    <a:p>
                      <a:endParaRPr lang="sv-SE" sz="1000" dirty="0">
                        <a:effectLst/>
                        <a:latin typeface="Times New Roman" panose="02020603050405020304" pitchFamily="18" charset="0"/>
                      </a:endParaRPr>
                    </a:p>
                  </a:txBody>
                  <a:tcPr marL="44450" marR="44450" marT="0" marB="0" anchor="b"/>
                </a:tc>
                <a:extLst>
                  <a:ext uri="{0D108BD9-81ED-4DB2-BD59-A6C34878D82A}">
                    <a16:rowId xmlns:a16="http://schemas.microsoft.com/office/drawing/2014/main" val="3799283597"/>
                  </a:ext>
                </a:extLst>
              </a:tr>
            </a:tbl>
          </a:graphicData>
        </a:graphic>
      </p:graphicFrame>
      <p:graphicFrame>
        <p:nvGraphicFramePr>
          <p:cNvPr id="7" name="Tabell 6">
            <a:extLst>
              <a:ext uri="{FF2B5EF4-FFF2-40B4-BE49-F238E27FC236}">
                <a16:creationId xmlns:a16="http://schemas.microsoft.com/office/drawing/2014/main" id="{254915E0-0105-486F-B5F0-6C7FDA89D584}"/>
              </a:ext>
            </a:extLst>
          </p:cNvPr>
          <p:cNvGraphicFramePr>
            <a:graphicFrameLocks noGrp="1"/>
          </p:cNvGraphicFramePr>
          <p:nvPr/>
        </p:nvGraphicFramePr>
        <p:xfrm>
          <a:off x="6242538" y="2529000"/>
          <a:ext cx="5424854" cy="2339340"/>
        </p:xfrm>
        <a:graphic>
          <a:graphicData uri="http://schemas.openxmlformats.org/drawingml/2006/table">
            <a:tbl>
              <a:tblPr firstRow="1" firstCol="1" bandRow="1">
                <a:tableStyleId>{5C22544A-7EE6-4342-B048-85BDC9FD1C3A}</a:tableStyleId>
              </a:tblPr>
              <a:tblGrid>
                <a:gridCol w="5424854">
                  <a:extLst>
                    <a:ext uri="{9D8B030D-6E8A-4147-A177-3AD203B41FA5}">
                      <a16:colId xmlns:a16="http://schemas.microsoft.com/office/drawing/2014/main" val="2289274707"/>
                    </a:ext>
                  </a:extLst>
                </a:gridCol>
              </a:tblGrid>
              <a:tr h="190500">
                <a:tc>
                  <a:txBody>
                    <a:bodyPr/>
                    <a:lstStyle/>
                    <a:p>
                      <a:r>
                        <a:rPr lang="sv-SE" sz="1200" dirty="0">
                          <a:effectLst/>
                        </a:rPr>
                        <a:t>Onsdagen den 12 mars</a:t>
                      </a:r>
                      <a:endParaRPr lang="sv-SE" sz="12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380494401"/>
                  </a:ext>
                </a:extLst>
              </a:tr>
              <a:tr h="190500">
                <a:tc>
                  <a:txBody>
                    <a:bodyPr/>
                    <a:lstStyle/>
                    <a:p>
                      <a:endParaRPr lang="sv-SE" sz="1000">
                        <a:effectLst/>
                        <a:latin typeface="Times New Roman" panose="02020603050405020304" pitchFamily="18" charset="0"/>
                      </a:endParaRPr>
                    </a:p>
                  </a:txBody>
                  <a:tcPr marL="44450" marR="44450" marT="0" marB="0" anchor="b"/>
                </a:tc>
                <a:extLst>
                  <a:ext uri="{0D108BD9-81ED-4DB2-BD59-A6C34878D82A}">
                    <a16:rowId xmlns:a16="http://schemas.microsoft.com/office/drawing/2014/main" val="2286327199"/>
                  </a:ext>
                </a:extLst>
              </a:tr>
              <a:tr h="190500">
                <a:tc>
                  <a:txBody>
                    <a:bodyPr/>
                    <a:lstStyle/>
                    <a:p>
                      <a:r>
                        <a:rPr lang="sv-SE" sz="1100">
                          <a:effectLst/>
                        </a:rPr>
                        <a:t>08:45                 Välkomst kaffe och uppdatering från dag 1</a:t>
                      </a:r>
                      <a:endParaRPr lang="sv-SE" sz="11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2854771752"/>
                  </a:ext>
                </a:extLst>
              </a:tr>
              <a:tr h="190500">
                <a:tc>
                  <a:txBody>
                    <a:bodyPr/>
                    <a:lstStyle/>
                    <a:p>
                      <a:r>
                        <a:rPr lang="sv-SE" sz="1100" dirty="0">
                          <a:effectLst/>
                        </a:rPr>
                        <a:t>09:00                 Session 3 - Material, prestanda, egenskaper och nedbrytning, </a:t>
                      </a:r>
                    </a:p>
                    <a:p>
                      <a:r>
                        <a:rPr lang="sv-SE" sz="1100" dirty="0">
                          <a:effectLst/>
                        </a:rPr>
                        <a:t>                          Jan-Erik Lundmark, Klas Hermelin, Johan Ullberg</a:t>
                      </a:r>
                      <a:endParaRPr lang="sv-SE" sz="11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1370455122"/>
                  </a:ext>
                </a:extLst>
              </a:tr>
              <a:tr h="190500">
                <a:tc>
                  <a:txBody>
                    <a:bodyPr/>
                    <a:lstStyle/>
                    <a:p>
                      <a:r>
                        <a:rPr lang="sv-SE" sz="1100">
                          <a:effectLst/>
                        </a:rPr>
                        <a:t>09:45                 Bensträckare och kaffe</a:t>
                      </a:r>
                      <a:endParaRPr lang="sv-SE" sz="11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599502264"/>
                  </a:ext>
                </a:extLst>
              </a:tr>
              <a:tr h="190500">
                <a:tc>
                  <a:txBody>
                    <a:bodyPr/>
                    <a:lstStyle/>
                    <a:p>
                      <a:r>
                        <a:rPr lang="sv-SE" sz="1100" dirty="0">
                          <a:effectLst/>
                        </a:rPr>
                        <a:t>10:00                 Session 4 - Metoder och produktion, </a:t>
                      </a:r>
                    </a:p>
                    <a:p>
                      <a:r>
                        <a:rPr lang="sv-SE" sz="1100" dirty="0">
                          <a:effectLst/>
                        </a:rPr>
                        <a:t>                          Martina Rydberg, Björn Eklund, Christian Eriksson</a:t>
                      </a:r>
                      <a:endParaRPr lang="sv-SE" sz="11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902291931"/>
                  </a:ext>
                </a:extLst>
              </a:tr>
              <a:tr h="190500">
                <a:tc>
                  <a:txBody>
                    <a:bodyPr/>
                    <a:lstStyle/>
                    <a:p>
                      <a:r>
                        <a:rPr lang="sv-SE" sz="1100">
                          <a:effectLst/>
                        </a:rPr>
                        <a:t>10:45                 Bensträckare och kaffe</a:t>
                      </a:r>
                      <a:endParaRPr lang="sv-SE" sz="11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3539873994"/>
                  </a:ext>
                </a:extLst>
              </a:tr>
              <a:tr h="190500">
                <a:tc>
                  <a:txBody>
                    <a:bodyPr/>
                    <a:lstStyle/>
                    <a:p>
                      <a:r>
                        <a:rPr lang="sv-SE" sz="1100" dirty="0">
                          <a:effectLst/>
                        </a:rPr>
                        <a:t>11:00                 Session 5 - Effekter, </a:t>
                      </a:r>
                    </a:p>
                    <a:p>
                      <a:r>
                        <a:rPr lang="sv-SE" sz="1100" dirty="0">
                          <a:effectLst/>
                        </a:rPr>
                        <a:t>                            Åsa Lindgren, Lina Andersson, Björn Sundqvist</a:t>
                      </a:r>
                      <a:endParaRPr lang="sv-SE" sz="11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3814497008"/>
                  </a:ext>
                </a:extLst>
              </a:tr>
              <a:tr h="190500">
                <a:tc>
                  <a:txBody>
                    <a:bodyPr/>
                    <a:lstStyle/>
                    <a:p>
                      <a:r>
                        <a:rPr lang="sv-SE" sz="1100">
                          <a:effectLst/>
                        </a:rPr>
                        <a:t>11:45                 Avslutning och uppsamling från båda dagarna</a:t>
                      </a:r>
                      <a:endParaRPr lang="sv-SE" sz="11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141170720"/>
                  </a:ext>
                </a:extLst>
              </a:tr>
              <a:tr h="190500">
                <a:tc>
                  <a:txBody>
                    <a:bodyPr/>
                    <a:lstStyle/>
                    <a:p>
                      <a:r>
                        <a:rPr lang="sv-SE" sz="1100" dirty="0">
                          <a:effectLst/>
                        </a:rPr>
                        <a:t>12:00                 Lunch</a:t>
                      </a:r>
                      <a:endParaRPr lang="sv-SE" sz="11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3982148461"/>
                  </a:ext>
                </a:extLst>
              </a:tr>
            </a:tbl>
          </a:graphicData>
        </a:graphic>
      </p:graphicFrame>
    </p:spTree>
    <p:extLst>
      <p:ext uri="{BB962C8B-B14F-4D97-AF65-F5344CB8AC3E}">
        <p14:creationId xmlns:p14="http://schemas.microsoft.com/office/powerpoint/2010/main" val="3817665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750771"/>
            <a:ext cx="10800000" cy="5688529"/>
          </a:xfrm>
        </p:spPr>
        <p:txBody>
          <a:bodyPr/>
          <a:lstStyle/>
          <a:p>
            <a:pPr algn="ctr"/>
            <a:r>
              <a:rPr lang="sv-SE" b="0" i="0" dirty="0">
                <a:solidFill>
                  <a:srgbClr val="333333"/>
                </a:solidFill>
                <a:effectLst/>
                <a:latin typeface="Tahoma" panose="020B0604030504040204" pitchFamily="34" charset="0"/>
              </a:rPr>
              <a:t>Session 1 – </a:t>
            </a:r>
            <a:br>
              <a:rPr lang="sv-SE" b="0" i="0" dirty="0">
                <a:solidFill>
                  <a:srgbClr val="333333"/>
                </a:solidFill>
                <a:effectLst/>
                <a:latin typeface="Tahoma" panose="020B0604030504040204" pitchFamily="34" charset="0"/>
              </a:rPr>
            </a:br>
            <a:r>
              <a:rPr lang="sv-SE" b="0" i="0" dirty="0">
                <a:solidFill>
                  <a:srgbClr val="333333"/>
                </a:solidFill>
                <a:effectLst/>
                <a:latin typeface="Tahoma" panose="020B0604030504040204" pitchFamily="34" charset="0"/>
              </a:rPr>
              <a:t>Tillgångar och dess förvaltning</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36</a:t>
            </a:fld>
            <a:endParaRPr lang="sv-SE" dirty="0"/>
          </a:p>
        </p:txBody>
      </p:sp>
    </p:spTree>
    <p:extLst>
      <p:ext uri="{BB962C8B-B14F-4D97-AF65-F5344CB8AC3E}">
        <p14:creationId xmlns:p14="http://schemas.microsoft.com/office/powerpoint/2010/main" val="2090183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p:txBody>
          <a:bodyPr/>
          <a:lstStyle/>
          <a:p>
            <a:endParaRPr lang="sv-SE"/>
          </a:p>
        </p:txBody>
      </p:sp>
      <p:sp>
        <p:nvSpPr>
          <p:cNvPr id="9" name="Platshållare för text 8">
            <a:extLst>
              <a:ext uri="{FF2B5EF4-FFF2-40B4-BE49-F238E27FC236}">
                <a16:creationId xmlns:a16="http://schemas.microsoft.com/office/drawing/2014/main" id="{B10A457A-EAF8-4165-9FD9-D79658F90D55}"/>
              </a:ext>
            </a:extLst>
          </p:cNvPr>
          <p:cNvSpPr>
            <a:spLocks noGrp="1"/>
          </p:cNvSpPr>
          <p:nvPr>
            <p:ph type="body" sz="quarter" idx="12"/>
          </p:nvPr>
        </p:nvSpPr>
        <p:spPr/>
        <p:txBody>
          <a:bodyPr/>
          <a:lstStyle/>
          <a:p>
            <a:r>
              <a:rPr lang="sv-SE" dirty="0"/>
              <a:t>Diskutera Trafikverkets framtida behov – </a:t>
            </a:r>
          </a:p>
          <a:p>
            <a:r>
              <a:rPr lang="sv-SE" dirty="0"/>
              <a:t>Forskarna formulerar forskningsfrågan MEN iterativ hantering – Hawzheen</a:t>
            </a:r>
          </a:p>
          <a:p>
            <a:r>
              <a:rPr lang="sv-SE" dirty="0"/>
              <a:t>Pingisbord </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37</a:t>
            </a:fld>
            <a:endParaRPr lang="sv-SE" dirty="0"/>
          </a:p>
        </p:txBody>
      </p:sp>
    </p:spTree>
    <p:extLst>
      <p:ext uri="{BB962C8B-B14F-4D97-AF65-F5344CB8AC3E}">
        <p14:creationId xmlns:p14="http://schemas.microsoft.com/office/powerpoint/2010/main" val="1477945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p:txBody>
          <a:bodyPr/>
          <a:lstStyle/>
          <a:p>
            <a:endParaRPr lang="sv-SE"/>
          </a:p>
        </p:txBody>
      </p:sp>
      <p:sp>
        <p:nvSpPr>
          <p:cNvPr id="9" name="Platshållare för text 8">
            <a:extLst>
              <a:ext uri="{FF2B5EF4-FFF2-40B4-BE49-F238E27FC236}">
                <a16:creationId xmlns:a16="http://schemas.microsoft.com/office/drawing/2014/main" id="{B10A457A-EAF8-4165-9FD9-D79658F90D55}"/>
              </a:ext>
            </a:extLst>
          </p:cNvPr>
          <p:cNvSpPr>
            <a:spLocks noGrp="1"/>
          </p:cNvSpPr>
          <p:nvPr>
            <p:ph type="body" sz="quarter" idx="12"/>
          </p:nvPr>
        </p:nvSpPr>
        <p:spPr/>
        <p:txBody>
          <a:bodyPr/>
          <a:lstStyle/>
          <a:p>
            <a:r>
              <a:rPr lang="sv-SE" dirty="0"/>
              <a:t>Diskutera Trafikverkets framtida behov – </a:t>
            </a:r>
          </a:p>
          <a:p>
            <a:r>
              <a:rPr lang="sv-SE" dirty="0"/>
              <a:t>Forskarna formulerar forskningsfrågan MEN iterativ hantering – Hawzheen</a:t>
            </a:r>
          </a:p>
          <a:p>
            <a:r>
              <a:rPr lang="sv-SE" dirty="0"/>
              <a:t>Pingisbord </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38</a:t>
            </a:fld>
            <a:endParaRPr lang="sv-SE" dirty="0"/>
          </a:p>
        </p:txBody>
      </p:sp>
    </p:spTree>
    <p:extLst>
      <p:ext uri="{BB962C8B-B14F-4D97-AF65-F5344CB8AC3E}">
        <p14:creationId xmlns:p14="http://schemas.microsoft.com/office/powerpoint/2010/main" val="4269289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p:txBody>
          <a:bodyPr/>
          <a:lstStyle/>
          <a:p>
            <a:endParaRPr lang="sv-SE"/>
          </a:p>
        </p:txBody>
      </p:sp>
      <p:sp>
        <p:nvSpPr>
          <p:cNvPr id="9" name="Platshållare för text 8">
            <a:extLst>
              <a:ext uri="{FF2B5EF4-FFF2-40B4-BE49-F238E27FC236}">
                <a16:creationId xmlns:a16="http://schemas.microsoft.com/office/drawing/2014/main" id="{B10A457A-EAF8-4165-9FD9-D79658F90D55}"/>
              </a:ext>
            </a:extLst>
          </p:cNvPr>
          <p:cNvSpPr>
            <a:spLocks noGrp="1"/>
          </p:cNvSpPr>
          <p:nvPr>
            <p:ph type="body" sz="quarter" idx="12"/>
          </p:nvPr>
        </p:nvSpPr>
        <p:spPr/>
        <p:txBody>
          <a:bodyPr/>
          <a:lstStyle/>
          <a:p>
            <a:r>
              <a:rPr lang="sv-SE" dirty="0"/>
              <a:t>Diskutera Trafikverkets framtida behov – </a:t>
            </a:r>
          </a:p>
          <a:p>
            <a:r>
              <a:rPr lang="sv-SE" dirty="0"/>
              <a:t>Forskarna formulerar forskningsfrågan MEN iterativ hantering – Hawzheen</a:t>
            </a:r>
          </a:p>
          <a:p>
            <a:r>
              <a:rPr lang="sv-SE" dirty="0"/>
              <a:t>Pingisbord </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39</a:t>
            </a:fld>
            <a:endParaRPr lang="sv-SE" dirty="0"/>
          </a:p>
        </p:txBody>
      </p:sp>
    </p:spTree>
    <p:extLst>
      <p:ext uri="{BB962C8B-B14F-4D97-AF65-F5344CB8AC3E}">
        <p14:creationId xmlns:p14="http://schemas.microsoft.com/office/powerpoint/2010/main" val="2636886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770467"/>
            <a:ext cx="10800000" cy="5668833"/>
          </a:xfrm>
        </p:spPr>
        <p:txBody>
          <a:bodyPr/>
          <a:lstStyle/>
          <a:p>
            <a:pPr algn="ctr"/>
            <a:r>
              <a:rPr lang="sv-SE" dirty="0"/>
              <a:t>Trafikverkets satsning på </a:t>
            </a:r>
            <a:br>
              <a:rPr lang="sv-SE" dirty="0"/>
            </a:br>
            <a:r>
              <a:rPr lang="sv-SE" i="1" dirty="0"/>
              <a:t>Kompetenscentrum</a:t>
            </a:r>
            <a:r>
              <a:rPr lang="sv-SE" dirty="0"/>
              <a:t> vägteknik</a:t>
            </a:r>
            <a:br>
              <a:rPr lang="sv-SE" dirty="0"/>
            </a:br>
            <a:r>
              <a:rPr lang="sv-SE" sz="2000" dirty="0"/>
              <a:t>(forskning, inte innovation)</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4</a:t>
            </a:fld>
            <a:endParaRPr lang="sv-SE" dirty="0"/>
          </a:p>
        </p:txBody>
      </p:sp>
    </p:spTree>
    <p:extLst>
      <p:ext uri="{BB962C8B-B14F-4D97-AF65-F5344CB8AC3E}">
        <p14:creationId xmlns:p14="http://schemas.microsoft.com/office/powerpoint/2010/main" val="1153139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750771"/>
            <a:ext cx="10800000" cy="5688529"/>
          </a:xfrm>
        </p:spPr>
        <p:txBody>
          <a:bodyPr/>
          <a:lstStyle/>
          <a:p>
            <a:pPr algn="ctr"/>
            <a:r>
              <a:rPr lang="sv-SE" b="0" i="0" dirty="0">
                <a:solidFill>
                  <a:srgbClr val="333333"/>
                </a:solidFill>
                <a:effectLst/>
                <a:latin typeface="Tahoma" panose="020B0604030504040204" pitchFamily="34" charset="0"/>
              </a:rPr>
              <a:t>Session 2 – </a:t>
            </a:r>
            <a:br>
              <a:rPr lang="sv-SE" b="0" i="0" dirty="0">
                <a:solidFill>
                  <a:srgbClr val="333333"/>
                </a:solidFill>
                <a:effectLst/>
                <a:latin typeface="Tahoma" panose="020B0604030504040204" pitchFamily="34" charset="0"/>
              </a:rPr>
            </a:br>
            <a:r>
              <a:rPr lang="sv-SE" b="0" i="0" dirty="0">
                <a:solidFill>
                  <a:srgbClr val="333333"/>
                </a:solidFill>
                <a:effectLst/>
                <a:latin typeface="Tahoma" panose="020B0604030504040204" pitchFamily="34" charset="0"/>
              </a:rPr>
              <a:t>Aff</a:t>
            </a:r>
            <a:r>
              <a:rPr lang="sv-SE" b="0" dirty="0">
                <a:solidFill>
                  <a:srgbClr val="333333"/>
                </a:solidFill>
                <a:latin typeface="Tahoma" panose="020B0604030504040204" pitchFamily="34" charset="0"/>
              </a:rPr>
              <a:t>ärsutveckling</a:t>
            </a:r>
            <a:endParaRPr lang="sv-SE" b="0" i="0" dirty="0">
              <a:solidFill>
                <a:srgbClr val="333333"/>
              </a:solidFill>
              <a:effectLst/>
              <a:latin typeface="Tahoma" panose="020B0604030504040204" pitchFamily="34" charset="0"/>
            </a:endParaRP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a:xfrm>
            <a:off x="9066998" y="201600"/>
            <a:ext cx="2852116" cy="789802"/>
          </a:xfrm>
        </p:spPr>
        <p:txBody>
          <a:bodyPr/>
          <a:lstStyle/>
          <a:p>
            <a:r>
              <a:rPr lang="sv-SE" sz="2000" dirty="0"/>
              <a:t>Klockan 15:00-16:30</a:t>
            </a:r>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40</a:t>
            </a:fld>
            <a:endParaRPr lang="sv-SE" dirty="0"/>
          </a:p>
        </p:txBody>
      </p:sp>
    </p:spTree>
    <p:extLst>
      <p:ext uri="{BB962C8B-B14F-4D97-AF65-F5344CB8AC3E}">
        <p14:creationId xmlns:p14="http://schemas.microsoft.com/office/powerpoint/2010/main" val="17825401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750771"/>
            <a:ext cx="10800000" cy="5688529"/>
          </a:xfrm>
        </p:spPr>
        <p:txBody>
          <a:bodyPr/>
          <a:lstStyle/>
          <a:p>
            <a:pPr algn="ctr"/>
            <a:r>
              <a:rPr lang="sv-SE" b="0" i="0" dirty="0">
                <a:solidFill>
                  <a:srgbClr val="333333"/>
                </a:solidFill>
                <a:effectLst/>
                <a:latin typeface="Tahoma" panose="020B0604030504040204" pitchFamily="34" charset="0"/>
              </a:rPr>
              <a:t>Uppsamling av dagen</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a:xfrm>
            <a:off x="9066998" y="201600"/>
            <a:ext cx="2852116" cy="789802"/>
          </a:xfrm>
        </p:spPr>
        <p:txBody>
          <a:bodyPr/>
          <a:lstStyle/>
          <a:p>
            <a:r>
              <a:rPr lang="sv-SE" sz="2000" dirty="0"/>
              <a:t>Klockan 16:30-17:00</a:t>
            </a:r>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41</a:t>
            </a:fld>
            <a:endParaRPr lang="sv-SE" dirty="0"/>
          </a:p>
        </p:txBody>
      </p:sp>
    </p:spTree>
    <p:extLst>
      <p:ext uri="{BB962C8B-B14F-4D97-AF65-F5344CB8AC3E}">
        <p14:creationId xmlns:p14="http://schemas.microsoft.com/office/powerpoint/2010/main" val="15710014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A7CEB3A-E93A-49E7-AD43-C5C851C30769}"/>
              </a:ext>
            </a:extLst>
          </p:cNvPr>
          <p:cNvSpPr>
            <a:spLocks noGrp="1"/>
          </p:cNvSpPr>
          <p:nvPr>
            <p:ph type="title"/>
          </p:nvPr>
        </p:nvSpPr>
        <p:spPr>
          <a:xfrm>
            <a:off x="696000" y="1997999"/>
            <a:ext cx="10800000" cy="2718379"/>
          </a:xfrm>
        </p:spPr>
        <p:txBody>
          <a:bodyPr/>
          <a:lstStyle/>
          <a:p>
            <a:r>
              <a:rPr lang="sv-SE" dirty="0"/>
              <a:t>Tack för igår!</a:t>
            </a:r>
          </a:p>
        </p:txBody>
      </p:sp>
      <p:sp>
        <p:nvSpPr>
          <p:cNvPr id="3" name="Platshållare för text 2">
            <a:extLst>
              <a:ext uri="{FF2B5EF4-FFF2-40B4-BE49-F238E27FC236}">
                <a16:creationId xmlns:a16="http://schemas.microsoft.com/office/drawing/2014/main" id="{96A91252-C369-43BA-8D50-E740BE1D0712}"/>
              </a:ext>
            </a:extLst>
          </p:cNvPr>
          <p:cNvSpPr>
            <a:spLocks noGrp="1"/>
          </p:cNvSpPr>
          <p:nvPr>
            <p:ph type="body" sz="quarter" idx="12"/>
          </p:nvPr>
        </p:nvSpPr>
        <p:spPr>
          <a:xfrm>
            <a:off x="696000" y="4004968"/>
            <a:ext cx="10800000" cy="1080001"/>
          </a:xfrm>
        </p:spPr>
        <p:txBody>
          <a:bodyPr/>
          <a:lstStyle/>
          <a:p>
            <a:r>
              <a:rPr lang="sv-SE" dirty="0"/>
              <a:t>Joakim Lundberg – föreståndare KCV</a:t>
            </a:r>
          </a:p>
        </p:txBody>
      </p:sp>
      <p:pic>
        <p:nvPicPr>
          <p:cNvPr id="1026" name="Picture 2">
            <a:extLst>
              <a:ext uri="{FF2B5EF4-FFF2-40B4-BE49-F238E27FC236}">
                <a16:creationId xmlns:a16="http://schemas.microsoft.com/office/drawing/2014/main" id="{CBC3FDEB-D2FA-4E02-9929-A725313CFF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444836" y="-532"/>
            <a:ext cx="3333750" cy="1684953"/>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datum 3">
            <a:extLst>
              <a:ext uri="{FF2B5EF4-FFF2-40B4-BE49-F238E27FC236}">
                <a16:creationId xmlns:a16="http://schemas.microsoft.com/office/drawing/2014/main" id="{AC13F82F-6DAA-410C-8A54-BADB765E1DC8}"/>
              </a:ext>
            </a:extLst>
          </p:cNvPr>
          <p:cNvSpPr txBox="1">
            <a:spLocks/>
          </p:cNvSpPr>
          <p:nvPr/>
        </p:nvSpPr>
        <p:spPr>
          <a:xfrm>
            <a:off x="9066998" y="201600"/>
            <a:ext cx="2852116" cy="78980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dirty="0"/>
              <a:t>Klockan 08:45-09:00</a:t>
            </a:r>
          </a:p>
        </p:txBody>
      </p:sp>
    </p:spTree>
    <p:extLst>
      <p:ext uri="{BB962C8B-B14F-4D97-AF65-F5344CB8AC3E}">
        <p14:creationId xmlns:p14="http://schemas.microsoft.com/office/powerpoint/2010/main" val="1371152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A23F9E0-F3F7-449B-B069-A45DBF7F2107}"/>
              </a:ext>
            </a:extLst>
          </p:cNvPr>
          <p:cNvSpPr>
            <a:spLocks noGrp="1"/>
          </p:cNvSpPr>
          <p:nvPr>
            <p:ph type="title"/>
          </p:nvPr>
        </p:nvSpPr>
        <p:spPr/>
        <p:txBody>
          <a:bodyPr/>
          <a:lstStyle/>
          <a:p>
            <a:r>
              <a:rPr lang="sv-SE" dirty="0"/>
              <a:t>Tack för igår!</a:t>
            </a:r>
          </a:p>
        </p:txBody>
      </p:sp>
      <p:sp>
        <p:nvSpPr>
          <p:cNvPr id="6" name="Platshållare för text 5">
            <a:extLst>
              <a:ext uri="{FF2B5EF4-FFF2-40B4-BE49-F238E27FC236}">
                <a16:creationId xmlns:a16="http://schemas.microsoft.com/office/drawing/2014/main" id="{66823A78-B882-498C-8DAF-E61DCA2BAF71}"/>
              </a:ext>
            </a:extLst>
          </p:cNvPr>
          <p:cNvSpPr>
            <a:spLocks noGrp="1"/>
          </p:cNvSpPr>
          <p:nvPr>
            <p:ph type="body" sz="quarter" idx="11"/>
          </p:nvPr>
        </p:nvSpPr>
        <p:spPr/>
        <p:txBody>
          <a:bodyPr/>
          <a:lstStyle/>
          <a:p>
            <a:r>
              <a:rPr lang="sv-SE" dirty="0"/>
              <a:t>Robert Karlsson, samordnare vägteknikspecialister. VO Investering</a:t>
            </a:r>
          </a:p>
          <a:p>
            <a:r>
              <a:rPr lang="sv-SE" dirty="0"/>
              <a:t>Pontus Gruhs, strategisk utveckling. VO Planering</a:t>
            </a:r>
          </a:p>
        </p:txBody>
      </p:sp>
      <p:sp>
        <p:nvSpPr>
          <p:cNvPr id="4" name="Platshållare för text 3">
            <a:extLst>
              <a:ext uri="{FF2B5EF4-FFF2-40B4-BE49-F238E27FC236}">
                <a16:creationId xmlns:a16="http://schemas.microsoft.com/office/drawing/2014/main" id="{919B37BA-28D9-440D-9DAF-9D548CB53CA1}"/>
              </a:ext>
            </a:extLst>
          </p:cNvPr>
          <p:cNvSpPr>
            <a:spLocks noGrp="1"/>
          </p:cNvSpPr>
          <p:nvPr>
            <p:ph type="body" sz="quarter" idx="12"/>
          </p:nvPr>
        </p:nvSpPr>
        <p:spPr/>
        <p:txBody>
          <a:bodyPr/>
          <a:lstStyle/>
          <a:p>
            <a:r>
              <a:rPr lang="sv-SE" dirty="0"/>
              <a:t>2</a:t>
            </a:r>
          </a:p>
          <a:p>
            <a:endParaRPr lang="sv-SE" dirty="0"/>
          </a:p>
        </p:txBody>
      </p:sp>
      <p:sp>
        <p:nvSpPr>
          <p:cNvPr id="7" name="Platshållare för datum 3">
            <a:extLst>
              <a:ext uri="{FF2B5EF4-FFF2-40B4-BE49-F238E27FC236}">
                <a16:creationId xmlns:a16="http://schemas.microsoft.com/office/drawing/2014/main" id="{3C21B61C-C1EF-4166-8D63-DC86ED8BE767}"/>
              </a:ext>
            </a:extLst>
          </p:cNvPr>
          <p:cNvSpPr txBox="1">
            <a:spLocks/>
          </p:cNvSpPr>
          <p:nvPr/>
        </p:nvSpPr>
        <p:spPr>
          <a:xfrm>
            <a:off x="9066998" y="201600"/>
            <a:ext cx="2852116" cy="78980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dirty="0"/>
              <a:t>Klockan 08:45-09:00</a:t>
            </a:r>
          </a:p>
        </p:txBody>
      </p:sp>
    </p:spTree>
    <p:extLst>
      <p:ext uri="{BB962C8B-B14F-4D97-AF65-F5344CB8AC3E}">
        <p14:creationId xmlns:p14="http://schemas.microsoft.com/office/powerpoint/2010/main" val="33572536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750771"/>
            <a:ext cx="10800000" cy="5688529"/>
          </a:xfrm>
        </p:spPr>
        <p:txBody>
          <a:bodyPr/>
          <a:lstStyle/>
          <a:p>
            <a:pPr algn="ctr"/>
            <a:r>
              <a:rPr lang="sv-SE" b="0" i="0" dirty="0">
                <a:solidFill>
                  <a:srgbClr val="333333"/>
                </a:solidFill>
                <a:effectLst/>
                <a:latin typeface="Tahoma" panose="020B0604030504040204" pitchFamily="34" charset="0"/>
              </a:rPr>
              <a:t>Session 3 – </a:t>
            </a:r>
            <a:br>
              <a:rPr lang="sv-SE" b="0" i="0" dirty="0">
                <a:solidFill>
                  <a:srgbClr val="333333"/>
                </a:solidFill>
                <a:effectLst/>
                <a:latin typeface="Tahoma" panose="020B0604030504040204" pitchFamily="34" charset="0"/>
              </a:rPr>
            </a:br>
            <a:r>
              <a:rPr lang="sv-SE" b="0" i="0" dirty="0">
                <a:solidFill>
                  <a:srgbClr val="333333"/>
                </a:solidFill>
                <a:effectLst/>
                <a:latin typeface="Tahoma" panose="020B0604030504040204" pitchFamily="34" charset="0"/>
              </a:rPr>
              <a:t>Materia, prestanda, egenskaper och nedbrytning</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a:xfrm>
            <a:off x="9066998" y="201600"/>
            <a:ext cx="2852116" cy="789802"/>
          </a:xfrm>
        </p:spPr>
        <p:txBody>
          <a:bodyPr/>
          <a:lstStyle/>
          <a:p>
            <a:r>
              <a:rPr lang="sv-SE" sz="2000" dirty="0"/>
              <a:t>Klockan 09:00-09:45</a:t>
            </a:r>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44</a:t>
            </a:fld>
            <a:endParaRPr lang="sv-SE" dirty="0"/>
          </a:p>
        </p:txBody>
      </p:sp>
    </p:spTree>
    <p:extLst>
      <p:ext uri="{BB962C8B-B14F-4D97-AF65-F5344CB8AC3E}">
        <p14:creationId xmlns:p14="http://schemas.microsoft.com/office/powerpoint/2010/main" val="15846918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AADA99B0-7579-49C4-A107-D16FCA5FDF2A}"/>
              </a:ext>
            </a:extLst>
          </p:cNvPr>
          <p:cNvSpPr>
            <a:spLocks noGrp="1"/>
          </p:cNvSpPr>
          <p:nvPr>
            <p:ph type="title"/>
          </p:nvPr>
        </p:nvSpPr>
        <p:spPr/>
        <p:txBody>
          <a:bodyPr/>
          <a:lstStyle/>
          <a:p>
            <a:r>
              <a:rPr lang="sv-SE" dirty="0"/>
              <a:t>Vägbeläggningar</a:t>
            </a:r>
          </a:p>
        </p:txBody>
      </p:sp>
      <p:sp>
        <p:nvSpPr>
          <p:cNvPr id="8" name="Platshållare för text 7">
            <a:extLst>
              <a:ext uri="{FF2B5EF4-FFF2-40B4-BE49-F238E27FC236}">
                <a16:creationId xmlns:a16="http://schemas.microsoft.com/office/drawing/2014/main" id="{B476867D-9167-41E5-BDE4-1BF1BC1AEDBC}"/>
              </a:ext>
            </a:extLst>
          </p:cNvPr>
          <p:cNvSpPr>
            <a:spLocks noGrp="1"/>
          </p:cNvSpPr>
          <p:nvPr>
            <p:ph type="body" sz="quarter" idx="12"/>
          </p:nvPr>
        </p:nvSpPr>
        <p:spPr/>
        <p:txBody>
          <a:bodyPr/>
          <a:lstStyle/>
          <a:p>
            <a:r>
              <a:rPr lang="sv-SE" dirty="0"/>
              <a:t>Utmaningar</a:t>
            </a:r>
          </a:p>
          <a:p>
            <a:pPr lvl="1"/>
            <a:r>
              <a:rPr lang="sv-SE" dirty="0"/>
              <a:t>Samtidigt minska kostnader, minska klimatutsläpp, … och öka volymer, särskilt bärighetshöjande</a:t>
            </a:r>
          </a:p>
          <a:p>
            <a:pPr lvl="1"/>
            <a:endParaRPr lang="sv-SE" dirty="0"/>
          </a:p>
          <a:p>
            <a:r>
              <a:rPr lang="sv-SE" dirty="0"/>
              <a:t>Utdrag ur forskningsinriktning för vägbeläggning</a:t>
            </a:r>
          </a:p>
        </p:txBody>
      </p:sp>
      <p:sp>
        <p:nvSpPr>
          <p:cNvPr id="4" name="Platshållare för datum 3">
            <a:extLst>
              <a:ext uri="{FF2B5EF4-FFF2-40B4-BE49-F238E27FC236}">
                <a16:creationId xmlns:a16="http://schemas.microsoft.com/office/drawing/2014/main" id="{1D41BA5E-B88A-430E-B3DE-38C5C18DDD74}"/>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53F3457C-02F3-4A20-B3F9-BD1EB18311A7}"/>
              </a:ext>
            </a:extLst>
          </p:cNvPr>
          <p:cNvSpPr>
            <a:spLocks noGrp="1"/>
          </p:cNvSpPr>
          <p:nvPr>
            <p:ph type="sldNum" sz="quarter" idx="4"/>
          </p:nvPr>
        </p:nvSpPr>
        <p:spPr/>
        <p:txBody>
          <a:bodyPr/>
          <a:lstStyle/>
          <a:p>
            <a:fld id="{816FEC2C-AD63-44F4-896C-A2025F5FB260}" type="slidenum">
              <a:rPr lang="sv-SE" smtClean="0"/>
              <a:pPr/>
              <a:t>45</a:t>
            </a:fld>
            <a:endParaRPr lang="sv-SE" dirty="0"/>
          </a:p>
        </p:txBody>
      </p:sp>
    </p:spTree>
    <p:extLst>
      <p:ext uri="{BB962C8B-B14F-4D97-AF65-F5344CB8AC3E}">
        <p14:creationId xmlns:p14="http://schemas.microsoft.com/office/powerpoint/2010/main" val="281736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1E808334-1016-48F6-9F34-B4C910D7A574}"/>
              </a:ext>
            </a:extLst>
          </p:cNvPr>
          <p:cNvSpPr>
            <a:spLocks noGrp="1"/>
          </p:cNvSpPr>
          <p:nvPr>
            <p:ph type="title"/>
          </p:nvPr>
        </p:nvSpPr>
        <p:spPr/>
        <p:txBody>
          <a:bodyPr/>
          <a:lstStyle/>
          <a:p>
            <a:r>
              <a:rPr lang="sv-SE" dirty="0"/>
              <a:t>En omöjlig utmaning utan forskning och utveckling?</a:t>
            </a:r>
          </a:p>
        </p:txBody>
      </p:sp>
      <p:sp>
        <p:nvSpPr>
          <p:cNvPr id="8" name="Platshållare för text 7">
            <a:extLst>
              <a:ext uri="{FF2B5EF4-FFF2-40B4-BE49-F238E27FC236}">
                <a16:creationId xmlns:a16="http://schemas.microsoft.com/office/drawing/2014/main" id="{699B23EF-7499-4D1F-A18D-E5B4CE6A6F5C}"/>
              </a:ext>
            </a:extLst>
          </p:cNvPr>
          <p:cNvSpPr>
            <a:spLocks noGrp="1"/>
          </p:cNvSpPr>
          <p:nvPr>
            <p:ph type="body" sz="quarter" idx="12"/>
          </p:nvPr>
        </p:nvSpPr>
        <p:spPr/>
        <p:txBody>
          <a:bodyPr/>
          <a:lstStyle/>
          <a:p>
            <a:pPr marL="0" indent="0">
              <a:buNone/>
            </a:pPr>
            <a:r>
              <a:rPr lang="sv-SE" dirty="0"/>
              <a:t>Trafikverket förväntas bl.a. uppnå följande målsättningar:</a:t>
            </a:r>
          </a:p>
          <a:p>
            <a:r>
              <a:rPr lang="sv-SE" dirty="0"/>
              <a:t>Återta ”eftersläpande underhåll” och öka bärigheten på vägnätet (samt därmed öka verksamhetsvolymen)</a:t>
            </a:r>
          </a:p>
          <a:p>
            <a:r>
              <a:rPr lang="sv-SE" dirty="0"/>
              <a:t>Reducera klimatutsläpp gradvis för att nå </a:t>
            </a:r>
            <a:r>
              <a:rPr lang="sv-SE" dirty="0" err="1"/>
              <a:t>nettonoll</a:t>
            </a:r>
            <a:r>
              <a:rPr lang="sv-SE" dirty="0"/>
              <a:t> år 2040</a:t>
            </a:r>
          </a:p>
          <a:p>
            <a:r>
              <a:rPr lang="sv-SE" dirty="0"/>
              <a:t>Minska kostnader genom ökad effektivitet och produktivitet</a:t>
            </a:r>
          </a:p>
          <a:p>
            <a:endParaRPr lang="sv-SE" dirty="0"/>
          </a:p>
          <a:p>
            <a:endParaRPr lang="sv-SE" dirty="0"/>
          </a:p>
        </p:txBody>
      </p:sp>
      <p:sp>
        <p:nvSpPr>
          <p:cNvPr id="4" name="Platshållare för datum 3">
            <a:extLst>
              <a:ext uri="{FF2B5EF4-FFF2-40B4-BE49-F238E27FC236}">
                <a16:creationId xmlns:a16="http://schemas.microsoft.com/office/drawing/2014/main" id="{82ECF6C6-05A9-4CD0-95FA-92F3C39D0DF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740401D4-F124-4C0B-919E-909A0E4E2A18}"/>
              </a:ext>
            </a:extLst>
          </p:cNvPr>
          <p:cNvSpPr>
            <a:spLocks noGrp="1"/>
          </p:cNvSpPr>
          <p:nvPr>
            <p:ph type="sldNum" sz="quarter" idx="4"/>
          </p:nvPr>
        </p:nvSpPr>
        <p:spPr/>
        <p:txBody>
          <a:bodyPr/>
          <a:lstStyle/>
          <a:p>
            <a:fld id="{816FEC2C-AD63-44F4-896C-A2025F5FB260}" type="slidenum">
              <a:rPr lang="sv-SE" smtClean="0"/>
              <a:pPr/>
              <a:t>46</a:t>
            </a:fld>
            <a:endParaRPr lang="sv-SE" dirty="0"/>
          </a:p>
        </p:txBody>
      </p:sp>
    </p:spTree>
    <p:extLst>
      <p:ext uri="{BB962C8B-B14F-4D97-AF65-F5344CB8AC3E}">
        <p14:creationId xmlns:p14="http://schemas.microsoft.com/office/powerpoint/2010/main" val="27033658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1E808334-1016-48F6-9F34-B4C910D7A574}"/>
              </a:ext>
            </a:extLst>
          </p:cNvPr>
          <p:cNvSpPr>
            <a:spLocks noGrp="1"/>
          </p:cNvSpPr>
          <p:nvPr>
            <p:ph type="title"/>
          </p:nvPr>
        </p:nvSpPr>
        <p:spPr/>
        <p:txBody>
          <a:bodyPr/>
          <a:lstStyle/>
          <a:p>
            <a:r>
              <a:rPr lang="sv-SE" dirty="0"/>
              <a:t>FOI-inriktning vägbeläggning</a:t>
            </a:r>
          </a:p>
        </p:txBody>
      </p:sp>
      <p:sp>
        <p:nvSpPr>
          <p:cNvPr id="8" name="Platshållare för text 7">
            <a:extLst>
              <a:ext uri="{FF2B5EF4-FFF2-40B4-BE49-F238E27FC236}">
                <a16:creationId xmlns:a16="http://schemas.microsoft.com/office/drawing/2014/main" id="{699B23EF-7499-4D1F-A18D-E5B4CE6A6F5C}"/>
              </a:ext>
            </a:extLst>
          </p:cNvPr>
          <p:cNvSpPr>
            <a:spLocks noGrp="1"/>
          </p:cNvSpPr>
          <p:nvPr>
            <p:ph type="body" sz="quarter" idx="12"/>
          </p:nvPr>
        </p:nvSpPr>
        <p:spPr>
          <a:xfrm>
            <a:off x="694799" y="2529000"/>
            <a:ext cx="10717615" cy="3060000"/>
          </a:xfrm>
        </p:spPr>
        <p:txBody>
          <a:bodyPr/>
          <a:lstStyle/>
          <a:p>
            <a:pPr marL="0" indent="0">
              <a:buNone/>
            </a:pPr>
            <a:r>
              <a:rPr lang="sv-SE" dirty="0"/>
              <a:t>Syfte </a:t>
            </a:r>
            <a:r>
              <a:rPr lang="sv-SE" dirty="0" err="1"/>
              <a:t>bla</a:t>
            </a:r>
            <a:r>
              <a:rPr lang="sv-SE" dirty="0"/>
              <a:t>:</a:t>
            </a:r>
          </a:p>
          <a:p>
            <a:r>
              <a:rPr lang="sv-SE" dirty="0"/>
              <a:t>Formulera </a:t>
            </a:r>
            <a:r>
              <a:rPr lang="sv-SE" u="sng" dirty="0"/>
              <a:t>mål</a:t>
            </a:r>
            <a:r>
              <a:rPr lang="sv-SE" dirty="0"/>
              <a:t> för </a:t>
            </a:r>
            <a:r>
              <a:rPr lang="sv-SE" dirty="0" err="1"/>
              <a:t>FoI</a:t>
            </a:r>
            <a:r>
              <a:rPr lang="sv-SE" dirty="0"/>
              <a:t>, som i sin tur har som syfte att bl.a. rikta satsningar, möjliggöra prioriteringar mellan satsningar och skapa en gemensam bild av framtida arbete.</a:t>
            </a:r>
          </a:p>
          <a:p>
            <a:r>
              <a:rPr lang="sv-SE" dirty="0"/>
              <a:t>Dokumentet underlättar </a:t>
            </a:r>
            <a:r>
              <a:rPr lang="sv-SE" u="sng" dirty="0"/>
              <a:t>samarbete</a:t>
            </a:r>
            <a:r>
              <a:rPr lang="sv-SE" dirty="0"/>
              <a:t> och synkronisering med andra dokument som används för att styra </a:t>
            </a:r>
            <a:r>
              <a:rPr lang="sv-SE" dirty="0" err="1"/>
              <a:t>FoI</a:t>
            </a:r>
            <a:r>
              <a:rPr lang="sv-SE" dirty="0"/>
              <a:t>. </a:t>
            </a:r>
          </a:p>
          <a:p>
            <a:r>
              <a:rPr lang="sv-SE" dirty="0"/>
              <a:t>Underlag för </a:t>
            </a:r>
            <a:r>
              <a:rPr lang="sv-SE" u="sng" dirty="0"/>
              <a:t>satsningar och prioriteringar </a:t>
            </a:r>
            <a:r>
              <a:rPr lang="sv-SE" dirty="0"/>
              <a:t>till </a:t>
            </a:r>
            <a:r>
              <a:rPr lang="sv-SE" dirty="0" err="1"/>
              <a:t>FoI</a:t>
            </a:r>
            <a:r>
              <a:rPr lang="sv-SE" dirty="0"/>
              <a:t> portföljer</a:t>
            </a:r>
          </a:p>
          <a:p>
            <a:r>
              <a:rPr lang="sv-SE" u="sng" dirty="0"/>
              <a:t>Kommunicera behov </a:t>
            </a:r>
            <a:r>
              <a:rPr lang="sv-SE" dirty="0"/>
              <a:t>av </a:t>
            </a:r>
            <a:r>
              <a:rPr lang="sv-SE" dirty="0" err="1"/>
              <a:t>FoI</a:t>
            </a:r>
            <a:r>
              <a:rPr lang="sv-SE" dirty="0"/>
              <a:t> mot branschen och </a:t>
            </a:r>
            <a:r>
              <a:rPr lang="sv-SE" dirty="0" err="1"/>
              <a:t>FoI</a:t>
            </a:r>
            <a:r>
              <a:rPr lang="sv-SE" dirty="0"/>
              <a:t>-utförare.</a:t>
            </a:r>
          </a:p>
          <a:p>
            <a:endParaRPr lang="sv-SE" dirty="0"/>
          </a:p>
        </p:txBody>
      </p:sp>
      <p:sp>
        <p:nvSpPr>
          <p:cNvPr id="4" name="Platshållare för datum 3">
            <a:extLst>
              <a:ext uri="{FF2B5EF4-FFF2-40B4-BE49-F238E27FC236}">
                <a16:creationId xmlns:a16="http://schemas.microsoft.com/office/drawing/2014/main" id="{82ECF6C6-05A9-4CD0-95FA-92F3C39D0DF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740401D4-F124-4C0B-919E-909A0E4E2A18}"/>
              </a:ext>
            </a:extLst>
          </p:cNvPr>
          <p:cNvSpPr>
            <a:spLocks noGrp="1"/>
          </p:cNvSpPr>
          <p:nvPr>
            <p:ph type="sldNum" sz="quarter" idx="4"/>
          </p:nvPr>
        </p:nvSpPr>
        <p:spPr/>
        <p:txBody>
          <a:bodyPr/>
          <a:lstStyle/>
          <a:p>
            <a:fld id="{816FEC2C-AD63-44F4-896C-A2025F5FB260}" type="slidenum">
              <a:rPr lang="sv-SE" smtClean="0"/>
              <a:pPr/>
              <a:t>47</a:t>
            </a:fld>
            <a:endParaRPr lang="sv-SE" dirty="0"/>
          </a:p>
        </p:txBody>
      </p:sp>
    </p:spTree>
    <p:extLst>
      <p:ext uri="{BB962C8B-B14F-4D97-AF65-F5344CB8AC3E}">
        <p14:creationId xmlns:p14="http://schemas.microsoft.com/office/powerpoint/2010/main" val="22997420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1E808334-1016-48F6-9F34-B4C910D7A574}"/>
              </a:ext>
            </a:extLst>
          </p:cNvPr>
          <p:cNvSpPr>
            <a:spLocks noGrp="1"/>
          </p:cNvSpPr>
          <p:nvPr>
            <p:ph type="title"/>
          </p:nvPr>
        </p:nvSpPr>
        <p:spPr/>
        <p:txBody>
          <a:bodyPr/>
          <a:lstStyle/>
          <a:p>
            <a:r>
              <a:rPr lang="sv-SE" dirty="0"/>
              <a:t>FOI-inriktning vägbeläggning</a:t>
            </a:r>
          </a:p>
        </p:txBody>
      </p:sp>
      <p:sp>
        <p:nvSpPr>
          <p:cNvPr id="8" name="Platshållare för text 7">
            <a:extLst>
              <a:ext uri="{FF2B5EF4-FFF2-40B4-BE49-F238E27FC236}">
                <a16:creationId xmlns:a16="http://schemas.microsoft.com/office/drawing/2014/main" id="{699B23EF-7499-4D1F-A18D-E5B4CE6A6F5C}"/>
              </a:ext>
            </a:extLst>
          </p:cNvPr>
          <p:cNvSpPr>
            <a:spLocks noGrp="1"/>
          </p:cNvSpPr>
          <p:nvPr>
            <p:ph type="body" sz="quarter" idx="12"/>
          </p:nvPr>
        </p:nvSpPr>
        <p:spPr>
          <a:xfrm>
            <a:off x="694799" y="2039815"/>
            <a:ext cx="11157232" cy="3549185"/>
          </a:xfrm>
        </p:spPr>
        <p:txBody>
          <a:bodyPr/>
          <a:lstStyle/>
          <a:p>
            <a:pPr marL="342900" lvl="0" indent="-342900">
              <a:lnSpc>
                <a:spcPts val="1400"/>
              </a:lnSpc>
              <a:spcAft>
                <a:spcPts val="600"/>
              </a:spcAft>
              <a:buFont typeface="Wingdings" panose="05000000000000000000" pitchFamily="2" charset="2"/>
              <a:buChar char=""/>
            </a:pPr>
            <a:r>
              <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Utveckling av anläggningsinformation och tillståndsdata, för att kunna värdera både funktionellt tillstånd och åtgärdsbehov.</a:t>
            </a:r>
          </a:p>
          <a:p>
            <a:pPr marL="342900" lvl="0" indent="-342900">
              <a:lnSpc>
                <a:spcPts val="1400"/>
              </a:lnSpc>
              <a:spcAft>
                <a:spcPts val="600"/>
              </a:spcAft>
              <a:buFont typeface="Wingdings" panose="05000000000000000000" pitchFamily="2" charset="2"/>
              <a:buChar char=""/>
            </a:pPr>
            <a:r>
              <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Utveckling av tydliga modeller för att bedöma samhällsekonomiska effekter av beläggningsåtgärder; framförallt miljöeffekter och effekter av tyngre laster.</a:t>
            </a:r>
          </a:p>
          <a:p>
            <a:pPr marL="342900" lvl="0" indent="-342900">
              <a:lnSpc>
                <a:spcPts val="1400"/>
              </a:lnSpc>
              <a:spcAft>
                <a:spcPts val="600"/>
              </a:spcAft>
              <a:buFont typeface="Wingdings" panose="05000000000000000000" pitchFamily="2" charset="2"/>
              <a:buChar char=""/>
            </a:pPr>
            <a:r>
              <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Utveckling av beslutsstödsystem, som underlättar åtgärdsval vid olika förutsättningar.</a:t>
            </a:r>
          </a:p>
          <a:p>
            <a:pPr marL="342900" lvl="0" indent="-342900">
              <a:lnSpc>
                <a:spcPts val="1400"/>
              </a:lnSpc>
              <a:spcAft>
                <a:spcPts val="600"/>
              </a:spcAft>
              <a:buFont typeface="Wingdings" panose="05000000000000000000" pitchFamily="2" charset="2"/>
              <a:buChar char=""/>
            </a:pPr>
            <a:r>
              <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Utveckling av bättre modeller för livscykelkostnader (livslängd, tillverknings-kostnad, nedbrytning m.m.).</a:t>
            </a:r>
          </a:p>
          <a:p>
            <a:pPr marL="342900" lvl="0" indent="-342900">
              <a:lnSpc>
                <a:spcPts val="1400"/>
              </a:lnSpc>
              <a:spcAft>
                <a:spcPts val="600"/>
              </a:spcAft>
              <a:buFont typeface="Wingdings" panose="05000000000000000000" pitchFamily="2" charset="2"/>
              <a:buChar char=""/>
            </a:pPr>
            <a:r>
              <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Utveckling av mått, som på ett mer direkt sätt beskriver kopplingen mellan vägytans egenskaper och effekter på trafiksäkerheten.</a:t>
            </a:r>
          </a:p>
          <a:p>
            <a:pPr marL="342900" lvl="0" indent="-342900">
              <a:lnSpc>
                <a:spcPts val="1400"/>
              </a:lnSpc>
              <a:spcAft>
                <a:spcPts val="600"/>
              </a:spcAft>
              <a:buFont typeface="Wingdings" panose="05000000000000000000" pitchFamily="2" charset="2"/>
              <a:buChar char=""/>
            </a:pPr>
            <a:r>
              <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Utveckling av resurssnåla och miljöanpassade beläggningar.</a:t>
            </a:r>
          </a:p>
          <a:p>
            <a:pPr marL="342900" lvl="0" indent="-342900">
              <a:lnSpc>
                <a:spcPts val="1400"/>
              </a:lnSpc>
              <a:spcAft>
                <a:spcPts val="600"/>
              </a:spcAft>
              <a:buFont typeface="Wingdings" panose="05000000000000000000" pitchFamily="2" charset="2"/>
              <a:buChar char=""/>
            </a:pPr>
            <a:r>
              <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När det gäller buller och partiklar behöver Trafikverket hitta alternativ till andra metoder för att förbättra miljön i städer.</a:t>
            </a:r>
          </a:p>
          <a:p>
            <a:endParaRPr lang="sv-SE" dirty="0">
              <a:latin typeface="Times New Roman" panose="02020603050405020304" pitchFamily="18" charset="0"/>
              <a:cs typeface="Times New Roman" panose="02020603050405020304" pitchFamily="18" charset="0"/>
            </a:endParaRPr>
          </a:p>
        </p:txBody>
      </p:sp>
      <p:sp>
        <p:nvSpPr>
          <p:cNvPr id="4" name="Platshållare för datum 3">
            <a:extLst>
              <a:ext uri="{FF2B5EF4-FFF2-40B4-BE49-F238E27FC236}">
                <a16:creationId xmlns:a16="http://schemas.microsoft.com/office/drawing/2014/main" id="{82ECF6C6-05A9-4CD0-95FA-92F3C39D0DF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740401D4-F124-4C0B-919E-909A0E4E2A18}"/>
              </a:ext>
            </a:extLst>
          </p:cNvPr>
          <p:cNvSpPr>
            <a:spLocks noGrp="1"/>
          </p:cNvSpPr>
          <p:nvPr>
            <p:ph type="sldNum" sz="quarter" idx="4"/>
          </p:nvPr>
        </p:nvSpPr>
        <p:spPr/>
        <p:txBody>
          <a:bodyPr/>
          <a:lstStyle/>
          <a:p>
            <a:fld id="{816FEC2C-AD63-44F4-896C-A2025F5FB260}" type="slidenum">
              <a:rPr lang="sv-SE" smtClean="0"/>
              <a:pPr/>
              <a:t>48</a:t>
            </a:fld>
            <a:endParaRPr lang="sv-SE" dirty="0"/>
          </a:p>
        </p:txBody>
      </p:sp>
    </p:spTree>
    <p:extLst>
      <p:ext uri="{BB962C8B-B14F-4D97-AF65-F5344CB8AC3E}">
        <p14:creationId xmlns:p14="http://schemas.microsoft.com/office/powerpoint/2010/main" val="23240788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1E808334-1016-48F6-9F34-B4C910D7A574}"/>
              </a:ext>
            </a:extLst>
          </p:cNvPr>
          <p:cNvSpPr>
            <a:spLocks noGrp="1"/>
          </p:cNvSpPr>
          <p:nvPr>
            <p:ph type="title"/>
          </p:nvPr>
        </p:nvSpPr>
        <p:spPr/>
        <p:txBody>
          <a:bodyPr/>
          <a:lstStyle/>
          <a:p>
            <a:r>
              <a:rPr lang="sv-SE" dirty="0"/>
              <a:t>FOI-inriktning vägbeläggning</a:t>
            </a:r>
          </a:p>
        </p:txBody>
      </p:sp>
      <p:sp>
        <p:nvSpPr>
          <p:cNvPr id="8" name="Platshållare för text 7">
            <a:extLst>
              <a:ext uri="{FF2B5EF4-FFF2-40B4-BE49-F238E27FC236}">
                <a16:creationId xmlns:a16="http://schemas.microsoft.com/office/drawing/2014/main" id="{699B23EF-7499-4D1F-A18D-E5B4CE6A6F5C}"/>
              </a:ext>
            </a:extLst>
          </p:cNvPr>
          <p:cNvSpPr>
            <a:spLocks noGrp="1"/>
          </p:cNvSpPr>
          <p:nvPr>
            <p:ph type="body" sz="quarter" idx="12"/>
          </p:nvPr>
        </p:nvSpPr>
        <p:spPr>
          <a:xfrm>
            <a:off x="694799" y="2039815"/>
            <a:ext cx="11157232" cy="3549185"/>
          </a:xfrm>
        </p:spPr>
        <p:txBody>
          <a:bodyPr/>
          <a:lstStyle/>
          <a:p>
            <a:pPr marL="342900" lvl="0" indent="-342900">
              <a:lnSpc>
                <a:spcPts val="1400"/>
              </a:lnSpc>
              <a:spcAft>
                <a:spcPts val="600"/>
              </a:spcAft>
              <a:buFont typeface="Wingdings" panose="05000000000000000000" pitchFamily="2" charset="2"/>
              <a:buChar char=""/>
            </a:pPr>
            <a:r>
              <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Utveckling av heltäckande och oförstörande provningsmetoder, som fungerar både i fält och på laboratorium, för styrning och kontroll av egenskaper hos material och färdiga beläggningar.</a:t>
            </a:r>
          </a:p>
          <a:p>
            <a:pPr marL="342900" lvl="0" indent="-342900">
              <a:lnSpc>
                <a:spcPts val="1400"/>
              </a:lnSpc>
              <a:spcAft>
                <a:spcPts val="600"/>
              </a:spcAft>
              <a:buFont typeface="Wingdings" panose="05000000000000000000" pitchFamily="2" charset="2"/>
              <a:buChar char=""/>
            </a:pPr>
            <a:r>
              <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Utveckling av regelverk för att styra mot homogenitet och rätt kvalitet utifrån vägavsnittets behov.</a:t>
            </a:r>
          </a:p>
          <a:p>
            <a:pPr marL="342900" lvl="0" indent="-342900">
              <a:lnSpc>
                <a:spcPts val="1400"/>
              </a:lnSpc>
              <a:spcAft>
                <a:spcPts val="600"/>
              </a:spcAft>
              <a:buFont typeface="Wingdings" panose="05000000000000000000" pitchFamily="2" charset="2"/>
              <a:buChar char=""/>
            </a:pPr>
            <a:r>
              <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Utveckling av mer beständiga beläggningar t.ex. genom utvecklad klisterteknik (produkt och metod).</a:t>
            </a:r>
          </a:p>
          <a:p>
            <a:pPr marL="342900" lvl="0" indent="-342900">
              <a:lnSpc>
                <a:spcPts val="1400"/>
              </a:lnSpc>
              <a:spcAft>
                <a:spcPts val="600"/>
              </a:spcAft>
              <a:buFont typeface="Wingdings" panose="05000000000000000000" pitchFamily="2" charset="2"/>
              <a:buChar char=""/>
            </a:pPr>
            <a:r>
              <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Utveckling av bindemedel med längre livslängd och mindre miljöpåverkan.</a:t>
            </a:r>
          </a:p>
          <a:p>
            <a:pPr marL="342900" lvl="0" indent="-342900">
              <a:lnSpc>
                <a:spcPts val="1400"/>
              </a:lnSpc>
              <a:spcAft>
                <a:spcPts val="600"/>
              </a:spcAft>
              <a:buFont typeface="Wingdings" panose="05000000000000000000" pitchFamily="2" charset="2"/>
              <a:buChar char=""/>
            </a:pPr>
            <a:r>
              <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Tankbeläggningar som fungerar på mer högtrafikerade vägar, samt förebyggande förseglingar som förhindrar nedbrytning av vägen.</a:t>
            </a:r>
          </a:p>
          <a:p>
            <a:pPr marL="342900" indent="-342900">
              <a:lnSpc>
                <a:spcPts val="1400"/>
              </a:lnSpc>
              <a:spcAft>
                <a:spcPts val="600"/>
              </a:spcAft>
              <a:buFont typeface="Wingdings" panose="05000000000000000000" pitchFamily="2" charset="2"/>
              <a:buChar char=""/>
            </a:pPr>
            <a:r>
              <a:rPr lang="sv-SE"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Avvattningens effekter på beläggningar behöver studeras ytterligare för att säkerställa att rätt beläggningsåtgärder utförs på rätt plats i rätt tid.</a:t>
            </a:r>
          </a:p>
          <a:p>
            <a:pPr marL="342900" indent="-342900">
              <a:lnSpc>
                <a:spcPts val="1400"/>
              </a:lnSpc>
              <a:spcAft>
                <a:spcPts val="600"/>
              </a:spcAft>
              <a:buFont typeface="Wingdings" panose="05000000000000000000" pitchFamily="2" charset="2"/>
              <a:buChar char=""/>
            </a:pPr>
            <a:endParaRPr lang="sv-SE"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ts val="1400"/>
              </a:lnSpc>
              <a:spcAft>
                <a:spcPts val="600"/>
              </a:spcAft>
              <a:buFont typeface="Wingdings" panose="05000000000000000000" pitchFamily="2" charset="2"/>
              <a:buChar char=""/>
            </a:pPr>
            <a:r>
              <a:rPr lang="sv-SE"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Trafikverket önskar att tillsammans med branschen utreda förutsättningar att anordna en testanläggning. </a:t>
            </a:r>
          </a:p>
          <a:p>
            <a:pPr marL="342900" lvl="0" indent="-342900">
              <a:lnSpc>
                <a:spcPts val="1400"/>
              </a:lnSpc>
              <a:spcAft>
                <a:spcPts val="600"/>
              </a:spcAft>
              <a:buFont typeface="Wingdings" panose="05000000000000000000" pitchFamily="2" charset="2"/>
              <a:buChar char=""/>
            </a:pPr>
            <a:endPar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sv-SE" dirty="0">
              <a:latin typeface="Times New Roman" panose="02020603050405020304" pitchFamily="18" charset="0"/>
              <a:cs typeface="Times New Roman" panose="02020603050405020304" pitchFamily="18" charset="0"/>
            </a:endParaRPr>
          </a:p>
        </p:txBody>
      </p:sp>
      <p:sp>
        <p:nvSpPr>
          <p:cNvPr id="4" name="Platshållare för datum 3">
            <a:extLst>
              <a:ext uri="{FF2B5EF4-FFF2-40B4-BE49-F238E27FC236}">
                <a16:creationId xmlns:a16="http://schemas.microsoft.com/office/drawing/2014/main" id="{82ECF6C6-05A9-4CD0-95FA-92F3C39D0DF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740401D4-F124-4C0B-919E-909A0E4E2A18}"/>
              </a:ext>
            </a:extLst>
          </p:cNvPr>
          <p:cNvSpPr>
            <a:spLocks noGrp="1"/>
          </p:cNvSpPr>
          <p:nvPr>
            <p:ph type="sldNum" sz="quarter" idx="4"/>
          </p:nvPr>
        </p:nvSpPr>
        <p:spPr/>
        <p:txBody>
          <a:bodyPr/>
          <a:lstStyle/>
          <a:p>
            <a:fld id="{816FEC2C-AD63-44F4-896C-A2025F5FB260}" type="slidenum">
              <a:rPr lang="sv-SE" smtClean="0"/>
              <a:pPr/>
              <a:t>49</a:t>
            </a:fld>
            <a:endParaRPr lang="sv-SE" dirty="0"/>
          </a:p>
        </p:txBody>
      </p:sp>
    </p:spTree>
    <p:extLst>
      <p:ext uri="{BB962C8B-B14F-4D97-AF65-F5344CB8AC3E}">
        <p14:creationId xmlns:p14="http://schemas.microsoft.com/office/powerpoint/2010/main" val="3471315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p:txBody>
          <a:bodyPr/>
          <a:lstStyle/>
          <a:p>
            <a:r>
              <a:rPr lang="sv-SE" i="0" dirty="0">
                <a:solidFill>
                  <a:srgbClr val="212529"/>
                </a:solidFill>
                <a:effectLst/>
                <a:latin typeface="Open Sans" panose="020B0606030504020204" pitchFamily="34" charset="0"/>
              </a:rPr>
              <a:t>Innovation = nytt till nytta</a:t>
            </a:r>
            <a:endParaRPr lang="sv-SE" dirty="0"/>
          </a:p>
        </p:txBody>
      </p:sp>
      <p:sp>
        <p:nvSpPr>
          <p:cNvPr id="9" name="Platshållare för text 8">
            <a:extLst>
              <a:ext uri="{FF2B5EF4-FFF2-40B4-BE49-F238E27FC236}">
                <a16:creationId xmlns:a16="http://schemas.microsoft.com/office/drawing/2014/main" id="{B10A457A-EAF8-4165-9FD9-D79658F90D55}"/>
              </a:ext>
            </a:extLst>
          </p:cNvPr>
          <p:cNvSpPr>
            <a:spLocks noGrp="1"/>
          </p:cNvSpPr>
          <p:nvPr>
            <p:ph type="body" sz="quarter" idx="12"/>
          </p:nvPr>
        </p:nvSpPr>
        <p:spPr>
          <a:xfrm>
            <a:off x="694799" y="2529000"/>
            <a:ext cx="9854667" cy="3060000"/>
          </a:xfrm>
        </p:spPr>
        <p:txBody>
          <a:bodyPr/>
          <a:lstStyle/>
          <a:p>
            <a:r>
              <a:rPr lang="sv-SE" dirty="0">
                <a:solidFill>
                  <a:srgbClr val="212529"/>
                </a:solidFill>
                <a:latin typeface="Open Sans" panose="020B0606030504020204" pitchFamily="34" charset="0"/>
              </a:rPr>
              <a:t>Forskning har inget egenvärde, det är </a:t>
            </a:r>
            <a:r>
              <a:rPr lang="sv-SE" dirty="0">
                <a:solidFill>
                  <a:srgbClr val="212529"/>
                </a:solidFill>
                <a:highlight>
                  <a:srgbClr val="FFFF00"/>
                </a:highlight>
                <a:latin typeface="Open Sans" panose="020B0606030504020204" pitchFamily="34" charset="0"/>
              </a:rPr>
              <a:t>innovation</a:t>
            </a:r>
            <a:r>
              <a:rPr lang="sv-SE" dirty="0">
                <a:solidFill>
                  <a:srgbClr val="212529"/>
                </a:solidFill>
                <a:latin typeface="Open Sans" panose="020B0606030504020204" pitchFamily="34" charset="0"/>
              </a:rPr>
              <a:t> vi vill ha</a:t>
            </a:r>
          </a:p>
          <a:p>
            <a:pPr lvl="1"/>
            <a:r>
              <a:rPr lang="sv-SE" dirty="0">
                <a:solidFill>
                  <a:srgbClr val="212529"/>
                </a:solidFill>
                <a:latin typeface="Open Sans" panose="020B0606030504020204" pitchFamily="34" charset="0"/>
              </a:rPr>
              <a:t>Produkter och tjänster </a:t>
            </a:r>
          </a:p>
          <a:p>
            <a:pPr lvl="2"/>
            <a:r>
              <a:rPr lang="sv-SE" dirty="0">
                <a:solidFill>
                  <a:srgbClr val="212529"/>
                </a:solidFill>
                <a:latin typeface="Open Sans" panose="020B0606030504020204" pitchFamily="34" charset="0"/>
              </a:rPr>
              <a:t>Billigare, bättre, mer hållbar, säkrare… </a:t>
            </a:r>
            <a:r>
              <a:rPr lang="sv-SE" b="1" dirty="0">
                <a:solidFill>
                  <a:srgbClr val="212529"/>
                </a:solidFill>
                <a:latin typeface="Open Sans" panose="020B0606030504020204" pitchFamily="34" charset="0"/>
              </a:rPr>
              <a:t>ständigt</a:t>
            </a:r>
          </a:p>
          <a:p>
            <a:r>
              <a:rPr lang="sv-SE" dirty="0">
                <a:solidFill>
                  <a:srgbClr val="212529"/>
                </a:solidFill>
                <a:latin typeface="Open Sans" panose="020B0606030504020204" pitchFamily="34" charset="0"/>
              </a:rPr>
              <a:t>Forskning ger </a:t>
            </a:r>
            <a:r>
              <a:rPr lang="sv-SE" b="1" dirty="0">
                <a:solidFill>
                  <a:srgbClr val="212529"/>
                </a:solidFill>
                <a:latin typeface="Open Sans" panose="020B0606030504020204" pitchFamily="34" charset="0"/>
              </a:rPr>
              <a:t>kompetenta människor</a:t>
            </a:r>
            <a:r>
              <a:rPr lang="sv-SE" dirty="0">
                <a:solidFill>
                  <a:srgbClr val="212529"/>
                </a:solidFill>
                <a:latin typeface="Open Sans" panose="020B0606030504020204" pitchFamily="34" charset="0"/>
              </a:rPr>
              <a:t>. </a:t>
            </a:r>
            <a:r>
              <a:rPr lang="sv-SE" dirty="0">
                <a:solidFill>
                  <a:srgbClr val="212529"/>
                </a:solidFill>
                <a:highlight>
                  <a:srgbClr val="FFFF00"/>
                </a:highlight>
                <a:latin typeface="Open Sans" panose="020B0606030504020204" pitchFamily="34" charset="0"/>
              </a:rPr>
              <a:t>Systemet</a:t>
            </a:r>
            <a:r>
              <a:rPr lang="sv-SE" dirty="0">
                <a:solidFill>
                  <a:srgbClr val="212529"/>
                </a:solidFill>
                <a:latin typeface="Open Sans" panose="020B0606030504020204" pitchFamily="34" charset="0"/>
              </a:rPr>
              <a:t> blir allt mer komplext</a:t>
            </a:r>
          </a:p>
          <a:p>
            <a:pPr lvl="1"/>
            <a:r>
              <a:rPr lang="sv-SE" dirty="0"/>
              <a:t>63 % av de statliga vägarna byggdes innan 1970</a:t>
            </a:r>
          </a:p>
          <a:p>
            <a:pPr lvl="1"/>
            <a:r>
              <a:rPr lang="sv-SE" dirty="0"/>
              <a:t>På 20 år från 2000: +</a:t>
            </a:r>
            <a:r>
              <a:rPr lang="sv-SE" dirty="0">
                <a:highlight>
                  <a:srgbClr val="FFFF00"/>
                </a:highlight>
              </a:rPr>
              <a:t>21 % persontransporter</a:t>
            </a:r>
            <a:r>
              <a:rPr lang="sv-SE" dirty="0"/>
              <a:t>,  +</a:t>
            </a:r>
            <a:r>
              <a:rPr lang="sv-SE" dirty="0">
                <a:highlight>
                  <a:srgbClr val="FFFF00"/>
                </a:highlight>
              </a:rPr>
              <a:t>59 % lastbilstransporter</a:t>
            </a:r>
            <a:r>
              <a:rPr lang="sv-SE" dirty="0"/>
              <a:t>, </a:t>
            </a:r>
            <a:r>
              <a:rPr lang="sv-SE" dirty="0">
                <a:highlight>
                  <a:srgbClr val="FFFF00"/>
                </a:highlight>
              </a:rPr>
              <a:t>+14 ton</a:t>
            </a:r>
          </a:p>
          <a:p>
            <a:pPr lvl="1"/>
            <a:r>
              <a:rPr lang="sv-SE" dirty="0"/>
              <a:t>Vi ska bygga om svenska vägar: öka </a:t>
            </a:r>
            <a:r>
              <a:rPr lang="sv-SE" dirty="0">
                <a:highlight>
                  <a:srgbClr val="FFFF00"/>
                </a:highlight>
              </a:rPr>
              <a:t>bärighet</a:t>
            </a:r>
            <a:r>
              <a:rPr lang="sv-SE" dirty="0"/>
              <a:t>, </a:t>
            </a:r>
            <a:r>
              <a:rPr lang="sv-SE" dirty="0" err="1">
                <a:highlight>
                  <a:srgbClr val="FFFF00"/>
                </a:highlight>
              </a:rPr>
              <a:t>trafiksäkerhetshöja</a:t>
            </a:r>
            <a:r>
              <a:rPr lang="sv-SE" dirty="0"/>
              <a:t>, ta emot </a:t>
            </a:r>
            <a:r>
              <a:rPr lang="sv-SE" dirty="0" err="1">
                <a:highlight>
                  <a:srgbClr val="FFFF00"/>
                </a:highlight>
              </a:rPr>
              <a:t>level</a:t>
            </a:r>
            <a:r>
              <a:rPr lang="sv-SE" dirty="0">
                <a:highlight>
                  <a:srgbClr val="FFFF00"/>
                </a:highlight>
              </a:rPr>
              <a:t> 4-5 </a:t>
            </a:r>
            <a:r>
              <a:rPr lang="sv-SE" dirty="0"/>
              <a:t>fordon, inte förhindra </a:t>
            </a:r>
            <a:r>
              <a:rPr lang="sv-SE" dirty="0">
                <a:highlight>
                  <a:srgbClr val="FFFF00"/>
                </a:highlight>
              </a:rPr>
              <a:t>elektrifiering</a:t>
            </a:r>
          </a:p>
          <a:p>
            <a:pPr lvl="1"/>
            <a:r>
              <a:rPr lang="sv-SE" dirty="0">
                <a:highlight>
                  <a:srgbClr val="FFFF00"/>
                </a:highlight>
              </a:rPr>
              <a:t>Automatisera, digitalisera, elektrifiera bygg och underhåll</a:t>
            </a:r>
          </a:p>
          <a:p>
            <a:pPr lvl="1"/>
            <a:r>
              <a:rPr lang="sv-SE" dirty="0">
                <a:highlight>
                  <a:srgbClr val="FFFF00"/>
                </a:highlight>
              </a:rPr>
              <a:t>Samtidigt bygga cirkulärt, klimatneutralt, robust/</a:t>
            </a:r>
            <a:r>
              <a:rPr lang="sv-SE" dirty="0" err="1">
                <a:highlight>
                  <a:srgbClr val="FFFF00"/>
                </a:highlight>
              </a:rPr>
              <a:t>resilient</a:t>
            </a:r>
            <a:r>
              <a:rPr lang="sv-SE" dirty="0">
                <a:highlight>
                  <a:srgbClr val="FFFF00"/>
                </a:highlight>
              </a:rPr>
              <a:t> och billigt.</a:t>
            </a:r>
          </a:p>
          <a:p>
            <a:pPr lvl="1"/>
            <a:endParaRPr lang="sv-SE" dirty="0">
              <a:solidFill>
                <a:srgbClr val="212529"/>
              </a:solidFill>
              <a:highlight>
                <a:srgbClr val="FFFF00"/>
              </a:highlight>
              <a:latin typeface="Open Sans" panose="020B0606030504020204" pitchFamily="34" charset="0"/>
            </a:endParaRPr>
          </a:p>
          <a:p>
            <a:pPr lvl="1"/>
            <a:endParaRPr lang="sv-SE" dirty="0">
              <a:solidFill>
                <a:srgbClr val="212529"/>
              </a:solidFill>
              <a:latin typeface="Open Sans" panose="020B0606030504020204" pitchFamily="34" charset="0"/>
            </a:endParaRPr>
          </a:p>
          <a:p>
            <a:pPr marL="0" indent="0">
              <a:buNone/>
            </a:pPr>
            <a:endParaRPr lang="sv-SE" b="1" dirty="0"/>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p:txBody>
          <a:bodyPr/>
          <a:lstStyle/>
          <a:p>
            <a:endParaRPr lang="sv-SE" dirty="0"/>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5</a:t>
            </a:fld>
            <a:endParaRPr lang="sv-SE" dirty="0"/>
          </a:p>
        </p:txBody>
      </p:sp>
    </p:spTree>
    <p:extLst>
      <p:ext uri="{BB962C8B-B14F-4D97-AF65-F5344CB8AC3E}">
        <p14:creationId xmlns:p14="http://schemas.microsoft.com/office/powerpoint/2010/main" val="3620222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750771"/>
            <a:ext cx="10800000" cy="5688529"/>
          </a:xfrm>
        </p:spPr>
        <p:txBody>
          <a:bodyPr/>
          <a:lstStyle/>
          <a:p>
            <a:pPr algn="ctr"/>
            <a:r>
              <a:rPr lang="sv-SE" b="0" i="0" dirty="0">
                <a:solidFill>
                  <a:srgbClr val="333333"/>
                </a:solidFill>
                <a:effectLst/>
                <a:latin typeface="Tahoma" panose="020B0604030504040204" pitchFamily="34" charset="0"/>
              </a:rPr>
              <a:t>Kaffe! </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a:xfrm>
            <a:off x="9066998" y="201600"/>
            <a:ext cx="2852116" cy="789802"/>
          </a:xfrm>
        </p:spPr>
        <p:txBody>
          <a:bodyPr/>
          <a:lstStyle/>
          <a:p>
            <a:r>
              <a:rPr lang="sv-SE" sz="2000" dirty="0"/>
              <a:t>Klockan 09:45-10:00</a:t>
            </a:r>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50</a:t>
            </a:fld>
            <a:endParaRPr lang="sv-SE" dirty="0"/>
          </a:p>
        </p:txBody>
      </p:sp>
    </p:spTree>
    <p:extLst>
      <p:ext uri="{BB962C8B-B14F-4D97-AF65-F5344CB8AC3E}">
        <p14:creationId xmlns:p14="http://schemas.microsoft.com/office/powerpoint/2010/main" val="19271519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750771"/>
            <a:ext cx="10800000" cy="5688529"/>
          </a:xfrm>
        </p:spPr>
        <p:txBody>
          <a:bodyPr/>
          <a:lstStyle/>
          <a:p>
            <a:pPr algn="ctr"/>
            <a:r>
              <a:rPr lang="sv-SE" b="0" i="0" dirty="0">
                <a:solidFill>
                  <a:srgbClr val="333333"/>
                </a:solidFill>
                <a:effectLst/>
                <a:latin typeface="Tahoma" panose="020B0604030504040204" pitchFamily="34" charset="0"/>
              </a:rPr>
              <a:t>Session 4 – </a:t>
            </a:r>
            <a:br>
              <a:rPr lang="sv-SE" b="0" i="0" dirty="0">
                <a:solidFill>
                  <a:srgbClr val="333333"/>
                </a:solidFill>
                <a:effectLst/>
                <a:latin typeface="Tahoma" panose="020B0604030504040204" pitchFamily="34" charset="0"/>
              </a:rPr>
            </a:br>
            <a:r>
              <a:rPr lang="sv-SE" b="0" i="0" dirty="0">
                <a:solidFill>
                  <a:srgbClr val="333333"/>
                </a:solidFill>
                <a:effectLst/>
                <a:latin typeface="Tahoma" panose="020B0604030504040204" pitchFamily="34" charset="0"/>
              </a:rPr>
              <a:t>Metoder och produktion</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a:xfrm>
            <a:off x="9066998" y="201600"/>
            <a:ext cx="2852116" cy="789802"/>
          </a:xfrm>
        </p:spPr>
        <p:txBody>
          <a:bodyPr/>
          <a:lstStyle/>
          <a:p>
            <a:r>
              <a:rPr lang="sv-SE" sz="2000" dirty="0"/>
              <a:t>Klockan 10:00-10:45</a:t>
            </a:r>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51</a:t>
            </a:fld>
            <a:endParaRPr lang="sv-SE" dirty="0"/>
          </a:p>
        </p:txBody>
      </p:sp>
    </p:spTree>
    <p:extLst>
      <p:ext uri="{BB962C8B-B14F-4D97-AF65-F5344CB8AC3E}">
        <p14:creationId xmlns:p14="http://schemas.microsoft.com/office/powerpoint/2010/main" val="14193231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750771"/>
            <a:ext cx="10800000" cy="5688529"/>
          </a:xfrm>
        </p:spPr>
        <p:txBody>
          <a:bodyPr/>
          <a:lstStyle/>
          <a:p>
            <a:pPr algn="ctr"/>
            <a:r>
              <a:rPr lang="sv-SE" b="0" i="0" dirty="0">
                <a:solidFill>
                  <a:srgbClr val="333333"/>
                </a:solidFill>
                <a:effectLst/>
                <a:latin typeface="Tahoma" panose="020B0604030504040204" pitchFamily="34" charset="0"/>
              </a:rPr>
              <a:t>Kaffe! </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a:xfrm>
            <a:off x="9066998" y="201600"/>
            <a:ext cx="2852116" cy="789802"/>
          </a:xfrm>
        </p:spPr>
        <p:txBody>
          <a:bodyPr/>
          <a:lstStyle/>
          <a:p>
            <a:r>
              <a:rPr lang="sv-SE" sz="2000" dirty="0"/>
              <a:t>Klockan 10:45-11:00</a:t>
            </a:r>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52</a:t>
            </a:fld>
            <a:endParaRPr lang="sv-SE" dirty="0"/>
          </a:p>
        </p:txBody>
      </p:sp>
    </p:spTree>
    <p:extLst>
      <p:ext uri="{BB962C8B-B14F-4D97-AF65-F5344CB8AC3E}">
        <p14:creationId xmlns:p14="http://schemas.microsoft.com/office/powerpoint/2010/main" val="28294140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750771"/>
            <a:ext cx="10800000" cy="5688529"/>
          </a:xfrm>
        </p:spPr>
        <p:txBody>
          <a:bodyPr/>
          <a:lstStyle/>
          <a:p>
            <a:pPr algn="ctr"/>
            <a:r>
              <a:rPr lang="sv-SE" b="0" i="0" dirty="0">
                <a:solidFill>
                  <a:srgbClr val="333333"/>
                </a:solidFill>
                <a:effectLst/>
                <a:latin typeface="Tahoma" panose="020B0604030504040204" pitchFamily="34" charset="0"/>
              </a:rPr>
              <a:t>Session 5 – </a:t>
            </a:r>
            <a:br>
              <a:rPr lang="sv-SE" b="0" i="0" dirty="0">
                <a:solidFill>
                  <a:srgbClr val="333333"/>
                </a:solidFill>
                <a:effectLst/>
                <a:latin typeface="Tahoma" panose="020B0604030504040204" pitchFamily="34" charset="0"/>
              </a:rPr>
            </a:br>
            <a:r>
              <a:rPr lang="sv-SE" b="0" i="0" dirty="0">
                <a:solidFill>
                  <a:srgbClr val="333333"/>
                </a:solidFill>
                <a:effectLst/>
                <a:latin typeface="Tahoma" panose="020B0604030504040204" pitchFamily="34" charset="0"/>
              </a:rPr>
              <a:t>Effekter</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a:xfrm>
            <a:off x="9066998" y="201600"/>
            <a:ext cx="2852116" cy="789802"/>
          </a:xfrm>
        </p:spPr>
        <p:txBody>
          <a:bodyPr/>
          <a:lstStyle/>
          <a:p>
            <a:r>
              <a:rPr lang="sv-SE" sz="2000" dirty="0"/>
              <a:t>Klockan 11:00-11:45</a:t>
            </a:r>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53</a:t>
            </a:fld>
            <a:endParaRPr lang="sv-SE" dirty="0"/>
          </a:p>
        </p:txBody>
      </p:sp>
    </p:spTree>
    <p:extLst>
      <p:ext uri="{BB962C8B-B14F-4D97-AF65-F5344CB8AC3E}">
        <p14:creationId xmlns:p14="http://schemas.microsoft.com/office/powerpoint/2010/main" val="10242612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750771"/>
            <a:ext cx="10800000" cy="5688529"/>
          </a:xfrm>
        </p:spPr>
        <p:txBody>
          <a:bodyPr/>
          <a:lstStyle/>
          <a:p>
            <a:pPr algn="ctr"/>
            <a:r>
              <a:rPr lang="sv-SE" b="0" i="0" dirty="0">
                <a:solidFill>
                  <a:srgbClr val="333333"/>
                </a:solidFill>
                <a:effectLst/>
                <a:latin typeface="Tahoma" panose="020B0604030504040204" pitchFamily="34" charset="0"/>
              </a:rPr>
              <a:t>Uppsamling från båda dagarna</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a:xfrm>
            <a:off x="9066998" y="201600"/>
            <a:ext cx="2852116" cy="789802"/>
          </a:xfrm>
        </p:spPr>
        <p:txBody>
          <a:bodyPr/>
          <a:lstStyle/>
          <a:p>
            <a:r>
              <a:rPr lang="sv-SE" sz="2000" dirty="0"/>
              <a:t>Klockan 11:45-12:00</a:t>
            </a:r>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54</a:t>
            </a:fld>
            <a:endParaRPr lang="sv-SE" dirty="0"/>
          </a:p>
        </p:txBody>
      </p:sp>
    </p:spTree>
    <p:extLst>
      <p:ext uri="{BB962C8B-B14F-4D97-AF65-F5344CB8AC3E}">
        <p14:creationId xmlns:p14="http://schemas.microsoft.com/office/powerpoint/2010/main" val="34886913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3F58D46-7043-48F8-A9E9-6CF741E7C4A2}"/>
              </a:ext>
            </a:extLst>
          </p:cNvPr>
          <p:cNvSpPr>
            <a:spLocks noGrp="1"/>
          </p:cNvSpPr>
          <p:nvPr>
            <p:ph type="title"/>
          </p:nvPr>
        </p:nvSpPr>
        <p:spPr>
          <a:xfrm>
            <a:off x="694800" y="750771"/>
            <a:ext cx="10800000" cy="5688529"/>
          </a:xfrm>
        </p:spPr>
        <p:txBody>
          <a:bodyPr/>
          <a:lstStyle/>
          <a:p>
            <a:pPr algn="ctr"/>
            <a:r>
              <a:rPr lang="sv-SE" b="0" i="0" dirty="0">
                <a:solidFill>
                  <a:srgbClr val="333333"/>
                </a:solidFill>
                <a:effectLst/>
                <a:latin typeface="Tahoma" panose="020B0604030504040204" pitchFamily="34" charset="0"/>
              </a:rPr>
              <a:t>Lunch! </a:t>
            </a:r>
          </a:p>
        </p:txBody>
      </p:sp>
      <p:sp>
        <p:nvSpPr>
          <p:cNvPr id="4" name="Platshållare för datum 3">
            <a:extLst>
              <a:ext uri="{FF2B5EF4-FFF2-40B4-BE49-F238E27FC236}">
                <a16:creationId xmlns:a16="http://schemas.microsoft.com/office/drawing/2014/main" id="{3964C370-462F-4C07-B628-263C27BBC051}"/>
              </a:ext>
            </a:extLst>
          </p:cNvPr>
          <p:cNvSpPr>
            <a:spLocks noGrp="1"/>
          </p:cNvSpPr>
          <p:nvPr>
            <p:ph type="dt" sz="half" idx="2"/>
          </p:nvPr>
        </p:nvSpPr>
        <p:spPr>
          <a:xfrm>
            <a:off x="9066998" y="201600"/>
            <a:ext cx="2852116" cy="789802"/>
          </a:xfrm>
        </p:spPr>
        <p:txBody>
          <a:bodyPr/>
          <a:lstStyle/>
          <a:p>
            <a:r>
              <a:rPr lang="sv-SE" sz="2000" dirty="0"/>
              <a:t>Klockan 12:00-</a:t>
            </a:r>
          </a:p>
        </p:txBody>
      </p:sp>
      <p:sp>
        <p:nvSpPr>
          <p:cNvPr id="5" name="Platshållare för bildnummer 4">
            <a:extLst>
              <a:ext uri="{FF2B5EF4-FFF2-40B4-BE49-F238E27FC236}">
                <a16:creationId xmlns:a16="http://schemas.microsoft.com/office/drawing/2014/main" id="{E2EF9E43-66E6-49E2-BAF4-92FE7A72D6A5}"/>
              </a:ext>
            </a:extLst>
          </p:cNvPr>
          <p:cNvSpPr>
            <a:spLocks noGrp="1"/>
          </p:cNvSpPr>
          <p:nvPr>
            <p:ph type="sldNum" sz="quarter" idx="4"/>
          </p:nvPr>
        </p:nvSpPr>
        <p:spPr/>
        <p:txBody>
          <a:bodyPr/>
          <a:lstStyle/>
          <a:p>
            <a:fld id="{816FEC2C-AD63-44F4-896C-A2025F5FB260}" type="slidenum">
              <a:rPr lang="sv-SE" smtClean="0"/>
              <a:pPr/>
              <a:t>55</a:t>
            </a:fld>
            <a:endParaRPr lang="sv-SE" dirty="0"/>
          </a:p>
        </p:txBody>
      </p:sp>
    </p:spTree>
    <p:extLst>
      <p:ext uri="{BB962C8B-B14F-4D97-AF65-F5344CB8AC3E}">
        <p14:creationId xmlns:p14="http://schemas.microsoft.com/office/powerpoint/2010/main" val="1649052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000" dirty="0"/>
              <a:t>Målbild</a:t>
            </a:r>
            <a:br>
              <a:rPr lang="sv-SE" dirty="0"/>
            </a:br>
            <a:r>
              <a:rPr lang="sv-SE" dirty="0"/>
              <a:t>Hawzheen Karim</a:t>
            </a:r>
            <a:br>
              <a:rPr lang="sv-SE" dirty="0"/>
            </a:br>
            <a:r>
              <a:rPr lang="sv-SE" sz="2000" dirty="0"/>
              <a:t>Han fick förutsättningar. Gör jätteviktiga saker för branschen och sektorn idag</a:t>
            </a:r>
          </a:p>
        </p:txBody>
      </p:sp>
      <p:sp>
        <p:nvSpPr>
          <p:cNvPr id="3" name="Platshållare för text 2"/>
          <p:cNvSpPr>
            <a:spLocks noGrp="1"/>
          </p:cNvSpPr>
          <p:nvPr>
            <p:ph type="body" sz="quarter" idx="12"/>
          </p:nvPr>
        </p:nvSpPr>
        <p:spPr>
          <a:xfrm>
            <a:off x="694800" y="2529000"/>
            <a:ext cx="9883364" cy="3060000"/>
          </a:xfrm>
        </p:spPr>
        <p:txBody>
          <a:bodyPr/>
          <a:lstStyle/>
          <a:p>
            <a:r>
              <a:rPr lang="sv-SE" dirty="0"/>
              <a:t>Doktorerade via CDU </a:t>
            </a:r>
          </a:p>
          <a:p>
            <a:pPr lvl="1"/>
            <a:r>
              <a:rPr lang="sv-SE" b="1" dirty="0"/>
              <a:t>LCC</a:t>
            </a:r>
            <a:r>
              <a:rPr lang="sv-SE" dirty="0"/>
              <a:t> som metod</a:t>
            </a:r>
          </a:p>
          <a:p>
            <a:pPr lvl="1"/>
            <a:r>
              <a:rPr lang="sv-SE" dirty="0"/>
              <a:t>Stort </a:t>
            </a:r>
            <a:r>
              <a:rPr lang="sv-SE" b="1" dirty="0"/>
              <a:t>behov</a:t>
            </a:r>
            <a:r>
              <a:rPr lang="sv-SE" dirty="0"/>
              <a:t> inom </a:t>
            </a:r>
            <a:r>
              <a:rPr lang="sv-SE" b="1" dirty="0"/>
              <a:t>vägutrustning</a:t>
            </a:r>
            <a:r>
              <a:rPr lang="sv-SE" dirty="0"/>
              <a:t> för Vägverket hade stora utmaningar med linräcken som kostade mycket att reparare</a:t>
            </a:r>
          </a:p>
          <a:p>
            <a:pPr lvl="1"/>
            <a:r>
              <a:rPr lang="sv-SE" b="1" dirty="0"/>
              <a:t>Anställd hos en entreprenör </a:t>
            </a:r>
            <a:r>
              <a:rPr lang="sv-SE" dirty="0"/>
              <a:t>Vägverket Produktion (senare Svevia)</a:t>
            </a:r>
          </a:p>
          <a:p>
            <a:pPr lvl="1"/>
            <a:r>
              <a:rPr lang="sv-SE" b="1" dirty="0"/>
              <a:t>Hängde med plogbilsförarna </a:t>
            </a:r>
            <a:r>
              <a:rPr lang="sv-SE" dirty="0"/>
              <a:t>ut för att förstå utmaningar med linräcken </a:t>
            </a:r>
          </a:p>
          <a:p>
            <a:pPr marL="360000" lvl="1" indent="0">
              <a:buNone/>
            </a:pPr>
            <a:endParaRPr lang="sv-SE" dirty="0"/>
          </a:p>
          <a:p>
            <a:pPr marL="360000" lvl="1" indent="0">
              <a:buNone/>
            </a:pPr>
            <a:r>
              <a:rPr lang="sv-SE" b="1" dirty="0"/>
              <a:t>CDU</a:t>
            </a:r>
            <a:r>
              <a:rPr lang="sv-SE" dirty="0"/>
              <a:t> satta ihop styrgrupp och </a:t>
            </a:r>
            <a:r>
              <a:rPr lang="sv-SE" dirty="0" err="1"/>
              <a:t>ref.grupp</a:t>
            </a:r>
            <a:r>
              <a:rPr lang="sv-SE" dirty="0"/>
              <a:t>. Flera </a:t>
            </a:r>
            <a:r>
              <a:rPr lang="sv-SE" dirty="0" err="1"/>
              <a:t>entreprenörer+Vägverket+VTI</a:t>
            </a:r>
            <a:r>
              <a:rPr lang="sv-SE" dirty="0"/>
              <a:t>+ akademi</a:t>
            </a:r>
          </a:p>
          <a:p>
            <a:pPr lvl="1"/>
            <a:r>
              <a:rPr lang="sv-SE" dirty="0"/>
              <a:t>Fortsatte sin anställning på Svevia </a:t>
            </a:r>
          </a:p>
          <a:p>
            <a:pPr lvl="2"/>
            <a:r>
              <a:rPr lang="sv-SE" dirty="0"/>
              <a:t>Jobbade med </a:t>
            </a:r>
            <a:r>
              <a:rPr lang="sv-SE" dirty="0" err="1"/>
              <a:t>fou</a:t>
            </a:r>
            <a:r>
              <a:rPr lang="sv-SE" dirty="0"/>
              <a:t>-frågor generellt</a:t>
            </a:r>
          </a:p>
          <a:p>
            <a:pPr lvl="1"/>
            <a:r>
              <a:rPr lang="sv-SE" dirty="0"/>
              <a:t>Rekryterades till myndigheten Trafikverket</a:t>
            </a:r>
          </a:p>
          <a:p>
            <a:pPr lvl="2"/>
            <a:r>
              <a:rPr lang="sv-SE" dirty="0"/>
              <a:t>Digital vinter, digital sommar</a:t>
            </a:r>
          </a:p>
          <a:p>
            <a:pPr lvl="1"/>
            <a:r>
              <a:rPr lang="sv-SE" dirty="0"/>
              <a:t>Driver egna konsultbolaget </a:t>
            </a:r>
            <a:r>
              <a:rPr lang="sv-SE" dirty="0" err="1"/>
              <a:t>ViaPM</a:t>
            </a:r>
            <a:endParaRPr lang="sv-SE" dirty="0"/>
          </a:p>
          <a:p>
            <a:pPr lvl="1"/>
            <a:r>
              <a:rPr lang="sv-SE" dirty="0"/>
              <a:t>Jobbar inte specifikt med LCC idag</a:t>
            </a:r>
          </a:p>
          <a:p>
            <a:endParaRPr lang="sv-SE" dirty="0"/>
          </a:p>
        </p:txBody>
      </p:sp>
      <p:sp>
        <p:nvSpPr>
          <p:cNvPr id="5" name="Platshållare för bildnummer 4"/>
          <p:cNvSpPr>
            <a:spLocks noGrp="1"/>
          </p:cNvSpPr>
          <p:nvPr>
            <p:ph type="sldNum" sz="quarter" idx="4"/>
          </p:nvPr>
        </p:nvSpPr>
        <p:spPr/>
        <p:txBody>
          <a:bodyPr/>
          <a:lstStyle/>
          <a:p>
            <a:fld id="{816FEC2C-AD63-44F4-896C-A2025F5FB260}" type="slidenum">
              <a:rPr lang="sv-SE" smtClean="0"/>
              <a:pPr/>
              <a:t>6</a:t>
            </a:fld>
            <a:endParaRPr lang="sv-SE" dirty="0"/>
          </a:p>
        </p:txBody>
      </p:sp>
      <p:pic>
        <p:nvPicPr>
          <p:cNvPr id="1026" name="Picture 2" descr="Hawzheen Karim - VIAPM AB | LinkedIn">
            <a:extLst>
              <a:ext uri="{FF2B5EF4-FFF2-40B4-BE49-F238E27FC236}">
                <a16:creationId xmlns:a16="http://schemas.microsoft.com/office/drawing/2014/main" id="{CBB83CAC-8762-4372-86F5-F7E579283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535" y="205822"/>
            <a:ext cx="1573522" cy="1573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Säkrare sidoområde från ett MC perspektiv Slutrapport till ...">
            <a:extLst>
              <a:ext uri="{FF2B5EF4-FFF2-40B4-BE49-F238E27FC236}">
                <a16:creationId xmlns:a16="http://schemas.microsoft.com/office/drawing/2014/main" id="{47457A26-B118-456F-BBF5-1D735F84C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0725" y="5477948"/>
            <a:ext cx="1727611" cy="125971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Vajerräcken kan vara farliga - PDF Gratis nedladdning">
            <a:extLst>
              <a:ext uri="{FF2B5EF4-FFF2-40B4-BE49-F238E27FC236}">
                <a16:creationId xmlns:a16="http://schemas.microsoft.com/office/drawing/2014/main" id="{7FC77808-2CAE-4FE6-87E2-A24E5A84FF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0410" y="5419023"/>
            <a:ext cx="976771" cy="1318641"/>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Session 29 Hhawzheen Karim | PPT | Free Download">
            <a:extLst>
              <a:ext uri="{FF2B5EF4-FFF2-40B4-BE49-F238E27FC236}">
                <a16:creationId xmlns:a16="http://schemas.microsoft.com/office/drawing/2014/main" id="{1DD4975A-5441-4BDB-B3AB-E2BD164189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6437" y="4057367"/>
            <a:ext cx="1774984" cy="133123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Session 18 Hawzheen Karim | PPT">
            <a:extLst>
              <a:ext uri="{FF2B5EF4-FFF2-40B4-BE49-F238E27FC236}">
                <a16:creationId xmlns:a16="http://schemas.microsoft.com/office/drawing/2014/main" id="{0AB55458-C2BC-4D52-A843-7E561FFB61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6437" y="5477948"/>
            <a:ext cx="1758188" cy="1318641"/>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727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Forskning inom vägteknik – historik                      </a:t>
            </a:r>
            <a:r>
              <a:rPr lang="sv-SE" sz="3000" dirty="0"/>
              <a:t>&amp; framtid (?) </a:t>
            </a:r>
          </a:p>
        </p:txBody>
      </p:sp>
      <p:sp>
        <p:nvSpPr>
          <p:cNvPr id="3" name="Platshållare för text 2"/>
          <p:cNvSpPr>
            <a:spLocks noGrp="1"/>
          </p:cNvSpPr>
          <p:nvPr>
            <p:ph type="body" sz="quarter" idx="12"/>
          </p:nvPr>
        </p:nvSpPr>
        <p:spPr>
          <a:xfrm>
            <a:off x="694800" y="2338484"/>
            <a:ext cx="9996646" cy="3250516"/>
          </a:xfrm>
        </p:spPr>
        <p:txBody>
          <a:bodyPr/>
          <a:lstStyle/>
          <a:p>
            <a:r>
              <a:rPr lang="sv-SE" dirty="0"/>
              <a:t>Vägverket in-house + VTI + KTH (lärare i vägteknik från 1930-talet och framåt)</a:t>
            </a:r>
          </a:p>
          <a:p>
            <a:r>
              <a:rPr lang="sv-SE" dirty="0"/>
              <a:t>Vägverket stöttade forskning under 90- och 00-talen via:</a:t>
            </a:r>
          </a:p>
          <a:p>
            <a:pPr lvl="1"/>
            <a:r>
              <a:rPr lang="sv-SE" dirty="0"/>
              <a:t>Virtuella FUD-centra RT (</a:t>
            </a:r>
            <a:r>
              <a:rPr lang="sv-SE" i="1" dirty="0"/>
              <a:t>Road </a:t>
            </a:r>
            <a:r>
              <a:rPr lang="sv-SE" i="1" dirty="0" err="1"/>
              <a:t>Technology</a:t>
            </a:r>
            <a:r>
              <a:rPr lang="sv-SE" dirty="0"/>
              <a:t>), RPD (</a:t>
            </a:r>
            <a:r>
              <a:rPr lang="sv-SE" i="1" dirty="0"/>
              <a:t>Road Planning and Design</a:t>
            </a:r>
            <a:r>
              <a:rPr lang="sv-SE" dirty="0"/>
              <a:t>), </a:t>
            </a:r>
            <a:r>
              <a:rPr lang="sv-SE" dirty="0" err="1"/>
              <a:t>mfl</a:t>
            </a:r>
            <a:endParaRPr lang="sv-SE" dirty="0"/>
          </a:p>
          <a:p>
            <a:pPr lvl="1"/>
            <a:r>
              <a:rPr lang="sv-SE" dirty="0"/>
              <a:t>Kompetenscentra CDU (Centrum för drift och underhåll på KTH med GU, VTI, HDa </a:t>
            </a:r>
            <a:r>
              <a:rPr lang="sv-SE" dirty="0" err="1"/>
              <a:t>mfl</a:t>
            </a:r>
            <a:r>
              <a:rPr lang="sv-SE" dirty="0"/>
              <a:t>).   </a:t>
            </a:r>
          </a:p>
          <a:p>
            <a:r>
              <a:rPr lang="sv-SE" dirty="0"/>
              <a:t>Trafikverket och senare kompletterat med Vinnova tog vid med</a:t>
            </a:r>
          </a:p>
          <a:p>
            <a:pPr lvl="1"/>
            <a:r>
              <a:rPr lang="sv-SE" dirty="0"/>
              <a:t>BVFF branschprogram. Entreprenörer och konsulter skulle göra bra affär på att omsätta forskning, ha egna industridoktorander. </a:t>
            </a:r>
          </a:p>
          <a:p>
            <a:pPr lvl="1"/>
            <a:r>
              <a:rPr lang="sv-SE" dirty="0"/>
              <a:t>SIP-ar bildades: </a:t>
            </a:r>
            <a:r>
              <a:rPr lang="sv-SE" dirty="0" err="1"/>
              <a:t>Infrasweden</a:t>
            </a:r>
            <a:r>
              <a:rPr lang="sv-SE" dirty="0"/>
              <a:t> men även Smart </a:t>
            </a:r>
            <a:r>
              <a:rPr lang="sv-SE" dirty="0" err="1"/>
              <a:t>Built</a:t>
            </a:r>
            <a:r>
              <a:rPr lang="sv-SE" dirty="0"/>
              <a:t>, Drive Sweden, </a:t>
            </a:r>
            <a:r>
              <a:rPr lang="sv-SE" dirty="0" err="1"/>
              <a:t>Re:source</a:t>
            </a:r>
            <a:r>
              <a:rPr lang="sv-SE" dirty="0"/>
              <a:t>, </a:t>
            </a:r>
            <a:r>
              <a:rPr lang="sv-SE" dirty="0" err="1"/>
              <a:t>PiiA</a:t>
            </a:r>
            <a:r>
              <a:rPr lang="sv-SE" dirty="0"/>
              <a:t> tangerar vägbyggnad och underhåll… Affärsutveckling i </a:t>
            </a:r>
            <a:r>
              <a:rPr lang="sv-SE" dirty="0" err="1"/>
              <a:t>ProCSibe</a:t>
            </a:r>
            <a:endParaRPr lang="sv-SE" dirty="0"/>
          </a:p>
          <a:p>
            <a:pPr marL="0" indent="0">
              <a:buNone/>
            </a:pPr>
            <a:endParaRPr lang="sv-SE" sz="500" dirty="0"/>
          </a:p>
          <a:p>
            <a:r>
              <a:rPr lang="sv-SE" i="1" dirty="0"/>
              <a:t>Specialistrollen under förändring</a:t>
            </a:r>
            <a:r>
              <a:rPr lang="sv-SE" dirty="0"/>
              <a:t>. In-house (</a:t>
            </a:r>
            <a:r>
              <a:rPr lang="sv-SE" dirty="0" err="1"/>
              <a:t>Prod</a:t>
            </a:r>
            <a:r>
              <a:rPr lang="sv-SE" dirty="0"/>
              <a:t>, Kons) till att beskriva i detalj </a:t>
            </a:r>
            <a:r>
              <a:rPr lang="sv-SE" i="1" dirty="0"/>
              <a:t>vad/hur </a:t>
            </a:r>
            <a:r>
              <a:rPr lang="sv-SE" dirty="0"/>
              <a:t>bygg/underhåll ska utföras till att beskriva </a:t>
            </a:r>
            <a:r>
              <a:rPr lang="sv-SE" b="1" dirty="0"/>
              <a:t>funktioner</a:t>
            </a:r>
            <a:r>
              <a:rPr lang="sv-SE" dirty="0"/>
              <a:t>.. till i framtiden? Oavsett måste </a:t>
            </a:r>
            <a:r>
              <a:rPr lang="sv-SE" b="1" dirty="0"/>
              <a:t>kompetens</a:t>
            </a:r>
            <a:r>
              <a:rPr lang="sv-SE" dirty="0"/>
              <a:t> finnas, i myndigheten &amp; i branschen.  </a:t>
            </a:r>
          </a:p>
        </p:txBody>
      </p:sp>
      <p:sp>
        <p:nvSpPr>
          <p:cNvPr id="5" name="Platshållare för bildnummer 4"/>
          <p:cNvSpPr>
            <a:spLocks noGrp="1"/>
          </p:cNvSpPr>
          <p:nvPr>
            <p:ph type="sldNum" sz="quarter" idx="4"/>
          </p:nvPr>
        </p:nvSpPr>
        <p:spPr/>
        <p:txBody>
          <a:bodyPr/>
          <a:lstStyle/>
          <a:p>
            <a:fld id="{816FEC2C-AD63-44F4-896C-A2025F5FB260}" type="slidenum">
              <a:rPr lang="sv-SE" smtClean="0"/>
              <a:pPr/>
              <a:t>7</a:t>
            </a:fld>
            <a:endParaRPr lang="sv-SE" dirty="0"/>
          </a:p>
        </p:txBody>
      </p:sp>
      <p:pic>
        <p:nvPicPr>
          <p:cNvPr id="1028" name="Picture 4" descr="Produktion vectors free download graphic art desig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3580" y="4689388"/>
            <a:ext cx="1751127" cy="6304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ÖRSTUDIE. Väg 860 Gång- och cykelbana södra infarten Lindesberg - PDF  Gratis nedladd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3580" y="5487478"/>
            <a:ext cx="1825555" cy="9765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bildbank.vti.se/publishedmedia/5wiv5kk8bp5qhsfdnvbq/vti_logo_s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8342" y="3429000"/>
            <a:ext cx="1321602" cy="88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27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Vägteknik vinner varken nobelpris eller präglas av stora innovativa bolag </a:t>
            </a:r>
          </a:p>
        </p:txBody>
      </p:sp>
      <p:sp>
        <p:nvSpPr>
          <p:cNvPr id="3" name="Platshållare för text 2"/>
          <p:cNvSpPr>
            <a:spLocks noGrp="1"/>
          </p:cNvSpPr>
          <p:nvPr>
            <p:ph type="body" sz="quarter" idx="12"/>
          </p:nvPr>
        </p:nvSpPr>
        <p:spPr>
          <a:xfrm>
            <a:off x="694799" y="2529000"/>
            <a:ext cx="9920949" cy="3060000"/>
          </a:xfrm>
        </p:spPr>
        <p:txBody>
          <a:bodyPr/>
          <a:lstStyle/>
          <a:p>
            <a:r>
              <a:rPr lang="sv-SE" dirty="0"/>
              <a:t>Företag som projekterar, bygger och underhåller vägar har inga stora forskningsavdelningar. Affärerna med Trafikverket präglas (allt mer?) av att vinna anbud med så få resurser som möjligt. Lönsamheten är låg, allt färre storföretag intresserar sig och varje enskild entreprenad ska bära sina egna kostnader</a:t>
            </a:r>
          </a:p>
          <a:p>
            <a:r>
              <a:rPr lang="sv-SE" dirty="0"/>
              <a:t>En ny sorts asfalt eller bättre LCC-modeller vinner inga stora priser                         </a:t>
            </a:r>
            <a:r>
              <a:rPr lang="sv-SE" sz="1600" dirty="0"/>
              <a:t>(däremot kan nobelpris i nanoteknik och ekonomi skapa stor nytta om de omsätts inom vägteknik)</a:t>
            </a:r>
          </a:p>
          <a:p>
            <a:endParaRPr lang="sv-SE" sz="800" dirty="0"/>
          </a:p>
          <a:p>
            <a:r>
              <a:rPr lang="sv-SE" dirty="0"/>
              <a:t>Detta medför att företag inte etablerar egna forskningscentra, rektorer har svårt att attrahera studenter och politiken satsar hellre på forskning och utbildning inom AI, självkörande bilar och elektrifierade lastbilar</a:t>
            </a:r>
          </a:p>
          <a:p>
            <a:r>
              <a:rPr lang="sv-SE" b="1" dirty="0"/>
              <a:t>Alltså måste Trafikverket agera</a:t>
            </a:r>
            <a:r>
              <a:rPr lang="sv-SE" dirty="0"/>
              <a:t>, i både kunskapsuppbyggnad (KC) &amp; i tillämpning </a:t>
            </a:r>
            <a:r>
              <a:rPr lang="sv-SE" sz="1600" dirty="0"/>
              <a:t>(Innovationsprogram, förändrade spelregler: upphandlingskrav, affärsupplägg)</a:t>
            </a:r>
          </a:p>
          <a:p>
            <a:endParaRPr lang="sv-SE" dirty="0"/>
          </a:p>
        </p:txBody>
      </p:sp>
      <p:sp>
        <p:nvSpPr>
          <p:cNvPr id="4" name="Platshållare för datum 3"/>
          <p:cNvSpPr>
            <a:spLocks noGrp="1"/>
          </p:cNvSpPr>
          <p:nvPr>
            <p:ph type="dt" sz="half" idx="2"/>
          </p:nvPr>
        </p:nvSpPr>
        <p:spPr/>
        <p:txBody>
          <a:bodyPr/>
          <a:lstStyle/>
          <a:p>
            <a:endParaRPr lang="sv-SE" dirty="0"/>
          </a:p>
        </p:txBody>
      </p:sp>
      <p:sp>
        <p:nvSpPr>
          <p:cNvPr id="5" name="Platshållare för bildnummer 4"/>
          <p:cNvSpPr>
            <a:spLocks noGrp="1"/>
          </p:cNvSpPr>
          <p:nvPr>
            <p:ph type="sldNum" sz="quarter" idx="4"/>
          </p:nvPr>
        </p:nvSpPr>
        <p:spPr/>
        <p:txBody>
          <a:bodyPr/>
          <a:lstStyle/>
          <a:p>
            <a:fld id="{816FEC2C-AD63-44F4-896C-A2025F5FB260}" type="slidenum">
              <a:rPr lang="sv-SE" smtClean="0"/>
              <a:pPr/>
              <a:t>8</a:t>
            </a:fld>
            <a:endParaRPr lang="sv-SE" dirty="0"/>
          </a:p>
        </p:txBody>
      </p:sp>
    </p:spTree>
    <p:extLst>
      <p:ext uri="{BB962C8B-B14F-4D97-AF65-F5344CB8AC3E}">
        <p14:creationId xmlns:p14="http://schemas.microsoft.com/office/powerpoint/2010/main" val="592592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Miljöer och pengar finns: </a:t>
            </a:r>
            <a:r>
              <a:rPr lang="sv-SE" sz="3000" dirty="0"/>
              <a:t>för att dra nytta av dessa krävs basen dvs. </a:t>
            </a:r>
            <a:r>
              <a:rPr lang="sv-SE" sz="3000" i="1" dirty="0"/>
              <a:t>forskning</a:t>
            </a:r>
            <a:r>
              <a:rPr lang="sv-SE" sz="3000" dirty="0"/>
              <a:t> och </a:t>
            </a:r>
            <a:r>
              <a:rPr lang="sv-SE" sz="3000" i="1" dirty="0"/>
              <a:t>specialistförmåga</a:t>
            </a:r>
            <a:r>
              <a:rPr lang="sv-SE" sz="3000" dirty="0"/>
              <a:t> via KC vägteknik</a:t>
            </a:r>
          </a:p>
        </p:txBody>
      </p:sp>
      <p:sp>
        <p:nvSpPr>
          <p:cNvPr id="3" name="Platshållare för text 2"/>
          <p:cNvSpPr>
            <a:spLocks noGrp="1"/>
          </p:cNvSpPr>
          <p:nvPr>
            <p:ph type="body" sz="quarter" idx="12"/>
          </p:nvPr>
        </p:nvSpPr>
        <p:spPr>
          <a:xfrm>
            <a:off x="695906" y="3230241"/>
            <a:ext cx="9820800" cy="2841022"/>
          </a:xfrm>
        </p:spPr>
        <p:txBody>
          <a:bodyPr/>
          <a:lstStyle/>
          <a:p>
            <a:endParaRPr lang="sv-SE" sz="2000" dirty="0"/>
          </a:p>
        </p:txBody>
      </p:sp>
      <p:sp>
        <p:nvSpPr>
          <p:cNvPr id="5" name="Platshållare för bildnummer 4"/>
          <p:cNvSpPr>
            <a:spLocks noGrp="1"/>
          </p:cNvSpPr>
          <p:nvPr>
            <p:ph type="sldNum" sz="quarter" idx="4"/>
          </p:nvPr>
        </p:nvSpPr>
        <p:spPr/>
        <p:txBody>
          <a:bodyPr/>
          <a:lstStyle/>
          <a:p>
            <a:fld id="{816FEC2C-AD63-44F4-896C-A2025F5FB260}" type="slidenum">
              <a:rPr lang="sv-SE" smtClean="0"/>
              <a:pPr/>
              <a:t>9</a:t>
            </a:fld>
            <a:endParaRPr lang="sv-SE" dirty="0"/>
          </a:p>
        </p:txBody>
      </p:sp>
      <p:pic>
        <p:nvPicPr>
          <p:cNvPr id="1028" name="Picture 4" descr="https://www.era-learn.eu/++theme++vdivdeittheme.eralearn/images/logo-eralear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6572" y="2201686"/>
            <a:ext cx="233362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D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050" y="5889221"/>
            <a:ext cx="2420668" cy="8472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cedr.eu/docs/view/60c08d3d53f48-e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25" b="94531" l="3711" r="95703"/>
                    </a14:imgEffect>
                  </a14:imgLayer>
                </a14:imgProps>
              </a:ext>
              <a:ext uri="{28A0092B-C50C-407E-A947-70E740481C1C}">
                <a14:useLocalDpi xmlns:a14="http://schemas.microsoft.com/office/drawing/2010/main" val="0"/>
              </a:ext>
            </a:extLst>
          </a:blip>
          <a:srcRect/>
          <a:stretch>
            <a:fillRect/>
          </a:stretch>
        </p:blipFill>
        <p:spPr bwMode="auto">
          <a:xfrm>
            <a:off x="10301067" y="-13497"/>
            <a:ext cx="1935657" cy="1451743"/>
          </a:xfrm>
          <a:prstGeom prst="rect">
            <a:avLst/>
          </a:prstGeom>
          <a:noFill/>
          <a:extLst>
            <a:ext uri="{909E8E84-426E-40DD-AFC4-6F175D3DCCD1}">
              <a14:hiddenFill xmlns:a14="http://schemas.microsoft.com/office/drawing/2010/main">
                <a:solidFill>
                  <a:srgbClr val="FFFFFF"/>
                </a:solidFill>
              </a14:hiddenFill>
            </a:ext>
          </a:extLst>
        </p:spPr>
      </p:pic>
      <p:pic>
        <p:nvPicPr>
          <p:cNvPr id="16" name="Bildobjekt 15"/>
          <p:cNvPicPr>
            <a:picLocks noChangeAspect="1"/>
          </p:cNvPicPr>
          <p:nvPr/>
        </p:nvPicPr>
        <p:blipFill rotWithShape="1">
          <a:blip r:embed="rId6">
            <a:extLst>
              <a:ext uri="{28A0092B-C50C-407E-A947-70E740481C1C}">
                <a14:useLocalDpi xmlns:a14="http://schemas.microsoft.com/office/drawing/2010/main" val="0"/>
              </a:ext>
            </a:extLst>
          </a:blip>
          <a:srcRect l="679" t="11619" r="7914" b="4348"/>
          <a:stretch/>
        </p:blipFill>
        <p:spPr>
          <a:xfrm>
            <a:off x="392400" y="2413261"/>
            <a:ext cx="2619001" cy="1605139"/>
          </a:xfrm>
          <a:prstGeom prst="rect">
            <a:avLst/>
          </a:prstGeom>
        </p:spPr>
      </p:pic>
      <p:pic>
        <p:nvPicPr>
          <p:cNvPr id="17" name="Bildobjekt 16"/>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9580772" y="4469290"/>
            <a:ext cx="2474455" cy="2143157"/>
          </a:xfrm>
          <a:prstGeom prst="rect">
            <a:avLst/>
          </a:prstGeom>
        </p:spPr>
      </p:pic>
      <p:pic>
        <p:nvPicPr>
          <p:cNvPr id="12" name="Bildobjekt 11"/>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270331" y="4969836"/>
            <a:ext cx="3539669" cy="1797162"/>
          </a:xfrm>
          <a:prstGeom prst="rect">
            <a:avLst/>
          </a:prstGeom>
          <a:ln>
            <a:noFill/>
          </a:ln>
          <a:effectLst>
            <a:outerShdw blurRad="292100" dist="139700" dir="2700000" algn="tl" rotWithShape="0">
              <a:srgbClr val="333333">
                <a:alpha val="65000"/>
              </a:srgbClr>
            </a:outerShdw>
          </a:effectLst>
        </p:spPr>
      </p:pic>
      <p:cxnSp>
        <p:nvCxnSpPr>
          <p:cNvPr id="14" name="Rak pilkoppling 13"/>
          <p:cNvCxnSpPr/>
          <p:nvPr/>
        </p:nvCxnSpPr>
        <p:spPr>
          <a:xfrm flipH="1" flipV="1">
            <a:off x="1880420" y="3326585"/>
            <a:ext cx="1868710" cy="91257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1" name="Rak pilkoppling 20"/>
          <p:cNvCxnSpPr/>
          <p:nvPr/>
        </p:nvCxnSpPr>
        <p:spPr>
          <a:xfrm flipH="1" flipV="1">
            <a:off x="6008602" y="3229560"/>
            <a:ext cx="31566" cy="24718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3" name="Rak pilkoppling 22"/>
          <p:cNvCxnSpPr/>
          <p:nvPr/>
        </p:nvCxnSpPr>
        <p:spPr>
          <a:xfrm flipH="1">
            <a:off x="5186363" y="5029991"/>
            <a:ext cx="816343" cy="838426"/>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7" name="Rak pilkoppling 26"/>
          <p:cNvCxnSpPr>
            <a:endCxn id="12" idx="3"/>
          </p:cNvCxnSpPr>
          <p:nvPr/>
        </p:nvCxnSpPr>
        <p:spPr>
          <a:xfrm flipH="1">
            <a:off x="3810000" y="5029991"/>
            <a:ext cx="2192706" cy="838426"/>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0" name="Rak pilkoppling 29"/>
          <p:cNvCxnSpPr/>
          <p:nvPr/>
        </p:nvCxnSpPr>
        <p:spPr>
          <a:xfrm flipH="1">
            <a:off x="8279286" y="3197728"/>
            <a:ext cx="2468894" cy="103597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2" name="Rak pilkoppling 31"/>
          <p:cNvCxnSpPr>
            <a:stCxn id="17" idx="0"/>
          </p:cNvCxnSpPr>
          <p:nvPr/>
        </p:nvCxnSpPr>
        <p:spPr>
          <a:xfrm flipH="1" flipV="1">
            <a:off x="8428383" y="4203155"/>
            <a:ext cx="2389617" cy="26613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8" name="Bildobjekt 7"/>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833831" y="2374384"/>
            <a:ext cx="2181460" cy="528738"/>
          </a:xfrm>
          <a:prstGeom prst="rect">
            <a:avLst/>
          </a:prstGeom>
        </p:spPr>
      </p:pic>
      <p:pic>
        <p:nvPicPr>
          <p:cNvPr id="1026" name="Picture 2" descr="Avbild, -, överenskommelse, förårsaket, dator, 3. | CanStock"/>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922" b="89804" l="7187" r="90000">
                        <a14:foregroundMark x1="40000" y1="16863" x2="40000" y2="16863"/>
                        <a14:foregroundMark x1="60000" y1="15294" x2="60000" y2="15294"/>
                      </a14:backgroundRemoval>
                    </a14:imgEffect>
                  </a14:imgLayer>
                </a14:imgProps>
              </a:ext>
              <a:ext uri="{28A0092B-C50C-407E-A947-70E740481C1C}">
                <a14:useLocalDpi xmlns:a14="http://schemas.microsoft.com/office/drawing/2010/main" val="0"/>
              </a:ext>
            </a:extLst>
          </a:blip>
          <a:srcRect/>
          <a:stretch>
            <a:fillRect/>
          </a:stretch>
        </p:blipFill>
        <p:spPr bwMode="auto">
          <a:xfrm>
            <a:off x="7219360" y="4765315"/>
            <a:ext cx="304800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Norsk flagga - Norge Flagg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4388" y="5684262"/>
            <a:ext cx="413028" cy="3006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Sveriges flagga 🇸🇪 - Världens flaggo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06851" y="5688253"/>
            <a:ext cx="524575" cy="327860"/>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Rak pilkoppling 32"/>
          <p:cNvCxnSpPr/>
          <p:nvPr/>
        </p:nvCxnSpPr>
        <p:spPr>
          <a:xfrm flipH="1" flipV="1">
            <a:off x="6063577" y="5160072"/>
            <a:ext cx="1978674" cy="33027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5" name="Rak pilkoppling 34"/>
          <p:cNvCxnSpPr/>
          <p:nvPr/>
        </p:nvCxnSpPr>
        <p:spPr>
          <a:xfrm flipV="1">
            <a:off x="6343674" y="2916242"/>
            <a:ext cx="2749718" cy="51849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4" name="Bildobjekt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48180" y="2072603"/>
            <a:ext cx="1148372" cy="1661038"/>
          </a:xfrm>
          <a:prstGeom prst="rect">
            <a:avLst/>
          </a:prstGeom>
        </p:spPr>
      </p:pic>
      <p:pic>
        <p:nvPicPr>
          <p:cNvPr id="29" name="Bildobjekt 28"/>
          <p:cNvPicPr>
            <a:picLocks noChangeAspect="1"/>
          </p:cNvPicPr>
          <p:nvPr/>
        </p:nvPicPr>
        <p:blipFill rotWithShape="1">
          <a:blip r:embed="rId15">
            <a:extLst>
              <a:ext uri="{28A0092B-C50C-407E-A947-70E740481C1C}">
                <a14:useLocalDpi xmlns:a14="http://schemas.microsoft.com/office/drawing/2010/main" val="0"/>
              </a:ext>
            </a:extLst>
          </a:blip>
          <a:srcRect/>
          <a:stretch/>
        </p:blipFill>
        <p:spPr>
          <a:xfrm>
            <a:off x="3934954" y="3300023"/>
            <a:ext cx="4209671" cy="17798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7780481"/>
      </p:ext>
    </p:extLst>
  </p:cSld>
  <p:clrMapOvr>
    <a:masterClrMapping/>
  </p:clrMapOvr>
</p:sld>
</file>

<file path=ppt/theme/theme1.xml><?xml version="1.0" encoding="utf-8"?>
<a:theme xmlns:a="http://schemas.openxmlformats.org/drawingml/2006/main" name="Logoty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x" id="{313A48FF-50EA-4D7E-92C9-D77E721D7BBB}" vid="{94786BAC-ACFF-4497-BE3A-D061B1236287}"/>
    </a:ext>
  </a:extLst>
</a:theme>
</file>

<file path=ppt/theme/theme2.xml><?xml version="1.0" encoding="utf-8"?>
<a:theme xmlns:a="http://schemas.openxmlformats.org/drawingml/2006/main" name="1 Huvudrubrik med logotyp">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x" id="{313A48FF-50EA-4D7E-92C9-D77E721D7BBB}" vid="{123D040E-DEDA-43B5-AC20-25C1706C344D}"/>
    </a:ext>
  </a:extLst>
</a:theme>
</file>

<file path=ppt/theme/theme3.xml><?xml version="1.0" encoding="utf-8"?>
<a:theme xmlns:a="http://schemas.openxmlformats.org/drawingml/2006/main" name="2_Kapitelrubrik med logotyp">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x" id="{313A48FF-50EA-4D7E-92C9-D77E721D7BBB}" vid="{6A7FBE6F-B2DA-4F01-995E-A795EBC6CD1E}"/>
    </a:ext>
  </a:extLst>
</a:theme>
</file>

<file path=ppt/theme/theme4.xml><?xml version="1.0" encoding="utf-8"?>
<a:theme xmlns:a="http://schemas.openxmlformats.org/drawingml/2006/main" name="4_Rubrik, inehåll, titel, datum, sidnr">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x" id="{313A48FF-50EA-4D7E-92C9-D77E721D7BBB}" vid="{C744E65B-CF2A-4F11-B6C9-C7E6C9296EBC}"/>
    </a:ext>
  </a:extLst>
</a:theme>
</file>

<file path=ppt/theme/theme5.xml><?xml version="1.0" encoding="utf-8"?>
<a:theme xmlns:a="http://schemas.openxmlformats.org/drawingml/2006/main" name="3_Rubrik med logo och bild">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x" id="{313A48FF-50EA-4D7E-92C9-D77E721D7BBB}" vid="{EDF771EA-7E9F-407E-88AC-37B16E9E16A4}"/>
    </a:ext>
  </a:extLst>
</a:theme>
</file>

<file path=ppt/theme/theme6.xml><?xml version="1.0" encoding="utf-8"?>
<a:theme xmlns:a="http://schemas.openxmlformats.org/drawingml/2006/main" name="Office-tema">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ma">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rvDocumentTemplateId xmlns="Trafikverket">TMALL 0145</TrvDocumentTemplateId>
    <TrvDocumentTemplateContact xmlns="Trafikverket">
      <UserInfo>
        <DisplayName>Theorin Wallander Malin, KMveu</DisplayName>
        <AccountId>1798</AccountId>
        <AccountType/>
      </UserInfo>
    </TrvDocumentTemplateContact>
    <TrvDocumentTemplateTitle xmlns="Trafikverket">Presentation_Trafikverket</TrvDocumentTemplateTitle>
    <TrvDocumentTemplateDescription xmlns="Trafikverket">PPT-mall, widescreen, som ska användas av verksamheten för att skapa presentationer.</TrvDocumentTemplateDescription>
    <TrvDocumentTemplateVersion xmlns="Trafikverket">5.0</TrvDocumentTemplateVersion>
    <TrvDocumentTemplateDate xmlns="Trafikverket">2024-02-28T23:00:00+00:00</TrvDocumentTemplateDate>
    <Skapat_x0020_av_x0020_NY xmlns="Trafikverket" xsi:nil="true"/>
    <Dokumentdatum_x0020_NY xmlns="Trafikverket" xsi:nil="true"/>
    <TRVversionNY xmlns="Trafikverket" xsi:nil="true"/>
    <TaxCatchAll xmlns="2cc95b2f-a972-412a-a6e8-be8828b08c19">
      <Value>27</Value>
      <Value>20</Value>
      <Value>2</Value>
    </TaxCatchAll>
    <TrvDocumentTemplateOwnerTaxHTField0 xmlns="2cc95b2f-a972-412a-a6e8-be8828b08c19">
      <Terms xmlns="http://schemas.microsoft.com/office/infopath/2007/PartnerControls">
        <TermInfo xmlns="http://schemas.microsoft.com/office/infopath/2007/PartnerControls">
          <TermName xmlns="http://schemas.microsoft.com/office/infopath/2007/PartnerControls">KM Kommunikation</TermName>
          <TermId xmlns="http://schemas.microsoft.com/office/infopath/2007/PartnerControls">65ba4904-7f87-411a-bf82-b389570b62aa</TermId>
        </TermInfo>
      </Terms>
    </TrvDocumentTemplateOwnerTaxHTField0>
    <TrvDocumentTypeTaxHTField0 xmlns="2cc95b2f-a972-412a-a6e8-be8828b08c19">
      <Terms xmlns="http://schemas.microsoft.com/office/infopath/2007/PartnerControls">
        <TermInfo xmlns="http://schemas.microsoft.com/office/infopath/2007/PartnerControls">
          <TermName xmlns="http://schemas.microsoft.com/office/infopath/2007/PartnerControls">ARBETSMATERIAL</TermName>
          <TermId xmlns="http://schemas.microsoft.com/office/infopath/2007/PartnerControls">a2894791-a90f-4fd8-bd38-5426c743cb42</TermId>
        </TermInfo>
      </Terms>
    </TrvDocumentTypeTaxHTField0>
    <TrvDocumentTemplateCategoryTaxHTField0 xmlns="2cc95b2f-a972-412a-a6e8-be8828b08c19">
      <Terms xmlns="http://schemas.microsoft.com/office/infopath/2007/PartnerControls">
        <TermInfo xmlns="http://schemas.microsoft.com/office/infopath/2007/PartnerControls">
          <TermName xmlns="http://schemas.microsoft.com/office/infopath/2007/PartnerControls">Grundmallar</TermName>
          <TermId xmlns="http://schemas.microsoft.com/office/infopath/2007/PartnerControls">ba03f0de-f93f-4e70-95f2-fa30c55e4680</TermId>
        </TermInfo>
      </Terms>
    </TrvDocumentTemplateCategoryTaxHTField0>
    <TrvConfidentialityLevelTaxHTField0 xmlns="2cc95b2f-a972-412a-a6e8-be8828b08c19">
      <Terms xmlns="http://schemas.microsoft.com/office/infopath/2007/PartnerControls"/>
    </TrvConfidentialityLevelTaxHTField0>
  </documentManagement>
</p:properties>
</file>

<file path=customXml/item2.xml><?xml version="1.0" encoding="utf-8"?>
<ct:contentTypeSchema xmlns:ct="http://schemas.microsoft.com/office/2006/metadata/contentType" xmlns:ma="http://schemas.microsoft.com/office/2006/metadata/properties/metaAttributes" ct:_="" ma:_="" ma:contentTypeName="TrvDokument01" ma:contentTypeID="0x010100F3454A24D10946AC8A6A7F801497FF3100DF70ACC0F9E2D14198C26BCB73343728" ma:contentTypeVersion="31" ma:contentTypeDescription="Dokument som endast har de fält som enligt Trafikverket måste ingå i varje dokumentinnehållstyp." ma:contentTypeScope="" ma:versionID="f2c0d688ffb8209975cc3bef8fbf631c">
  <xsd:schema xmlns:xsd="http://www.w3.org/2001/XMLSchema" xmlns:xs="http://www.w3.org/2001/XMLSchema" xmlns:p="http://schemas.microsoft.com/office/2006/metadata/properties" xmlns:ns1="Trafikverket" xmlns:ns3="2cc95b2f-a972-412a-a6e8-be8828b08c19" xmlns:ns4="1d1dcc81-e84a-4227-a2bf-4daaaef80af8" targetNamespace="http://schemas.microsoft.com/office/2006/metadata/properties" ma:root="true" ma:fieldsID="f434efb4653234e7cd612240975cc260" ns1:_="" ns3:_="" ns4:_="">
    <xsd:import namespace="Trafikverket"/>
    <xsd:import namespace="2cc95b2f-a972-412a-a6e8-be8828b08c19"/>
    <xsd:import namespace="1d1dcc81-e84a-4227-a2bf-4daaaef80af8"/>
    <xsd:element name="properties">
      <xsd:complexType>
        <xsd:sequence>
          <xsd:element name="documentManagement">
            <xsd:complexType>
              <xsd:all>
                <xsd:element ref="ns1:Skapat_x0020_av_x0020_NY" minOccurs="0"/>
                <xsd:element ref="ns1:Dokumentdatum_x0020_NY" minOccurs="0"/>
                <xsd:element ref="ns1:TRVversionNY" minOccurs="0"/>
                <xsd:element ref="ns1:TrvDocumentTemplateId" minOccurs="0"/>
                <xsd:element ref="ns1:TrvDocumentTemplateVersion" minOccurs="0"/>
                <xsd:element ref="ns3:TrvDocumentTypeTaxHTField0" minOccurs="0"/>
                <xsd:element ref="ns3:TaxCatchAll" minOccurs="0"/>
                <xsd:element ref="ns3:TaxCatchAllLabel" minOccurs="0"/>
                <xsd:element ref="ns3:TrvConfidentialityLevelTaxHTField0" minOccurs="0"/>
                <xsd:element ref="ns3:TrvDocumentTemplateCategoryTaxHTField0" minOccurs="0"/>
                <xsd:element ref="ns1:TrvDocumentTemplateTitle"/>
                <xsd:element ref="ns1:TrvDocumentTemplateDescription" minOccurs="0"/>
                <xsd:element ref="ns1:TrvDocumentTemplateContact" minOccurs="0"/>
                <xsd:element ref="ns3:TrvDocumentTemplateOwnerTaxHTField0" minOccurs="0"/>
                <xsd:element ref="ns1:TrvDocumentTemplateDate"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Trafikverket" elementFormDefault="qualified">
    <xsd:import namespace="http://schemas.microsoft.com/office/2006/documentManagement/types"/>
    <xsd:import namespace="http://schemas.microsoft.com/office/infopath/2007/PartnerControls"/>
    <xsd:element name="Skapat_x0020_av_x0020_NY" ma:index="0" nillable="true" ma:displayName="Skapat av" ma:description="Namn och organisationsbeteckning för den person som skapat dokumentet." ma:internalName="TrvCreatedBy" ma:readOnly="true">
      <xsd:simpleType>
        <xsd:restriction base="dms:Text"/>
      </xsd:simpleType>
    </xsd:element>
    <xsd:element name="Dokumentdatum_x0020_NY" ma:index="2" nillable="true" ma:displayName="Dokumentdatum" ma:description="Datum för nuvarande version" ma:format="DateOnly" ma:internalName="TrvDocumentDate" ma:readOnly="true">
      <xsd:simpleType>
        <xsd:restriction base="dms:DateTime"/>
      </xsd:simpleType>
    </xsd:element>
    <xsd:element name="TRVversionNY" ma:index="8" nillable="true" ma:displayName="Version" ma:description="Dokumentets versionsnummer" ma:internalName="TrvVersion" ma:readOnly="true">
      <xsd:simpleType>
        <xsd:restriction base="dms:Text"/>
      </xsd:simpleType>
    </xsd:element>
    <xsd:element name="TrvDocumentTemplateId" ma:index="9" nillable="true" ma:displayName="TMALL-nummer" ma:description="Unik sträng eller nummer som identifierar dokumentmallen. Värdet sätts av respektive system." ma:internalName="TrvDocumentTemplateId" ma:readOnly="false">
      <xsd:simpleType>
        <xsd:restriction base="dms:Text"/>
      </xsd:simpleType>
    </xsd:element>
    <xsd:element name="TrvDocumentTemplateVersion" ma:index="10" nillable="true" ma:displayName="Mallversion" ma:description="Dokumentmallens versionsnummer" ma:internalName="TrvDocumentTemplateVersion" ma:readOnly="false">
      <xsd:simpleType>
        <xsd:restriction base="dms:Text"/>
      </xsd:simpleType>
    </xsd:element>
    <xsd:element name="TrvDocumentTemplateTitle" ma:index="21" ma:displayName="Mallnamn" ma:description="Dokumenttitel på dokumentmallen" ma:internalName="TrvDocumentTemplateTitle" ma:readOnly="false">
      <xsd:simpleType>
        <xsd:restriction base="dms:Text"/>
      </xsd:simpleType>
    </xsd:element>
    <xsd:element name="TrvDocumentTemplateDescription" ma:index="22" nillable="true" ma:displayName="Mallbeskrivning" ma:description="Beskrivning på dokumentmallen" ma:internalName="TrvDocumentTemplateDescription">
      <xsd:simpleType>
        <xsd:restriction base="dms:Text"/>
      </xsd:simpleType>
    </xsd:element>
    <xsd:element name="TrvDocumentTemplateContact" ma:index="23" nillable="true" ma:displayName="Kontaktperson" ma:description="" ma:hidden="true" ma:internalName="TrvDocumentTemplateContact"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rvDocumentTemplateDate" ma:index="26" nillable="true" ma:displayName="Publicerad" ma:description="Datum för när mallversionen senast ändrades" ma:format="DateOnly" ma:hidden="true" ma:internalName="TrvDocumentTemplat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cc95b2f-a972-412a-a6e8-be8828b08c19" elementFormDefault="qualified">
    <xsd:import namespace="http://schemas.microsoft.com/office/2006/documentManagement/types"/>
    <xsd:import namespace="http://schemas.microsoft.com/office/infopath/2007/PartnerControls"/>
    <xsd:element name="TrvDocumentTypeTaxHTField0" ma:index="11" nillable="true" ma:taxonomy="true" ma:internalName="TrvDocumentTypeTaxHTField0" ma:taxonomyFieldName="TrvDocumentType" ma:displayName="Dokumenttyp" ma:readOnly="true" ma:fieldId="{254c14be-9fac-4cea-a731-8aa49979445b}" ma:sspId="56b52474-2a4b-42ac-ac16-0a67cba4e670" ma:termSetId="152f56a5-fdb2-4180-8a6e-79ef00400bc3"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8d39c8e1-3b67-495e-9279-b773ae6d2cfc}" ma:internalName="TaxCatchAll" ma:showField="CatchAllData" ma:web="2cc95b2f-a972-412a-a6e8-be8828b08c19">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8d39c8e1-3b67-495e-9279-b773ae6d2cfc}" ma:internalName="TaxCatchAllLabel" ma:readOnly="true" ma:showField="CatchAllDataLabel" ma:web="2cc95b2f-a972-412a-a6e8-be8828b08c19">
      <xsd:complexType>
        <xsd:complexContent>
          <xsd:extension base="dms:MultiChoiceLookup">
            <xsd:sequence>
              <xsd:element name="Value" type="dms:Lookup" maxOccurs="unbounded" minOccurs="0" nillable="true"/>
            </xsd:sequence>
          </xsd:extension>
        </xsd:complexContent>
      </xsd:complexType>
    </xsd:element>
    <xsd:element name="TrvConfidentialityLevelTaxHTField0" ma:index="17" nillable="true" ma:taxonomy="true" ma:internalName="TrvConfidentialityLevelTaxHTField0" ma:taxonomyFieldName="TrvConfidentialityLevel" ma:displayName="Konfidentialitetsnivå" ma:readOnly="false" ma:default="" ma:fieldId="{a84a37ca-5c43-43e3-a37a-c23c41d1607d}" ma:sspId="56b52474-2a4b-42ac-ac16-0a67cba4e670" ma:termSetId="4d666f29-dc73-4030-952a-63de8896f399" ma:anchorId="00000000-0000-0000-0000-000000000000" ma:open="false" ma:isKeyword="false">
      <xsd:complexType>
        <xsd:sequence>
          <xsd:element ref="pc:Terms" minOccurs="0" maxOccurs="1"/>
        </xsd:sequence>
      </xsd:complexType>
    </xsd:element>
    <xsd:element name="TrvDocumentTemplateCategoryTaxHTField0" ma:index="19" ma:taxonomy="true" ma:internalName="TrvDocumentTemplateCategoryTaxHTField0" ma:taxonomyFieldName="TrvDocumentTemplateCategory" ma:displayName="Mallkategori" ma:readOnly="false" ma:fieldId="{9697ca31-7b53-4b62-95a3-8e7bb5ca1ebe}" ma:taxonomyMulti="true" ma:sspId="56b52474-2a4b-42ac-ac16-0a67cba4e670" ma:termSetId="1a3a659a-fb09-4d71-b69f-d837800d1cf9" ma:anchorId="00000000-0000-0000-0000-000000000000" ma:open="false" ma:isKeyword="false">
      <xsd:complexType>
        <xsd:sequence>
          <xsd:element ref="pc:Terms" minOccurs="0" maxOccurs="1"/>
        </xsd:sequence>
      </xsd:complexType>
    </xsd:element>
    <xsd:element name="TrvDocumentTemplateOwnerTaxHTField0" ma:index="24" nillable="true" ma:taxonomy="true" ma:internalName="TrvDocumentTemplateOwnerTaxHTField0" ma:taxonomyFieldName="TrvDocumentTemplateOwner" ma:displayName="Förvaltas av" ma:fieldId="{cb012b9e-6fe6-4882-87e9-27992d7f1cfa}" ma:sspId="56b52474-2a4b-42ac-ac16-0a67cba4e670" ma:termSetId="fc6ac77e-aea4-4c18-b64f-642ceecd7581"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d1dcc81-e84a-4227-a2bf-4daaaef80af8" elementFormDefault="qualified">
    <xsd:import namespace="http://schemas.microsoft.com/office/2006/documentManagement/types"/>
    <xsd:import namespace="http://schemas.microsoft.com/office/infopath/2007/PartnerControls"/>
    <xsd:element name="SharedWithUsers" ma:index="2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Innehållstyp"/>
        <xsd:element ref="dc:title" minOccurs="0" maxOccurs="1" ma:index="1" ma:displayName="Dokumenttitel" ma:readOnly="tru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4B4E73-29F5-4C44-AEDC-5752B130AE4E}">
  <ds:schemaRefs>
    <ds:schemaRef ds:uri="http://purl.org/dc/dcmitype/"/>
    <ds:schemaRef ds:uri="http://purl.org/dc/terms/"/>
    <ds:schemaRef ds:uri="2cc95b2f-a972-412a-a6e8-be8828b08c19"/>
    <ds:schemaRef ds:uri="http://schemas.openxmlformats.org/package/2006/metadata/core-properties"/>
    <ds:schemaRef ds:uri="http://purl.org/dc/elements/1.1/"/>
    <ds:schemaRef ds:uri="Trafikverket"/>
    <ds:schemaRef ds:uri="http://www.w3.org/XML/1998/namespace"/>
    <ds:schemaRef ds:uri="http://schemas.microsoft.com/office/2006/documentManagement/types"/>
    <ds:schemaRef ds:uri="http://schemas.microsoft.com/office/infopath/2007/PartnerControls"/>
    <ds:schemaRef ds:uri="1d1dcc81-e84a-4227-a2bf-4daaaef80af8"/>
    <ds:schemaRef ds:uri="http://schemas.microsoft.com/office/2006/metadata/properties"/>
  </ds:schemaRefs>
</ds:datastoreItem>
</file>

<file path=customXml/itemProps2.xml><?xml version="1.0" encoding="utf-8"?>
<ds:datastoreItem xmlns:ds="http://schemas.openxmlformats.org/officeDocument/2006/customXml" ds:itemID="{073D0C6A-C4A0-4702-AF9D-AF72F77440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Trafikverket"/>
    <ds:schemaRef ds:uri="2cc95b2f-a972-412a-a6e8-be8828b08c19"/>
    <ds:schemaRef ds:uri="1d1dcc81-e84a-4227-a2bf-4daaaef80a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7995CE-3062-4DCB-913E-CA7C92E2CD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Presentation_Trafikverket</Template>
  <TotalTime>661</TotalTime>
  <Words>2914</Words>
  <Application>Microsoft Office PowerPoint</Application>
  <PresentationFormat>Bredbild</PresentationFormat>
  <Paragraphs>432</Paragraphs>
  <Slides>55</Slides>
  <Notes>10</Notes>
  <HiddenSlides>1</HiddenSlides>
  <MMClips>0</MMClips>
  <ScaleCrop>false</ScaleCrop>
  <HeadingPairs>
    <vt:vector size="6" baseType="variant">
      <vt:variant>
        <vt:lpstr>Använt teckensnitt</vt:lpstr>
      </vt:variant>
      <vt:variant>
        <vt:i4>7</vt:i4>
      </vt:variant>
      <vt:variant>
        <vt:lpstr>Tema</vt:lpstr>
      </vt:variant>
      <vt:variant>
        <vt:i4>5</vt:i4>
      </vt:variant>
      <vt:variant>
        <vt:lpstr>Bildrubriker</vt:lpstr>
      </vt:variant>
      <vt:variant>
        <vt:i4>55</vt:i4>
      </vt:variant>
    </vt:vector>
  </HeadingPairs>
  <TitlesOfParts>
    <vt:vector size="67" baseType="lpstr">
      <vt:lpstr>Arial</vt:lpstr>
      <vt:lpstr>Calibri</vt:lpstr>
      <vt:lpstr>Open Sans</vt:lpstr>
      <vt:lpstr>Symbol</vt:lpstr>
      <vt:lpstr>Tahoma</vt:lpstr>
      <vt:lpstr>Times New Roman</vt:lpstr>
      <vt:lpstr>Wingdings</vt:lpstr>
      <vt:lpstr>Logotyp</vt:lpstr>
      <vt:lpstr>1 Huvudrubrik med logotyp</vt:lpstr>
      <vt:lpstr>2_Kapitelrubrik med logotyp</vt:lpstr>
      <vt:lpstr>4_Rubrik, inehåll, titel, datum, sidnr</vt:lpstr>
      <vt:lpstr>3_Rubrik med logo och bild</vt:lpstr>
      <vt:lpstr>Välkomna!</vt:lpstr>
      <vt:lpstr>Välkomna till oss på Trafikverket!</vt:lpstr>
      <vt:lpstr>Trafikverket </vt:lpstr>
      <vt:lpstr>Trafikverkets satsning på  Kompetenscentrum vägteknik (forskning, inte innovation)</vt:lpstr>
      <vt:lpstr>Innovation = nytt till nytta</vt:lpstr>
      <vt:lpstr>Målbild Hawzheen Karim Han fick förutsättningar. Gör jätteviktiga saker för branschen och sektorn idag</vt:lpstr>
      <vt:lpstr>Forskning inom vägteknik – historik                      &amp; framtid (?) </vt:lpstr>
      <vt:lpstr>Vägteknik vinner varken nobelpris eller präglas av stora innovativa bolag </vt:lpstr>
      <vt:lpstr>Miljöer och pengar finns: för att dra nytta av dessa krävs basen dvs. forskning och specialistförmåga via KC vägteknik</vt:lpstr>
      <vt:lpstr>Thomas</vt:lpstr>
      <vt:lpstr>Presentation för KCV av Teknisk utvecklingsplan för Vägsystemet </vt:lpstr>
      <vt:lpstr>Agenda</vt:lpstr>
      <vt:lpstr>Bakgrund</vt:lpstr>
      <vt:lpstr>Bakgrund</vt:lpstr>
      <vt:lpstr>Mål med planen</vt:lpstr>
      <vt:lpstr>Syfte med planen</vt:lpstr>
      <vt:lpstr>Disposition</vt:lpstr>
      <vt:lpstr>Kap 4 Värdeskapande – Yttre effektivitet</vt:lpstr>
      <vt:lpstr>Kap 5 Trafikverkets förmåga – Inre effektivitet</vt:lpstr>
      <vt:lpstr>Kap 6 Åtgärder inom vägsystemet</vt:lpstr>
      <vt:lpstr>Kap 7 Ämnesvisa planer</vt:lpstr>
      <vt:lpstr>Kap 8 Implementering</vt:lpstr>
      <vt:lpstr>PowerPoint-presentation</vt:lpstr>
      <vt:lpstr>PowerPoint-presentation</vt:lpstr>
      <vt:lpstr>Stora nyttor skapas Forskningen är helt avgörande  Några exempel</vt:lpstr>
      <vt:lpstr>Mycket händer – Resultat efter många års slit</vt:lpstr>
      <vt:lpstr>PowerPoint-presentation</vt:lpstr>
      <vt:lpstr>ERA-Pave - Princip för ett program</vt:lpstr>
      <vt:lpstr>Asfaltåtervinning Robert</vt:lpstr>
      <vt:lpstr>Vägtransportsystemet runt år 2000</vt:lpstr>
      <vt:lpstr>Vägtransportsystemet runt år 2020</vt:lpstr>
      <vt:lpstr>Effekter i vägtransportsystemet på 20 år</vt:lpstr>
      <vt:lpstr>PowerPoint-presentation</vt:lpstr>
      <vt:lpstr>PowerPoint-presentation</vt:lpstr>
      <vt:lpstr>Schema</vt:lpstr>
      <vt:lpstr>Session 1 –  Tillgångar och dess förvaltning</vt:lpstr>
      <vt:lpstr>PowerPoint-presentation</vt:lpstr>
      <vt:lpstr>PowerPoint-presentation</vt:lpstr>
      <vt:lpstr>PowerPoint-presentation</vt:lpstr>
      <vt:lpstr>Session 2 –  Affärsutveckling</vt:lpstr>
      <vt:lpstr>Uppsamling av dagen</vt:lpstr>
      <vt:lpstr>Tack för igår!</vt:lpstr>
      <vt:lpstr>Tack för igår!</vt:lpstr>
      <vt:lpstr>Session 3 –  Materia, prestanda, egenskaper och nedbrytning</vt:lpstr>
      <vt:lpstr>Vägbeläggningar</vt:lpstr>
      <vt:lpstr>En omöjlig utmaning utan forskning och utveckling?</vt:lpstr>
      <vt:lpstr>FOI-inriktning vägbeläggning</vt:lpstr>
      <vt:lpstr>FOI-inriktning vägbeläggning</vt:lpstr>
      <vt:lpstr>FOI-inriktning vägbeläggning</vt:lpstr>
      <vt:lpstr>Kaffe! </vt:lpstr>
      <vt:lpstr>Session 4 –  Metoder och produktion</vt:lpstr>
      <vt:lpstr>Kaffe! </vt:lpstr>
      <vt:lpstr>Session 5 –  Effekter</vt:lpstr>
      <vt:lpstr>Uppsamling från båda dagarna</vt:lpstr>
      <vt:lpstr>Lunch! </vt:lpstr>
    </vt:vector>
  </TitlesOfParts>
  <Company>Trafikverket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Välkomna!</dc:title>
  <dc:creator>Gruhs Pontus, US</dc:creator>
  <cp:lastModifiedBy>Karlsson Robert, IVtu4</cp:lastModifiedBy>
  <cp:revision>24</cp:revision>
  <dcterms:created xsi:type="dcterms:W3CDTF">2025-03-04T10:12:09Z</dcterms:created>
  <dcterms:modified xsi:type="dcterms:W3CDTF">2025-03-11T10:24:47Z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0x010100F3454A24D10946AC8A6A7F801497FF3100DF70ACC0F9E2D14198C26BCB73343728</vt:lpwstr>
  </property>
  <property fmtid="{D5CDD505-2E9C-101B-9397-08002B2CF9AE}" pid="3" name="TrvDocumentType">
    <vt:lpwstr>2;#ARBETSMATERIAL|a2894791-a90f-4fd8-bd38-5426c743cb42</vt:lpwstr>
  </property>
  <property fmtid="{D5CDD505-2E9C-101B-9397-08002B2CF9AE}" pid="4" name="TrvDocumentTemplateOwner">
    <vt:lpwstr>20;#KM Kommunikation|65ba4904-7f87-411a-bf82-b389570b62aa</vt:lpwstr>
  </property>
  <property fmtid="{D5CDD505-2E9C-101B-9397-08002B2CF9AE}" pid="5" name="TrvDocumentTemplateStatus">
    <vt:lpwstr>Distribuerad</vt:lpwstr>
  </property>
  <property fmtid="{D5CDD505-2E9C-101B-9397-08002B2CF9AE}" pid="6" name="TrvDocumentTemplateCategory">
    <vt:lpwstr>27;#Grundmallar|ba03f0de-f93f-4e70-95f2-fa30c55e4680</vt:lpwstr>
  </property>
  <property fmtid="{D5CDD505-2E9C-101B-9397-08002B2CF9AE}" pid="7" name="TrvConfidentialityLevel">
    <vt:lpwstr/>
  </property>
  <property fmtid="{D5CDD505-2E9C-101B-9397-08002B2CF9AE}" pid="8" name="TrvCounterpartIdentityNumber">
    <vt:lpwstr/>
  </property>
  <property fmtid="{D5CDD505-2E9C-101B-9397-08002B2CF9AE}" pid="9" name="TrvCaseId">
    <vt:lpwstr/>
  </property>
  <property fmtid="{D5CDD505-2E9C-101B-9397-08002B2CF9AE}" pid="10" name="TrvAddressee">
    <vt:lpwstr/>
  </property>
  <property fmtid="{D5CDD505-2E9C-101B-9397-08002B2CF9AE}" pid="11" name="TrvCounterpart">
    <vt:lpwstr/>
  </property>
  <property fmtid="{D5CDD505-2E9C-101B-9397-08002B2CF9AE}" pid="12" name="TrvApprovedBy">
    <vt:lpwstr/>
  </property>
  <property fmtid="{D5CDD505-2E9C-101B-9397-08002B2CF9AE}" pid="13" name="TrvCounterpartCaseId">
    <vt:lpwstr/>
  </property>
  <property fmtid="{D5CDD505-2E9C-101B-9397-08002B2CF9AE}" pid="14" name="TrvCopyTo">
    <vt:lpwstr/>
  </property>
</Properties>
</file>