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48" r:id="rId5"/>
    <p:sldMasterId id="2147483675" r:id="rId6"/>
    <p:sldMasterId id="2147483657" r:id="rId7"/>
    <p:sldMasterId id="2147483684" r:id="rId8"/>
  </p:sldMasterIdLst>
  <p:notesMasterIdLst>
    <p:notesMasterId r:id="rId39"/>
  </p:notesMasterIdLst>
  <p:handoutMasterIdLst>
    <p:handoutMasterId r:id="rId40"/>
  </p:handoutMasterIdLst>
  <p:sldIdLst>
    <p:sldId id="327" r:id="rId9"/>
    <p:sldId id="323" r:id="rId10"/>
    <p:sldId id="334" r:id="rId11"/>
    <p:sldId id="324" r:id="rId12"/>
    <p:sldId id="349" r:id="rId13"/>
    <p:sldId id="322" r:id="rId14"/>
    <p:sldId id="350" r:id="rId15"/>
    <p:sldId id="318" r:id="rId16"/>
    <p:sldId id="352" r:id="rId17"/>
    <p:sldId id="353" r:id="rId18"/>
    <p:sldId id="335" r:id="rId19"/>
    <p:sldId id="330" r:id="rId20"/>
    <p:sldId id="331" r:id="rId21"/>
    <p:sldId id="332" r:id="rId22"/>
    <p:sldId id="336" r:id="rId23"/>
    <p:sldId id="338" r:id="rId24"/>
    <p:sldId id="340" r:id="rId25"/>
    <p:sldId id="339" r:id="rId26"/>
    <p:sldId id="337" r:id="rId27"/>
    <p:sldId id="354" r:id="rId28"/>
    <p:sldId id="355" r:id="rId29"/>
    <p:sldId id="357" r:id="rId30"/>
    <p:sldId id="356" r:id="rId31"/>
    <p:sldId id="358" r:id="rId32"/>
    <p:sldId id="342" r:id="rId33"/>
    <p:sldId id="343" r:id="rId34"/>
    <p:sldId id="344" r:id="rId35"/>
    <p:sldId id="345" r:id="rId36"/>
    <p:sldId id="346" r:id="rId37"/>
    <p:sldId id="347" r:id="rId3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42" userDrawn="1">
          <p15:clr>
            <a:srgbClr val="A4A3A4"/>
          </p15:clr>
        </p15:guide>
        <p15:guide id="2" orient="horz" pos="799" userDrawn="1">
          <p15:clr>
            <a:srgbClr val="A4A3A4"/>
          </p15:clr>
        </p15:guide>
        <p15:guide id="3" orient="horz" pos="3884" userDrawn="1">
          <p15:clr>
            <a:srgbClr val="A4A3A4"/>
          </p15:clr>
        </p15:guide>
        <p15:guide id="4" orient="horz" pos="2160" userDrawn="1">
          <p15:clr>
            <a:srgbClr val="A4A3A4"/>
          </p15:clr>
        </p15:guide>
        <p15:guide id="5" pos="4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0000"/>
    <a:srgbClr val="5F0000"/>
    <a:srgbClr val="870000"/>
    <a:srgbClr val="AF0000"/>
    <a:srgbClr val="D90611"/>
    <a:srgbClr val="D80611"/>
    <a:srgbClr val="D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142" autoAdjust="0"/>
  </p:normalViewPr>
  <p:slideViewPr>
    <p:cSldViewPr snapToGrid="0">
      <p:cViewPr varScale="1">
        <p:scale>
          <a:sx n="113" d="100"/>
          <a:sy n="113" d="100"/>
        </p:scale>
        <p:origin x="510" y="102"/>
      </p:cViewPr>
      <p:guideLst>
        <p:guide pos="7242"/>
        <p:guide orient="horz" pos="799"/>
        <p:guide orient="horz" pos="3884"/>
        <p:guide orient="horz" pos="2160"/>
        <p:guide pos="43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2025-03-12</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2025-03-11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Huvudrubriksida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solidFill>
                  <a:schemeClr val="bg1"/>
                </a:solidFill>
                <a:latin typeface="Arial" panose="020B0604020202020204" pitchFamily="34" charset="0"/>
                <a:ea typeface="Calibri" panose="020F0502020204030204" pitchFamily="34" charset="0"/>
                <a:cs typeface="Arial" panose="020B0604020202020204" pitchFamily="34" charset="0"/>
              </a:rPr>
              <a:t>Konfidentialitetsnivå</a:t>
            </a:r>
            <a:r>
              <a:rPr lang="sv-SE" dirty="0">
                <a:solidFill>
                  <a:schemeClr val="bg1"/>
                </a:solidFill>
                <a:latin typeface="Arial" panose="020B0604020202020204" pitchFamily="34" charset="0"/>
                <a:ea typeface="Calibri" panose="020F0502020204030204" pitchFamily="34" charset="0"/>
                <a:cs typeface="Arial" panose="020B0604020202020204" pitchFamily="34" charset="0"/>
              </a:rPr>
              <a:t> ska klassas. Ä</a:t>
            </a:r>
            <a:r>
              <a:rPr lang="sv-SE"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ndra till valt värde.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rPr>
              <a:t>Vid visning av presentation vid tillfällen då klassning inte ska synas så kan värdet döljas.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effectLst/>
                <a:latin typeface="Arial" panose="020B0604020202020204" pitchFamily="34" charset="0"/>
                <a:cs typeface="Arial" panose="020B0604020202020204" pitchFamily="34" charset="0"/>
              </a:rPr>
              <a:t>Ange aktuell klass här på anteckningssidan.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effectLst/>
                <a:latin typeface="Arial" panose="020B0604020202020204" pitchFamily="34" charset="0"/>
                <a:cs typeface="Arial" panose="020B0604020202020204" pitchFamily="34" charset="0"/>
              </a:rPr>
              <a:t>Ägaren av presentationen ansvarar för att klassningen överensstämmer med innehållet.</a:t>
            </a:r>
            <a:endParaRPr lang="sv-SE" dirty="0">
              <a:solidFill>
                <a:schemeClr val="bg1"/>
              </a:solidFill>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1551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Huvudrubriksida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solidFill>
                  <a:schemeClr val="bg1"/>
                </a:solidFill>
                <a:latin typeface="Arial" panose="020B0604020202020204" pitchFamily="34" charset="0"/>
                <a:ea typeface="Calibri" panose="020F0502020204030204" pitchFamily="34" charset="0"/>
                <a:cs typeface="Arial" panose="020B0604020202020204" pitchFamily="34" charset="0"/>
              </a:rPr>
              <a:t>Konfidentialitetsnivå</a:t>
            </a:r>
            <a:r>
              <a:rPr lang="sv-SE" dirty="0">
                <a:solidFill>
                  <a:schemeClr val="bg1"/>
                </a:solidFill>
                <a:latin typeface="Arial" panose="020B0604020202020204" pitchFamily="34" charset="0"/>
                <a:ea typeface="Calibri" panose="020F0502020204030204" pitchFamily="34" charset="0"/>
                <a:cs typeface="Arial" panose="020B0604020202020204" pitchFamily="34" charset="0"/>
              </a:rPr>
              <a:t> ska klassas. Ä</a:t>
            </a:r>
            <a:r>
              <a:rPr lang="sv-SE"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ndra till valt värde.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rPr>
              <a:t>Vid visning av presentation vid tillfällen då klassning inte ska synas så kan värdet döljas.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effectLst/>
                <a:latin typeface="Arial" panose="020B0604020202020204" pitchFamily="34" charset="0"/>
                <a:cs typeface="Arial" panose="020B0604020202020204" pitchFamily="34" charset="0"/>
              </a:rPr>
              <a:t>Ange aktuell klass här på anteckningssidan.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effectLst/>
                <a:latin typeface="Arial" panose="020B0604020202020204" pitchFamily="34" charset="0"/>
                <a:cs typeface="Arial" panose="020B0604020202020204" pitchFamily="34" charset="0"/>
              </a:rPr>
              <a:t>Ägaren av presentationen ansvarar för att klassningen överensstämmer med innehållet.</a:t>
            </a:r>
            <a:endParaRPr lang="sv-SE" dirty="0">
              <a:solidFill>
                <a:schemeClr val="bg1"/>
              </a:solidFill>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18</a:t>
            </a:fld>
            <a:endParaRPr lang="sv-SE"/>
          </a:p>
        </p:txBody>
      </p:sp>
    </p:spTree>
    <p:extLst>
      <p:ext uri="{BB962C8B-B14F-4D97-AF65-F5344CB8AC3E}">
        <p14:creationId xmlns:p14="http://schemas.microsoft.com/office/powerpoint/2010/main" val="732727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FIKVERKET logotyp">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87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hö, bild vä">
    <p:spTree>
      <p:nvGrpSpPr>
        <p:cNvPr id="1" name=""/>
        <p:cNvGrpSpPr/>
        <p:nvPr/>
      </p:nvGrpSpPr>
      <p:grpSpPr>
        <a:xfrm>
          <a:off x="0" y="0"/>
          <a:ext cx="0" cy="0"/>
          <a:chOff x="0" y="0"/>
          <a:chExt cx="0" cy="0"/>
        </a:xfrm>
      </p:grpSpPr>
      <p:sp>
        <p:nvSpPr>
          <p:cNvPr id="5" name="Rubrik 1"/>
          <p:cNvSpPr>
            <a:spLocks noGrp="1"/>
          </p:cNvSpPr>
          <p:nvPr>
            <p:ph type="title" hasCustomPrompt="1"/>
          </p:nvPr>
        </p:nvSpPr>
        <p:spPr>
          <a:xfrm>
            <a:off x="6456000" y="1269000"/>
            <a:ext cx="5040000" cy="900000"/>
          </a:xfrm>
          <a:prstGeom prst="rect">
            <a:avLst/>
          </a:prstGeom>
        </p:spPr>
        <p:txBody>
          <a:bodyPr anchor="ctr"/>
          <a:lstStyle>
            <a:lvl1pPr>
              <a:defRPr sz="3600"/>
            </a:lvl1pPr>
          </a:lstStyle>
          <a:p>
            <a:r>
              <a:rPr lang="sv-SE" dirty="0"/>
              <a:t>Rubrik</a:t>
            </a:r>
          </a:p>
        </p:txBody>
      </p:sp>
      <p:sp>
        <p:nvSpPr>
          <p:cNvPr id="7" name="Platshållare för bild 9"/>
          <p:cNvSpPr>
            <a:spLocks noGrp="1"/>
          </p:cNvSpPr>
          <p:nvPr>
            <p:ph type="pic" sz="quarter" idx="13" hasCustomPrompt="1"/>
          </p:nvPr>
        </p:nvSpPr>
        <p:spPr>
          <a:xfrm>
            <a:off x="694800" y="1269000"/>
            <a:ext cx="5040000" cy="4320000"/>
          </a:xfrm>
          <a:prstGeom prst="rect">
            <a:avLst/>
          </a:prstGeom>
        </p:spPr>
        <p:txBody>
          <a:bodyPr/>
          <a:lstStyle>
            <a:lvl1pPr marL="0" indent="0" algn="ctr">
              <a:lnSpc>
                <a:spcPct val="100000"/>
              </a:lnSpc>
              <a:spcBef>
                <a:spcPts val="1200"/>
              </a:spcBef>
              <a:buNone/>
              <a:defRPr spc="0" baseline="0"/>
            </a:lvl1pPr>
          </a:lstStyle>
          <a:p>
            <a:r>
              <a:rPr lang="sv-SE" dirty="0"/>
              <a:t>Bild</a:t>
            </a:r>
          </a:p>
        </p:txBody>
      </p:sp>
      <p:sp>
        <p:nvSpPr>
          <p:cNvPr id="2" name="Platshållare för datum 1"/>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8" name="Platshållare för text 7"/>
          <p:cNvSpPr>
            <a:spLocks noGrp="1"/>
          </p:cNvSpPr>
          <p:nvPr>
            <p:ph type="body" sz="quarter" idx="12" hasCustomPrompt="1"/>
          </p:nvPr>
        </p:nvSpPr>
        <p:spPr>
          <a:xfrm>
            <a:off x="6454800" y="2170800"/>
            <a:ext cx="5040000" cy="3420000"/>
          </a:xfrm>
          <a:prstGeom prst="rect">
            <a:avLst/>
          </a:prstGeom>
        </p:spPr>
        <p:txBody>
          <a:bodyPr/>
          <a:lstStyle>
            <a:lvl1pPr marL="360000" indent="-360000" defTabSz="360000">
              <a:lnSpc>
                <a:spcPct val="100000"/>
              </a:lnSpc>
              <a:spcBef>
                <a:spcPts val="1200"/>
              </a:spcBef>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1106066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6" name="Platshållare för diagram 5"/>
          <p:cNvSpPr>
            <a:spLocks noGrp="1"/>
          </p:cNvSpPr>
          <p:nvPr>
            <p:ph type="chart" sz="quarter" idx="12" hasCustomPrompt="1"/>
          </p:nvPr>
        </p:nvSpPr>
        <p:spPr>
          <a:xfrm>
            <a:off x="696000" y="1269000"/>
            <a:ext cx="10800000" cy="4320000"/>
          </a:xfrm>
          <a:prstGeom prst="rect">
            <a:avLst/>
          </a:prstGeom>
        </p:spPr>
        <p:txBody>
          <a:bodyPr/>
          <a:lstStyle>
            <a:lvl1pPr marL="0" indent="0" algn="ctr">
              <a:lnSpc>
                <a:spcPct val="100000"/>
              </a:lnSpc>
              <a:spcBef>
                <a:spcPts val="1200"/>
              </a:spcBef>
              <a:buNone/>
              <a:defRPr spc="0" baseline="0"/>
            </a:lvl1pPr>
          </a:lstStyle>
          <a:p>
            <a:r>
              <a:rPr lang="sv-SE" dirty="0"/>
              <a:t>Diagram</a:t>
            </a:r>
          </a:p>
        </p:txBody>
      </p:sp>
      <p:sp>
        <p:nvSpPr>
          <p:cNvPr id="2" name="Platshållare för datum 1"/>
          <p:cNvSpPr>
            <a:spLocks noGrp="1"/>
          </p:cNvSpPr>
          <p:nvPr>
            <p:ph type="dt" sz="half" idx="13"/>
          </p:nvPr>
        </p:nvSpPr>
        <p:spPr/>
        <p:txBody>
          <a:bodyPr/>
          <a:lstStyle>
            <a:lvl1pPr>
              <a:defRPr sz="1000"/>
            </a:lvl1pPr>
          </a:lstStyle>
          <a:p>
            <a:endParaRPr lang="sv-SE" dirty="0"/>
          </a:p>
        </p:txBody>
      </p:sp>
      <p:sp>
        <p:nvSpPr>
          <p:cNvPr id="7" name="Platshållare för sidfot 6"/>
          <p:cNvSpPr>
            <a:spLocks noGrp="1"/>
          </p:cNvSpPr>
          <p:nvPr>
            <p:ph type="ftr" sz="quarter" idx="14"/>
          </p:nvPr>
        </p:nvSpPr>
        <p:spPr/>
        <p:txBody>
          <a:bodyPr/>
          <a:lstStyle>
            <a:lvl1pPr>
              <a:defRPr sz="1000"/>
            </a:lvl1pPr>
          </a:lstStyle>
          <a:p>
            <a:r>
              <a:rPr lang="sv-SE"/>
              <a:t>Titel</a:t>
            </a:r>
            <a:endParaRPr lang="sv-SE" dirty="0"/>
          </a:p>
        </p:txBody>
      </p:sp>
      <p:sp>
        <p:nvSpPr>
          <p:cNvPr id="8" name="Platshållare för bildnummer 7"/>
          <p:cNvSpPr>
            <a:spLocks noGrp="1"/>
          </p:cNvSpPr>
          <p:nvPr>
            <p:ph type="sldNum" sz="quarter" idx="15"/>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558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text &amp; 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10800000" cy="900000"/>
          </a:xfrm>
          <a:prstGeom prst="rect">
            <a:avLst/>
          </a:prstGeom>
        </p:spPr>
        <p:txBody>
          <a:bodyPr anchor="ctr"/>
          <a:lstStyle>
            <a:lvl1pPr algn="ctr">
              <a:defRPr sz="36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6000" y="2170062"/>
            <a:ext cx="5040000" cy="3420000"/>
          </a:xfrm>
          <a:prstGeom prst="rect">
            <a:avLst/>
          </a:prstGeom>
        </p:spPr>
        <p:txBody>
          <a:bodyPr/>
          <a:lstStyle>
            <a:lvl1pPr marL="0" indent="0">
              <a:lnSpc>
                <a:spcPct val="100000"/>
              </a:lnSpc>
              <a:spcBef>
                <a:spcPts val="1200"/>
              </a:spcBef>
              <a:buNone/>
              <a:defRPr sz="2000" spc="0"/>
            </a:lvl1pPr>
            <a:lvl2pPr marL="232200" indent="0">
              <a:buNone/>
              <a:defRPr/>
            </a:lvl2pPr>
            <a:lvl3pPr marL="462600" indent="0">
              <a:buNone/>
              <a:defRPr/>
            </a:lvl3pPr>
            <a:lvl4pPr marL="693000" indent="0">
              <a:buNone/>
              <a:defRPr/>
            </a:lvl4pPr>
            <a:lvl5pPr marL="887400" indent="0">
              <a:buNone/>
              <a:defRPr/>
            </a:lvl5pPr>
          </a:lstStyle>
          <a:p>
            <a:pPr lvl="0"/>
            <a:r>
              <a:rPr lang="sv-SE" dirty="0"/>
              <a:t>Skriv text här</a:t>
            </a:r>
          </a:p>
        </p:txBody>
      </p:sp>
      <p:sp>
        <p:nvSpPr>
          <p:cNvPr id="6" name="Platshållare för diagram 5"/>
          <p:cNvSpPr>
            <a:spLocks noGrp="1"/>
          </p:cNvSpPr>
          <p:nvPr>
            <p:ph type="chart" sz="quarter" idx="13" hasCustomPrompt="1"/>
          </p:nvPr>
        </p:nvSpPr>
        <p:spPr>
          <a:xfrm>
            <a:off x="6454800" y="2169000"/>
            <a:ext cx="5040000" cy="3421062"/>
          </a:xfrm>
          <a:prstGeom prst="rect">
            <a:avLst/>
          </a:prstGeom>
        </p:spPr>
        <p:txBody>
          <a:bodyPr/>
          <a:lstStyle>
            <a:lvl1pPr marL="0" indent="0">
              <a:lnSpc>
                <a:spcPct val="100000"/>
              </a:lnSpc>
              <a:spcBef>
                <a:spcPts val="1200"/>
              </a:spcBef>
              <a:buNone/>
              <a:defRPr spc="0" baseline="0"/>
            </a:lvl1pPr>
          </a:lstStyle>
          <a:p>
            <a:r>
              <a:rPr lang="sv-SE" dirty="0"/>
              <a:t>Diagram</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715869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typ">
    <p:spTree>
      <p:nvGrpSpPr>
        <p:cNvPr id="1" name=""/>
        <p:cNvGrpSpPr/>
        <p:nvPr/>
      </p:nvGrpSpPr>
      <p:grpSpPr>
        <a:xfrm>
          <a:off x="0" y="0"/>
          <a:ext cx="0" cy="0"/>
          <a:chOff x="0" y="0"/>
          <a:chExt cx="0" cy="0"/>
        </a:xfrm>
      </p:grpSpPr>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27931106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 Huvudrubriksida röd 175-0-0">
    <p:bg>
      <p:bgPr>
        <a:solidFill>
          <a:srgbClr val="AF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349060"/>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baseline="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7" name="Platshållare för text 6">
            <a:extLst>
              <a:ext uri="{FF2B5EF4-FFF2-40B4-BE49-F238E27FC236}">
                <a16:creationId xmlns:a16="http://schemas.microsoft.com/office/drawing/2014/main" id="{A8C1F592-2565-4952-8C19-80933FC3F579}"/>
              </a:ext>
            </a:extLst>
          </p:cNvPr>
          <p:cNvSpPr>
            <a:spLocks noGrp="1"/>
          </p:cNvSpPr>
          <p:nvPr>
            <p:ph type="body" sz="quarter" idx="12"/>
          </p:nvPr>
        </p:nvSpPr>
        <p:spPr>
          <a:xfrm>
            <a:off x="695326" y="5990318"/>
            <a:ext cx="10801350" cy="276999"/>
          </a:xfrm>
          <a:prstGeom prst="rect">
            <a:avLst/>
          </a:prstGeom>
        </p:spPr>
        <p:txBody>
          <a:bodyPr/>
          <a:lstStyle>
            <a:lvl1pPr marL="0" indent="0" algn="ctr">
              <a:buNone/>
              <a:defRPr sz="1200" spc="0" baseline="0">
                <a:solidFill>
                  <a:schemeClr val="bg1"/>
                </a:solidFill>
              </a:defRPr>
            </a:lvl1pPr>
            <a:lvl2pPr marL="232200" indent="0">
              <a:buNone/>
              <a:defRPr sz="1200"/>
            </a:lvl2pPr>
            <a:lvl3pPr marL="462600" indent="0">
              <a:buNone/>
              <a:defRPr sz="1200"/>
            </a:lvl3pPr>
            <a:lvl4pPr marL="693000" indent="0">
              <a:buNone/>
              <a:defRPr sz="1200"/>
            </a:lvl4pPr>
            <a:lvl5pPr marL="887400" indent="0">
              <a:buNone/>
              <a:defRPr sz="1200"/>
            </a:lvl5pPr>
          </a:lstStyle>
          <a:p>
            <a:pPr lvl="0"/>
            <a:r>
              <a:rPr lang="sv-SE" dirty="0"/>
              <a:t>Klicka här för att ändra format på bakgrundstexten</a:t>
            </a:r>
          </a:p>
        </p:txBody>
      </p:sp>
    </p:spTree>
    <p:extLst>
      <p:ext uri="{BB962C8B-B14F-4D97-AF65-F5344CB8AC3E}">
        <p14:creationId xmlns:p14="http://schemas.microsoft.com/office/powerpoint/2010/main" val="276734427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Huvudrubrik, platshållare EU-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4800"/>
            </a:lvl1pPr>
          </a:lstStyle>
          <a:p>
            <a:r>
              <a:rPr lang="sv-SE" dirty="0"/>
              <a:t>Klicka – lägg till rubrik</a:t>
            </a:r>
          </a:p>
        </p:txBody>
      </p:sp>
      <p:sp>
        <p:nvSpPr>
          <p:cNvPr id="8" name="Platshållare för text 7"/>
          <p:cNvSpPr>
            <a:spLocks noGrp="1"/>
          </p:cNvSpPr>
          <p:nvPr>
            <p:ph type="body" sz="quarter" idx="12" hasCustomPrompt="1"/>
          </p:nvPr>
        </p:nvSpPr>
        <p:spPr>
          <a:xfrm>
            <a:off x="696000" y="3284970"/>
            <a:ext cx="10800000" cy="1800000"/>
          </a:xfrm>
          <a:prstGeom prst="rect">
            <a:avLst/>
          </a:prstGeom>
        </p:spPr>
        <p:txBody>
          <a:bodyPr/>
          <a:lstStyle>
            <a:lvl1pPr marL="0" indent="0" algn="ctr">
              <a:lnSpc>
                <a:spcPct val="100000"/>
              </a:lnSpc>
              <a:spcBef>
                <a:spcPts val="0"/>
              </a:spcBef>
              <a:buFont typeface="+mj-lt"/>
              <a:buNone/>
              <a:defRPr sz="2400" spc="0" baseline="0"/>
            </a:lvl1pPr>
            <a:lvl2pPr marL="575100" indent="-342900">
              <a:buFont typeface="+mj-lt"/>
              <a:buAutoNum type="arabicPeriod"/>
              <a:defRPr/>
            </a:lvl2pPr>
            <a:lvl3pPr marL="805500" indent="-342900">
              <a:buFont typeface="+mj-lt"/>
              <a:buAutoNum type="arabicPeriod"/>
              <a:defRPr/>
            </a:lvl3pPr>
            <a:lvl4pPr marL="1035900" indent="-342900">
              <a:buFont typeface="+mj-lt"/>
              <a:buAutoNum type="arabicPeriod"/>
              <a:defRPr/>
            </a:lvl4pPr>
            <a:lvl5pPr marL="1230300" indent="-342900">
              <a:buFont typeface="+mj-lt"/>
              <a:buAutoNum type="arabicPeriod"/>
              <a:defRPr/>
            </a:lvl5pPr>
          </a:lstStyle>
          <a:p>
            <a:pPr lvl="0"/>
            <a:r>
              <a:rPr lang="sv-SE" dirty="0"/>
              <a:t>Skriv text här</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6" name="Platshållare för text 5"/>
          <p:cNvSpPr>
            <a:spLocks noGrp="1"/>
          </p:cNvSpPr>
          <p:nvPr>
            <p:ph type="body" sz="quarter" idx="17" hasCustomPrompt="1"/>
          </p:nvPr>
        </p:nvSpPr>
        <p:spPr>
          <a:xfrm>
            <a:off x="694800" y="5529600"/>
            <a:ext cx="2739600" cy="925200"/>
          </a:xfrm>
          <a:prstGeom prst="rect">
            <a:avLst/>
          </a:prstGeom>
        </p:spPr>
        <p:txBody>
          <a:bodyPr/>
          <a:lstStyle>
            <a:lvl1pPr marL="0" indent="0">
              <a:buNone/>
              <a:defRPr/>
            </a:lvl1pPr>
          </a:lstStyle>
          <a:p>
            <a:pPr lvl="0"/>
            <a:r>
              <a:rPr lang="sv-SE" dirty="0"/>
              <a:t>Plats för EU-logotyp</a:t>
            </a:r>
          </a:p>
        </p:txBody>
      </p:sp>
      <p:sp>
        <p:nvSpPr>
          <p:cNvPr id="4" name="Platshållare för text 3">
            <a:extLst>
              <a:ext uri="{FF2B5EF4-FFF2-40B4-BE49-F238E27FC236}">
                <a16:creationId xmlns:a16="http://schemas.microsoft.com/office/drawing/2014/main" id="{4BD16B4E-76DC-44E2-8BEE-9E700AD562F4}"/>
              </a:ext>
            </a:extLst>
          </p:cNvPr>
          <p:cNvSpPr>
            <a:spLocks noGrp="1"/>
          </p:cNvSpPr>
          <p:nvPr>
            <p:ph type="body" sz="quarter" idx="19" hasCustomPrompt="1"/>
          </p:nvPr>
        </p:nvSpPr>
        <p:spPr>
          <a:xfrm>
            <a:off x="3770149" y="5995793"/>
            <a:ext cx="4683125" cy="209550"/>
          </a:xfrm>
          <a:prstGeom prst="rect">
            <a:avLst/>
          </a:prstGeom>
        </p:spPr>
        <p:txBody>
          <a:bodyPr/>
          <a:lstStyle>
            <a:lvl1pPr marL="0" indent="0" algn="ctr">
              <a:buNone/>
              <a:defRPr sz="1200" spc="0" baseline="0"/>
            </a:lvl1pPr>
          </a:lstStyle>
          <a:p>
            <a:pPr lvl="0"/>
            <a:r>
              <a:rPr lang="sv-SE" dirty="0" err="1"/>
              <a:t>Konfidentialitetsnivå</a:t>
            </a:r>
            <a:r>
              <a:rPr lang="sv-SE" dirty="0"/>
              <a:t> ska klassas, och anges här</a:t>
            </a:r>
          </a:p>
        </p:txBody>
      </p:sp>
    </p:spTree>
    <p:extLst>
      <p:ext uri="{BB962C8B-B14F-4D97-AF65-F5344CB8AC3E}">
        <p14:creationId xmlns:p14="http://schemas.microsoft.com/office/powerpoint/2010/main" val="114472070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Rubrik &amp;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400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381130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 bild">
    <p:spTree>
      <p:nvGrpSpPr>
        <p:cNvPr id="1" name=""/>
        <p:cNvGrpSpPr/>
        <p:nvPr/>
      </p:nvGrpSpPr>
      <p:grpSpPr>
        <a:xfrm>
          <a:off x="0" y="0"/>
          <a:ext cx="0" cy="0"/>
          <a:chOff x="0" y="0"/>
          <a:chExt cx="0" cy="0"/>
        </a:xfrm>
      </p:grpSpPr>
      <p:sp>
        <p:nvSpPr>
          <p:cNvPr id="8" name="Platshållare för bild 5"/>
          <p:cNvSpPr>
            <a:spLocks noGrp="1"/>
          </p:cNvSpPr>
          <p:nvPr>
            <p:ph type="pic" sz="quarter" idx="12" hasCustomPrompt="1"/>
          </p:nvPr>
        </p:nvSpPr>
        <p:spPr>
          <a:xfrm>
            <a:off x="0" y="0"/>
            <a:ext cx="12192000" cy="5215659"/>
          </a:xfrm>
          <a:prstGeom prst="rect">
            <a:avLst/>
          </a:prstGeom>
          <a:solidFill>
            <a:schemeClr val="accent5"/>
          </a:solidFill>
        </p:spPr>
        <p:txBody>
          <a:bodyPr anchor="t"/>
          <a:lstStyle>
            <a:lvl1pPr marL="0" indent="0" algn="ctr">
              <a:lnSpc>
                <a:spcPct val="100000"/>
              </a:lnSpc>
              <a:spcBef>
                <a:spcPts val="1200"/>
              </a:spcBef>
              <a:buNone/>
              <a:defRPr spc="0" baseline="0">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1419019" y="5473309"/>
            <a:ext cx="9372450" cy="1080000"/>
          </a:xfrm>
          <a:prstGeom prst="rect">
            <a:avLst/>
          </a:prstGeom>
        </p:spPr>
        <p:txBody>
          <a:bodyPr anchor="ctr"/>
          <a:lstStyle>
            <a:lvl1pPr algn="ctr">
              <a:lnSpc>
                <a:spcPct val="100000"/>
              </a:lnSpc>
              <a:defRPr sz="3200">
                <a:solidFill>
                  <a:schemeClr val="tx1"/>
                </a:solidFill>
              </a:defRPr>
            </a:lvl1pPr>
          </a:lstStyle>
          <a:p>
            <a:r>
              <a:rPr lang="sv-SE" dirty="0"/>
              <a:t>Klicka - lägg till rubrik</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descr="Trafikverkets logotyp">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lgn="ctr">
              <a:buNone/>
              <a:defRPr sz="800" spc="0" baseline="0"/>
            </a:lvl1pPr>
          </a:lstStyle>
          <a:p>
            <a:pPr lvl="0"/>
            <a:r>
              <a:rPr lang="en-US" dirty="0"/>
              <a:t> </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447844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 helbild">
    <p:spTree>
      <p:nvGrpSpPr>
        <p:cNvPr id="1" name=""/>
        <p:cNvGrpSpPr/>
        <p:nvPr/>
      </p:nvGrpSpPr>
      <p:grpSpPr>
        <a:xfrm>
          <a:off x="0" y="0"/>
          <a:ext cx="0" cy="0"/>
          <a:chOff x="0" y="0"/>
          <a:chExt cx="0" cy="0"/>
        </a:xfrm>
      </p:grpSpPr>
      <p:sp>
        <p:nvSpPr>
          <p:cNvPr id="8"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lgn="ctr">
              <a:lnSpc>
                <a:spcPct val="100000"/>
              </a:lnSpc>
              <a:spcBef>
                <a:spcPts val="1200"/>
              </a:spcBef>
              <a:buNone/>
              <a:defRPr spc="0" baseline="0">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242925"/>
            <a:ext cx="10800000" cy="1080000"/>
          </a:xfrm>
          <a:prstGeom prst="rect">
            <a:avLst/>
          </a:prstGeom>
        </p:spPr>
        <p:txBody>
          <a:bodyPr anchor="ctr"/>
          <a:lstStyle>
            <a:lvl1pPr algn="ctr">
              <a:defRPr sz="4800">
                <a:solidFill>
                  <a:schemeClr val="bg1"/>
                </a:solidFill>
              </a:defRPr>
            </a:lvl1pPr>
          </a:lstStyle>
          <a:p>
            <a:r>
              <a:rPr lang="sv-SE" dirty="0"/>
              <a:t>Klicka - lägg till rubrik</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descr="Trafikverkets logotyp">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lgn="ctr">
              <a:buFont typeface="Arial" panose="020B0604020202020204" pitchFamily="34" charset="0"/>
              <a:buNone/>
              <a:defRPr sz="800" spc="0" baseline="0">
                <a:solidFill>
                  <a:schemeClr val="accent1"/>
                </a:solidFill>
              </a:defRPr>
            </a:lvl1pPr>
          </a:lstStyle>
          <a:p>
            <a:pPr lvl="0"/>
            <a:r>
              <a:rPr lang="en-US" dirty="0"/>
              <a:t> </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dirty="0"/>
              <a:t>Titel</a:t>
            </a:r>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39575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Huvudrubriksida röd 175-0-0">
    <p:bg>
      <p:bgPr>
        <a:solidFill>
          <a:srgbClr val="AF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349060"/>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baseline="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7" name="Platshållare för text 6">
            <a:extLst>
              <a:ext uri="{FF2B5EF4-FFF2-40B4-BE49-F238E27FC236}">
                <a16:creationId xmlns:a16="http://schemas.microsoft.com/office/drawing/2014/main" id="{A8C1F592-2565-4952-8C19-80933FC3F579}"/>
              </a:ext>
            </a:extLst>
          </p:cNvPr>
          <p:cNvSpPr>
            <a:spLocks noGrp="1"/>
          </p:cNvSpPr>
          <p:nvPr>
            <p:ph type="body" sz="quarter" idx="12"/>
          </p:nvPr>
        </p:nvSpPr>
        <p:spPr>
          <a:xfrm>
            <a:off x="695326" y="5990318"/>
            <a:ext cx="10801350" cy="276999"/>
          </a:xfrm>
          <a:prstGeom prst="rect">
            <a:avLst/>
          </a:prstGeom>
        </p:spPr>
        <p:txBody>
          <a:bodyPr/>
          <a:lstStyle>
            <a:lvl1pPr marL="0" indent="0" algn="ctr">
              <a:buNone/>
              <a:defRPr sz="1200" spc="0" baseline="0">
                <a:solidFill>
                  <a:schemeClr val="bg1"/>
                </a:solidFill>
              </a:defRPr>
            </a:lvl1pPr>
            <a:lvl2pPr marL="232200" indent="0">
              <a:buNone/>
              <a:defRPr sz="1200"/>
            </a:lvl2pPr>
            <a:lvl3pPr marL="462600" indent="0">
              <a:buNone/>
              <a:defRPr sz="1200"/>
            </a:lvl3pPr>
            <a:lvl4pPr marL="693000" indent="0">
              <a:buNone/>
              <a:defRPr sz="1200"/>
            </a:lvl4pPr>
            <a:lvl5pPr marL="887400" indent="0">
              <a:buNone/>
              <a:defRPr sz="1200"/>
            </a:lvl5pPr>
          </a:lstStyle>
          <a:p>
            <a:pPr lvl="0"/>
            <a:r>
              <a:rPr lang="sv-SE" dirty="0"/>
              <a:t>Klicka här för att ändra format på bakgrundstexten</a:t>
            </a:r>
          </a:p>
        </p:txBody>
      </p:sp>
    </p:spTree>
    <p:extLst>
      <p:ext uri="{BB962C8B-B14F-4D97-AF65-F5344CB8AC3E}">
        <p14:creationId xmlns:p14="http://schemas.microsoft.com/office/powerpoint/2010/main" val="35069431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Huvudrubrik, platshållare EU-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4800"/>
            </a:lvl1pPr>
          </a:lstStyle>
          <a:p>
            <a:r>
              <a:rPr lang="sv-SE" dirty="0"/>
              <a:t>Klicka – lägg till rubrik</a:t>
            </a:r>
          </a:p>
        </p:txBody>
      </p:sp>
      <p:sp>
        <p:nvSpPr>
          <p:cNvPr id="8" name="Platshållare för text 7"/>
          <p:cNvSpPr>
            <a:spLocks noGrp="1"/>
          </p:cNvSpPr>
          <p:nvPr>
            <p:ph type="body" sz="quarter" idx="12" hasCustomPrompt="1"/>
          </p:nvPr>
        </p:nvSpPr>
        <p:spPr>
          <a:xfrm>
            <a:off x="696000" y="3284970"/>
            <a:ext cx="10800000" cy="1800000"/>
          </a:xfrm>
          <a:prstGeom prst="rect">
            <a:avLst/>
          </a:prstGeom>
        </p:spPr>
        <p:txBody>
          <a:bodyPr/>
          <a:lstStyle>
            <a:lvl1pPr marL="0" indent="0" algn="ctr">
              <a:lnSpc>
                <a:spcPct val="100000"/>
              </a:lnSpc>
              <a:spcBef>
                <a:spcPts val="0"/>
              </a:spcBef>
              <a:buFont typeface="+mj-lt"/>
              <a:buNone/>
              <a:defRPr sz="2400" spc="0" baseline="0"/>
            </a:lvl1pPr>
            <a:lvl2pPr marL="575100" indent="-342900">
              <a:buFont typeface="+mj-lt"/>
              <a:buAutoNum type="arabicPeriod"/>
              <a:defRPr/>
            </a:lvl2pPr>
            <a:lvl3pPr marL="805500" indent="-342900">
              <a:buFont typeface="+mj-lt"/>
              <a:buAutoNum type="arabicPeriod"/>
              <a:defRPr/>
            </a:lvl3pPr>
            <a:lvl4pPr marL="1035900" indent="-342900">
              <a:buFont typeface="+mj-lt"/>
              <a:buAutoNum type="arabicPeriod"/>
              <a:defRPr/>
            </a:lvl4pPr>
            <a:lvl5pPr marL="1230300" indent="-342900">
              <a:buFont typeface="+mj-lt"/>
              <a:buAutoNum type="arabicPeriod"/>
              <a:defRPr/>
            </a:lvl5pPr>
          </a:lstStyle>
          <a:p>
            <a:pPr lvl="0"/>
            <a:r>
              <a:rPr lang="sv-SE" dirty="0"/>
              <a:t>Skriv text här</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6" name="Platshållare för text 5"/>
          <p:cNvSpPr>
            <a:spLocks noGrp="1"/>
          </p:cNvSpPr>
          <p:nvPr>
            <p:ph type="body" sz="quarter" idx="17" hasCustomPrompt="1"/>
          </p:nvPr>
        </p:nvSpPr>
        <p:spPr>
          <a:xfrm>
            <a:off x="694800" y="5529600"/>
            <a:ext cx="2739600" cy="925200"/>
          </a:xfrm>
          <a:prstGeom prst="rect">
            <a:avLst/>
          </a:prstGeom>
        </p:spPr>
        <p:txBody>
          <a:bodyPr/>
          <a:lstStyle>
            <a:lvl1pPr marL="0" indent="0">
              <a:buNone/>
              <a:defRPr/>
            </a:lvl1pPr>
          </a:lstStyle>
          <a:p>
            <a:pPr lvl="0"/>
            <a:r>
              <a:rPr lang="sv-SE" dirty="0"/>
              <a:t>Plats för EU-logotyp</a:t>
            </a:r>
          </a:p>
        </p:txBody>
      </p:sp>
      <p:sp>
        <p:nvSpPr>
          <p:cNvPr id="4" name="Platshållare för text 3">
            <a:extLst>
              <a:ext uri="{FF2B5EF4-FFF2-40B4-BE49-F238E27FC236}">
                <a16:creationId xmlns:a16="http://schemas.microsoft.com/office/drawing/2014/main" id="{4BD16B4E-76DC-44E2-8BEE-9E700AD562F4}"/>
              </a:ext>
            </a:extLst>
          </p:cNvPr>
          <p:cNvSpPr>
            <a:spLocks noGrp="1"/>
          </p:cNvSpPr>
          <p:nvPr>
            <p:ph type="body" sz="quarter" idx="19" hasCustomPrompt="1"/>
          </p:nvPr>
        </p:nvSpPr>
        <p:spPr>
          <a:xfrm>
            <a:off x="3770149" y="5995793"/>
            <a:ext cx="4683125" cy="209550"/>
          </a:xfrm>
          <a:prstGeom prst="rect">
            <a:avLst/>
          </a:prstGeom>
        </p:spPr>
        <p:txBody>
          <a:bodyPr/>
          <a:lstStyle>
            <a:lvl1pPr marL="0" indent="0" algn="ctr">
              <a:buNone/>
              <a:defRPr sz="1200" spc="0" baseline="0"/>
            </a:lvl1pPr>
          </a:lstStyle>
          <a:p>
            <a:pPr lvl="0"/>
            <a:r>
              <a:rPr lang="sv-SE" dirty="0" err="1"/>
              <a:t>Konfidentialitetsnivå</a:t>
            </a:r>
            <a:r>
              <a:rPr lang="sv-SE" dirty="0"/>
              <a:t> ska klassas, och anges här</a:t>
            </a:r>
          </a:p>
        </p:txBody>
      </p:sp>
    </p:spTree>
    <p:extLst>
      <p:ext uri="{BB962C8B-B14F-4D97-AF65-F5344CB8AC3E}">
        <p14:creationId xmlns:p14="http://schemas.microsoft.com/office/powerpoint/2010/main" val="38635809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Rubrik,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36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spcBef>
                <a:spcPts val="1200"/>
              </a:spcBef>
              <a:buFont typeface="Arial" panose="020B0604020202020204" pitchFamily="34" charset="0"/>
              <a:buChar char="•"/>
              <a:defRPr sz="2000" spc="0" baseline="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598960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rubrik, röd 135-0-0">
    <p:bg>
      <p:bgPr>
        <a:solidFill>
          <a:srgbClr val="870000"/>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2349060"/>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0"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1"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012245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rubrik, röd 95-0-0">
    <p:bg>
      <p:bgPr>
        <a:solidFill>
          <a:srgbClr val="5F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357223"/>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0290684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rubrik, röd 55-0-0">
    <p:bg>
      <p:bgPr>
        <a:solidFill>
          <a:srgbClr val="37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350265"/>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69092224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Rubrik,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36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spcBef>
                <a:spcPts val="1200"/>
              </a:spcBef>
              <a:buFont typeface="Arial" panose="020B0604020202020204" pitchFamily="34" charset="0"/>
              <a:buChar char="•"/>
              <a:defRPr sz="2000" spc="0" baseline="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401116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vä, bild hö">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5040000" cy="900000"/>
          </a:xfrm>
          <a:prstGeom prst="rect">
            <a:avLst/>
          </a:prstGeom>
        </p:spPr>
        <p:txBody>
          <a:bodyPr anchor="ctr"/>
          <a:lstStyle>
            <a:lvl1pPr>
              <a:defRPr sz="3600"/>
            </a:lvl1pPr>
          </a:lstStyle>
          <a:p>
            <a:r>
              <a:rPr lang="sv-SE" dirty="0"/>
              <a:t>Rubrik</a:t>
            </a:r>
          </a:p>
        </p:txBody>
      </p:sp>
      <p:sp>
        <p:nvSpPr>
          <p:cNvPr id="10" name="Platshållare för bild 9"/>
          <p:cNvSpPr>
            <a:spLocks noGrp="1"/>
          </p:cNvSpPr>
          <p:nvPr>
            <p:ph type="pic" sz="quarter" idx="13" hasCustomPrompt="1"/>
          </p:nvPr>
        </p:nvSpPr>
        <p:spPr>
          <a:xfrm>
            <a:off x="6456000" y="1269000"/>
            <a:ext cx="5040000" cy="4320000"/>
          </a:xfrm>
          <a:prstGeom prst="rect">
            <a:avLst/>
          </a:prstGeom>
        </p:spPr>
        <p:txBody>
          <a:bodyPr/>
          <a:lstStyle>
            <a:lvl1pPr marL="0" indent="0" algn="ctr">
              <a:lnSpc>
                <a:spcPct val="100000"/>
              </a:lnSpc>
              <a:spcBef>
                <a:spcPts val="1200"/>
              </a:spcBef>
              <a:buNone/>
              <a:defRPr spc="0" baseline="0"/>
            </a:lvl1pPr>
          </a:lstStyle>
          <a:p>
            <a:r>
              <a:rPr lang="sv-SE" dirty="0"/>
              <a:t>Bild</a:t>
            </a:r>
          </a:p>
        </p:txBody>
      </p:sp>
      <p:sp>
        <p:nvSpPr>
          <p:cNvPr id="5" name="Platshållare för datum 4"/>
          <p:cNvSpPr>
            <a:spLocks noGrp="1"/>
          </p:cNvSpPr>
          <p:nvPr>
            <p:ph type="dt" sz="half" idx="14"/>
          </p:nvPr>
        </p:nvSpPr>
        <p:spPr>
          <a:xfrm>
            <a:off x="10152000" y="201600"/>
            <a:ext cx="1767114" cy="365125"/>
          </a:xfrm>
        </p:spPr>
        <p:txBody>
          <a:bodyPr/>
          <a:lstStyle>
            <a:lvl1pPr>
              <a:defRPr sz="1000"/>
            </a:lvl1pPr>
          </a:lstStyle>
          <a:p>
            <a:endParaRPr lang="sv-SE" dirty="0"/>
          </a:p>
        </p:txBody>
      </p:sp>
      <p:sp>
        <p:nvSpPr>
          <p:cNvPr id="6" name="Platshållare för sidfot 5"/>
          <p:cNvSpPr>
            <a:spLocks noGrp="1"/>
          </p:cNvSpPr>
          <p:nvPr>
            <p:ph type="ftr" sz="quarter" idx="15"/>
          </p:nvPr>
        </p:nvSpPr>
        <p:spPr>
          <a:xfrm>
            <a:off x="696000" y="201600"/>
            <a:ext cx="3570514" cy="365125"/>
          </a:xfrm>
        </p:spPr>
        <p:txBody>
          <a:bodyPr/>
          <a:lstStyle>
            <a:lvl1pPr>
              <a:defRPr sz="1000"/>
            </a:lvl1pPr>
          </a:lstStyle>
          <a:p>
            <a:r>
              <a:rPr lang="sv-SE"/>
              <a:t>Titel</a:t>
            </a:r>
            <a:endParaRPr lang="sv-SE" dirty="0"/>
          </a:p>
        </p:txBody>
      </p:sp>
      <p:sp>
        <p:nvSpPr>
          <p:cNvPr id="9" name="Platshållare för bildnummer 8"/>
          <p:cNvSpPr>
            <a:spLocks noGrp="1"/>
          </p:cNvSpPr>
          <p:nvPr>
            <p:ph type="sldNum" sz="quarter" idx="16"/>
          </p:nvPr>
        </p:nvSpPr>
        <p:spPr>
          <a:xfrm>
            <a:off x="-1" y="201600"/>
            <a:ext cx="784800" cy="365125"/>
          </a:xfrm>
        </p:spPr>
        <p:txBody>
          <a:bodyPr/>
          <a:lstStyle>
            <a:lvl1pPr>
              <a:defRPr sz="1000"/>
            </a:lvl1pPr>
          </a:lstStyle>
          <a:p>
            <a:fld id="{816FEC2C-AD63-44F4-896C-A2025F5FB260}" type="slidenum">
              <a:rPr lang="sv-SE" smtClean="0"/>
              <a:pPr/>
              <a:t>‹#›</a:t>
            </a:fld>
            <a:endParaRPr lang="sv-SE" dirty="0"/>
          </a:p>
        </p:txBody>
      </p:sp>
      <p:sp>
        <p:nvSpPr>
          <p:cNvPr id="11" name="Platshållare för text 7"/>
          <p:cNvSpPr>
            <a:spLocks noGrp="1"/>
          </p:cNvSpPr>
          <p:nvPr>
            <p:ph type="body" sz="quarter" idx="12" hasCustomPrompt="1"/>
          </p:nvPr>
        </p:nvSpPr>
        <p:spPr>
          <a:xfrm>
            <a:off x="694800" y="2170800"/>
            <a:ext cx="5040000" cy="3420000"/>
          </a:xfrm>
          <a:prstGeom prst="rect">
            <a:avLst/>
          </a:prstGeom>
        </p:spPr>
        <p:txBody>
          <a:bodyPr/>
          <a:lstStyle>
            <a:lvl1pPr marL="360000" indent="-360000" defTabSz="360000">
              <a:lnSpc>
                <a:spcPct val="100000"/>
              </a:lnSpc>
              <a:spcBef>
                <a:spcPts val="1200"/>
              </a:spcBef>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292063669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3.sv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theme" Target="../theme/theme4.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03571"/>
      </p:ext>
    </p:extLst>
  </p:cSld>
  <p:clrMap bg1="lt1" tx1="dk1" bg2="lt2" tx2="dk2" accent1="accent1" accent2="accent2" accent3="accent3" accent4="accent4" accent5="accent5" accent6="accent6" hlink="hlink" folHlink="folHlink"/>
  <p:sldLayoutIdLst>
    <p:sldLayoutId id="2147483651"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38665" y="0"/>
            <a:ext cx="1514670" cy="756000"/>
          </a:xfrm>
          <a:prstGeom prst="rect">
            <a:avLst/>
          </a:prstGeom>
          <a:blipFill>
            <a:blip r:embed="rId7"/>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74" r:id="rId1"/>
    <p:sldLayoutId id="2147483683" r:id="rId2"/>
    <p:sldLayoutId id="2147483689" r:id="rId3"/>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38665" y="0"/>
            <a:ext cx="1514670" cy="756000"/>
          </a:xfrm>
          <a:prstGeom prst="rect">
            <a:avLst/>
          </a:prstGeom>
          <a:blipFill>
            <a:blip r:embed="rId7"/>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63979302"/>
      </p:ext>
    </p:extLst>
  </p:cSld>
  <p:clrMap bg1="lt1" tx1="dk1" bg2="lt2" tx2="dk2" accent1="accent1" accent2="accent2" accent3="accent3" accent4="accent4" accent5="accent5" accent6="accent6" hlink="hlink" folHlink="folHlink"/>
  <p:sldLayoutIdLst>
    <p:sldLayoutId id="2147483680" r:id="rId1"/>
    <p:sldLayoutId id="2147483677" r:id="rId2"/>
    <p:sldLayoutId id="2147483650" r:id="rId3"/>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338665" y="0"/>
            <a:ext cx="1514670" cy="756000"/>
          </a:xfrm>
          <a:prstGeom prst="rect">
            <a:avLst/>
          </a:prstGeom>
          <a:effectLst>
            <a:reflection stA="45000" endPos="1000" dist="50800" dir="5400000" sy="-100000" algn="bl" rotWithShape="0"/>
          </a:effectLst>
        </p:spPr>
      </p:pic>
      <p:sp>
        <p:nvSpPr>
          <p:cNvPr id="3"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5"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707428571"/>
      </p:ext>
    </p:extLst>
  </p:cSld>
  <p:clrMap bg1="lt1" tx1="dk1" bg2="lt2" tx2="dk2" accent1="accent1" accent2="accent2" accent3="accent3" accent4="accent4" accent5="accent5" accent6="accent6" hlink="hlink" folHlink="folHlink"/>
  <p:sldLayoutIdLst>
    <p:sldLayoutId id="2147483672" r:id="rId1"/>
    <p:sldLayoutId id="2147483666" r:id="rId2"/>
    <p:sldLayoutId id="2147483667" r:id="rId3"/>
    <p:sldLayoutId id="2147483668" r:id="rId4"/>
    <p:sldLayoutId id="2147483669" r:id="rId5"/>
    <p:sldLayoutId id="2147483665" r:id="rId6"/>
    <p:sldLayoutId id="2147483690" r:id="rId7"/>
    <p:sldLayoutId id="2147483691" r:id="rId8"/>
    <p:sldLayoutId id="2147483692" r:id="rId9"/>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3840" userDrawn="1">
          <p15:clr>
            <a:srgbClr val="F26B43"/>
          </p15:clr>
        </p15:guide>
        <p15:guide id="15" pos="438" userDrawn="1">
          <p15:clr>
            <a:srgbClr val="F26B43"/>
          </p15:clr>
        </p15:guide>
        <p15:guide id="16" pos="7242" userDrawn="1">
          <p15:clr>
            <a:srgbClr val="F26B43"/>
          </p15:clr>
        </p15:guide>
        <p15:guide id="17" orient="horz" pos="3884" userDrawn="1">
          <p15:clr>
            <a:srgbClr val="F26B43"/>
          </p15:clr>
        </p15:guide>
        <p15:guide id="18" orient="horz" pos="799"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8665" y="0"/>
            <a:ext cx="1514670" cy="756000"/>
          </a:xfrm>
          <a:prstGeom prst="rect">
            <a:avLst/>
          </a:prstGeom>
          <a:blipFill>
            <a:blip r:embed="rId6"/>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7786994"/>
      </p:ext>
    </p:extLst>
  </p:cSld>
  <p:clrMap bg1="lt1" tx1="dk1" bg2="lt2" tx2="dk2" accent1="accent1" accent2="accent2" accent3="accent3" accent4="accent4" accent5="accent5" accent6="accent6" hlink="hlink" folHlink="folHlink"/>
  <p:sldLayoutIdLst>
    <p:sldLayoutId id="2147483688" r:id="rId1"/>
    <p:sldLayoutId id="2147483679" r:id="rId2"/>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15.png"/><Relationship Id="rId11" Type="http://schemas.microsoft.com/office/2007/relationships/hdphoto" Target="../media/hdphoto2.wdp"/><Relationship Id="rId5" Type="http://schemas.microsoft.com/office/2007/relationships/hdphoto" Target="../media/hdphoto1.wdp"/><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7CEB3A-E93A-49E7-AD43-C5C851C30769}"/>
              </a:ext>
            </a:extLst>
          </p:cNvPr>
          <p:cNvSpPr>
            <a:spLocks noGrp="1"/>
          </p:cNvSpPr>
          <p:nvPr>
            <p:ph type="title"/>
          </p:nvPr>
        </p:nvSpPr>
        <p:spPr>
          <a:xfrm>
            <a:off x="696000" y="1997999"/>
            <a:ext cx="10800000" cy="2718379"/>
          </a:xfrm>
        </p:spPr>
        <p:txBody>
          <a:bodyPr/>
          <a:lstStyle/>
          <a:p>
            <a:r>
              <a:rPr lang="sv-SE" dirty="0"/>
              <a:t>Välkomna!</a:t>
            </a:r>
          </a:p>
        </p:txBody>
      </p:sp>
      <p:sp>
        <p:nvSpPr>
          <p:cNvPr id="3" name="Platshållare för text 2">
            <a:extLst>
              <a:ext uri="{FF2B5EF4-FFF2-40B4-BE49-F238E27FC236}">
                <a16:creationId xmlns:a16="http://schemas.microsoft.com/office/drawing/2014/main" id="{96A91252-C369-43BA-8D50-E740BE1D0712}"/>
              </a:ext>
            </a:extLst>
          </p:cNvPr>
          <p:cNvSpPr>
            <a:spLocks noGrp="1"/>
          </p:cNvSpPr>
          <p:nvPr>
            <p:ph type="body" sz="quarter" idx="12"/>
          </p:nvPr>
        </p:nvSpPr>
        <p:spPr>
          <a:xfrm>
            <a:off x="696000" y="4004968"/>
            <a:ext cx="10800000" cy="1080001"/>
          </a:xfrm>
        </p:spPr>
        <p:txBody>
          <a:bodyPr/>
          <a:lstStyle/>
          <a:p>
            <a:r>
              <a:rPr lang="sv-SE" dirty="0"/>
              <a:t>Joakim Lundberg – föreståndare KCV</a:t>
            </a:r>
          </a:p>
        </p:txBody>
      </p:sp>
      <p:pic>
        <p:nvPicPr>
          <p:cNvPr id="1026" name="Picture 2">
            <a:extLst>
              <a:ext uri="{FF2B5EF4-FFF2-40B4-BE49-F238E27FC236}">
                <a16:creationId xmlns:a16="http://schemas.microsoft.com/office/drawing/2014/main" id="{CBC3FDEB-D2FA-4E02-9929-A725313CF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850" b="24608"/>
          <a:stretch/>
        </p:blipFill>
        <p:spPr bwMode="auto">
          <a:xfrm>
            <a:off x="4444836" y="-532"/>
            <a:ext cx="3333750" cy="168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95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D98F33-3183-4391-A746-9B75CE87780B}"/>
              </a:ext>
            </a:extLst>
          </p:cNvPr>
          <p:cNvSpPr>
            <a:spLocks noGrp="1"/>
          </p:cNvSpPr>
          <p:nvPr>
            <p:ph type="title"/>
          </p:nvPr>
        </p:nvSpPr>
        <p:spPr/>
        <p:txBody>
          <a:bodyPr/>
          <a:lstStyle/>
          <a:p>
            <a:r>
              <a:rPr lang="sv-SE" dirty="0"/>
              <a:t>Schema</a:t>
            </a:r>
          </a:p>
        </p:txBody>
      </p:sp>
      <p:sp>
        <p:nvSpPr>
          <p:cNvPr id="3" name="Platshållare för text 2">
            <a:extLst>
              <a:ext uri="{FF2B5EF4-FFF2-40B4-BE49-F238E27FC236}">
                <a16:creationId xmlns:a16="http://schemas.microsoft.com/office/drawing/2014/main" id="{BAA32A72-C266-47A2-AC96-0B9BAD73CA5A}"/>
              </a:ext>
            </a:extLst>
          </p:cNvPr>
          <p:cNvSpPr>
            <a:spLocks noGrp="1"/>
          </p:cNvSpPr>
          <p:nvPr>
            <p:ph type="body" sz="quarter" idx="12"/>
          </p:nvPr>
        </p:nvSpPr>
        <p:spPr/>
        <p:txBody>
          <a:bodyPr/>
          <a:lstStyle/>
          <a:p>
            <a:endParaRPr lang="sv-SE"/>
          </a:p>
        </p:txBody>
      </p:sp>
      <p:sp>
        <p:nvSpPr>
          <p:cNvPr id="4" name="Platshållare för datum 3">
            <a:extLst>
              <a:ext uri="{FF2B5EF4-FFF2-40B4-BE49-F238E27FC236}">
                <a16:creationId xmlns:a16="http://schemas.microsoft.com/office/drawing/2014/main" id="{FCE68975-9B42-49EF-8BC3-9DE04A6D0C56}"/>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96745C0C-A669-4E0C-8FDF-2A34591E0CD5}"/>
              </a:ext>
            </a:extLst>
          </p:cNvPr>
          <p:cNvSpPr>
            <a:spLocks noGrp="1"/>
          </p:cNvSpPr>
          <p:nvPr>
            <p:ph type="sldNum" sz="quarter" idx="4"/>
          </p:nvPr>
        </p:nvSpPr>
        <p:spPr/>
        <p:txBody>
          <a:bodyPr/>
          <a:lstStyle/>
          <a:p>
            <a:fld id="{816FEC2C-AD63-44F4-896C-A2025F5FB260}" type="slidenum">
              <a:rPr lang="sv-SE" smtClean="0"/>
              <a:pPr/>
              <a:t>10</a:t>
            </a:fld>
            <a:endParaRPr lang="sv-SE" dirty="0"/>
          </a:p>
        </p:txBody>
      </p:sp>
      <p:graphicFrame>
        <p:nvGraphicFramePr>
          <p:cNvPr id="6" name="Tabell 5">
            <a:extLst>
              <a:ext uri="{FF2B5EF4-FFF2-40B4-BE49-F238E27FC236}">
                <a16:creationId xmlns:a16="http://schemas.microsoft.com/office/drawing/2014/main" id="{675EC339-1963-4F3C-BCC2-5EC20BC71322}"/>
              </a:ext>
            </a:extLst>
          </p:cNvPr>
          <p:cNvGraphicFramePr>
            <a:graphicFrameLocks noGrp="1"/>
          </p:cNvGraphicFramePr>
          <p:nvPr>
            <p:extLst>
              <p:ext uri="{D42A27DB-BD31-4B8C-83A1-F6EECF244321}">
                <p14:modId xmlns:p14="http://schemas.microsoft.com/office/powerpoint/2010/main" val="2236786885"/>
              </p:ext>
            </p:extLst>
          </p:nvPr>
        </p:nvGraphicFramePr>
        <p:xfrm>
          <a:off x="784800" y="2529000"/>
          <a:ext cx="4895031" cy="3103245"/>
        </p:xfrm>
        <a:graphic>
          <a:graphicData uri="http://schemas.openxmlformats.org/drawingml/2006/table">
            <a:tbl>
              <a:tblPr firstRow="1" firstCol="1" bandRow="1">
                <a:tableStyleId>{5C22544A-7EE6-4342-B048-85BDC9FD1C3A}</a:tableStyleId>
              </a:tblPr>
              <a:tblGrid>
                <a:gridCol w="4895031">
                  <a:extLst>
                    <a:ext uri="{9D8B030D-6E8A-4147-A177-3AD203B41FA5}">
                      <a16:colId xmlns:a16="http://schemas.microsoft.com/office/drawing/2014/main" val="2324475718"/>
                    </a:ext>
                  </a:extLst>
                </a:gridCol>
              </a:tblGrid>
              <a:tr h="238125">
                <a:tc>
                  <a:txBody>
                    <a:bodyPr/>
                    <a:lstStyle/>
                    <a:p>
                      <a:r>
                        <a:rPr lang="sv-SE" sz="1200" dirty="0">
                          <a:effectLst/>
                        </a:rPr>
                        <a:t>Tisdagen den 11 mars</a:t>
                      </a:r>
                      <a:endParaRPr lang="sv-SE" sz="12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1768338730"/>
                  </a:ext>
                </a:extLst>
              </a:tr>
              <a:tr h="190500">
                <a:tc>
                  <a:txBody>
                    <a:bodyPr/>
                    <a:lstStyle/>
                    <a:p>
                      <a:endParaRPr lang="sv-SE" sz="1000">
                        <a:effectLst/>
                        <a:latin typeface="Times New Roman" panose="02020603050405020304" pitchFamily="18" charset="0"/>
                      </a:endParaRPr>
                    </a:p>
                  </a:txBody>
                  <a:tcPr marL="44450" marR="44450" marT="0" marB="0" anchor="b"/>
                </a:tc>
                <a:extLst>
                  <a:ext uri="{0D108BD9-81ED-4DB2-BD59-A6C34878D82A}">
                    <a16:rowId xmlns:a16="http://schemas.microsoft.com/office/drawing/2014/main" val="1357475214"/>
                  </a:ext>
                </a:extLst>
              </a:tr>
              <a:tr h="190500">
                <a:tc>
                  <a:txBody>
                    <a:bodyPr/>
                    <a:lstStyle/>
                    <a:p>
                      <a:r>
                        <a:rPr lang="sv-SE" sz="1100">
                          <a:effectLst/>
                        </a:rPr>
                        <a:t>12:00                 Lunch</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974535568"/>
                  </a:ext>
                </a:extLst>
              </a:tr>
              <a:tr h="190500">
                <a:tc>
                  <a:txBody>
                    <a:bodyPr/>
                    <a:lstStyle/>
                    <a:p>
                      <a:r>
                        <a:rPr lang="sv-SE" sz="1100" dirty="0">
                          <a:effectLst/>
                        </a:rPr>
                        <a:t>13:00                 Välkomna och kort presentation av KCV.  </a:t>
                      </a:r>
                    </a:p>
                    <a:p>
                      <a:r>
                        <a:rPr lang="sv-SE" sz="1100" dirty="0">
                          <a:effectLst/>
                        </a:rPr>
                        <a:t>                           Joacim Lundberg, KCV</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18075476"/>
                  </a:ext>
                </a:extLst>
              </a:tr>
              <a:tr h="190500">
                <a:tc>
                  <a:txBody>
                    <a:bodyPr/>
                    <a:lstStyle/>
                    <a:p>
                      <a:r>
                        <a:rPr lang="sv-SE" sz="1100" dirty="0">
                          <a:effectLst/>
                        </a:rPr>
                        <a:t>13:05                 Vad innebär Trafikverkets satsning på KCV? </a:t>
                      </a:r>
                    </a:p>
                    <a:p>
                      <a:r>
                        <a:rPr lang="sv-SE" sz="1100" dirty="0">
                          <a:effectLst/>
                        </a:rPr>
                        <a:t>                          Pontus </a:t>
                      </a:r>
                      <a:r>
                        <a:rPr lang="sv-SE" sz="1100" dirty="0" err="1">
                          <a:effectLst/>
                        </a:rPr>
                        <a:t>Gruhs</a:t>
                      </a:r>
                      <a:r>
                        <a:rPr lang="sv-SE" sz="1100" dirty="0">
                          <a:effectLst/>
                        </a:rPr>
                        <a:t>, Robert Karlsson, Thomas Asp</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027464862"/>
                  </a:ext>
                </a:extLst>
              </a:tr>
              <a:tr h="190500">
                <a:tc>
                  <a:txBody>
                    <a:bodyPr/>
                    <a:lstStyle/>
                    <a:p>
                      <a:r>
                        <a:rPr lang="sv-SE" sz="1100" dirty="0">
                          <a:effectLst/>
                        </a:rPr>
                        <a:t>13:30                 Session 1 - Tillgångar och dess förvaltning, </a:t>
                      </a:r>
                    </a:p>
                    <a:p>
                      <a:r>
                        <a:rPr lang="sv-SE" sz="1100" dirty="0">
                          <a:effectLst/>
                        </a:rPr>
                        <a:t>                           Fredrik Lindström, Tomas Winnerholt, ?</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459018617"/>
                  </a:ext>
                </a:extLst>
              </a:tr>
              <a:tr h="190500">
                <a:tc>
                  <a:txBody>
                    <a:bodyPr/>
                    <a:lstStyle/>
                    <a:p>
                      <a:r>
                        <a:rPr lang="sv-SE" sz="1100">
                          <a:effectLst/>
                        </a:rPr>
                        <a:t>14:30                 Fika</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841673721"/>
                  </a:ext>
                </a:extLst>
              </a:tr>
              <a:tr h="190500">
                <a:tc>
                  <a:txBody>
                    <a:bodyPr/>
                    <a:lstStyle/>
                    <a:p>
                      <a:r>
                        <a:rPr lang="sv-SE" sz="1100" dirty="0">
                          <a:effectLst/>
                        </a:rPr>
                        <a:t>15:00                 Session 2 Affärsutveckling, </a:t>
                      </a:r>
                    </a:p>
                    <a:p>
                      <a:r>
                        <a:rPr lang="sv-SE" sz="1100" dirty="0">
                          <a:effectLst/>
                        </a:rPr>
                        <a:t>                           Björn Eklund, Roger Nilsson, Klas Hermelin</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800195330"/>
                  </a:ext>
                </a:extLst>
              </a:tr>
              <a:tr h="190500">
                <a:tc>
                  <a:txBody>
                    <a:bodyPr/>
                    <a:lstStyle/>
                    <a:p>
                      <a:r>
                        <a:rPr lang="sv-SE" sz="1100">
                          <a:effectLst/>
                        </a:rPr>
                        <a:t>16:30                 Uppsamling och reflektioner från deltagarna</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452155386"/>
                  </a:ext>
                </a:extLst>
              </a:tr>
              <a:tr h="190500">
                <a:tc>
                  <a:txBody>
                    <a:bodyPr/>
                    <a:lstStyle/>
                    <a:p>
                      <a:r>
                        <a:rPr lang="sv-SE" sz="1100">
                          <a:effectLst/>
                        </a:rPr>
                        <a:t>17:00                 Slut för dagen</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790254624"/>
                  </a:ext>
                </a:extLst>
              </a:tr>
              <a:tr h="190500">
                <a:tc>
                  <a:txBody>
                    <a:bodyPr/>
                    <a:lstStyle/>
                    <a:p>
                      <a:endParaRPr lang="sv-SE" sz="1000">
                        <a:effectLst/>
                        <a:latin typeface="Times New Roman" panose="02020603050405020304" pitchFamily="18" charset="0"/>
                      </a:endParaRPr>
                    </a:p>
                  </a:txBody>
                  <a:tcPr marL="44450" marR="44450" marT="0" marB="0" anchor="b"/>
                </a:tc>
                <a:extLst>
                  <a:ext uri="{0D108BD9-81ED-4DB2-BD59-A6C34878D82A}">
                    <a16:rowId xmlns:a16="http://schemas.microsoft.com/office/drawing/2014/main" val="4208310182"/>
                  </a:ext>
                </a:extLst>
              </a:tr>
              <a:tr h="190500">
                <a:tc>
                  <a:txBody>
                    <a:bodyPr/>
                    <a:lstStyle/>
                    <a:p>
                      <a:r>
                        <a:rPr lang="sv-SE" sz="1100">
                          <a:effectLst/>
                        </a:rPr>
                        <a:t>19:00                 Middag</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120269142"/>
                  </a:ext>
                </a:extLst>
              </a:tr>
              <a:tr h="190500">
                <a:tc>
                  <a:txBody>
                    <a:bodyPr/>
                    <a:lstStyle/>
                    <a:p>
                      <a:endParaRPr lang="sv-SE" sz="1000" dirty="0">
                        <a:effectLst/>
                        <a:latin typeface="Times New Roman" panose="02020603050405020304" pitchFamily="18" charset="0"/>
                      </a:endParaRPr>
                    </a:p>
                  </a:txBody>
                  <a:tcPr marL="44450" marR="44450" marT="0" marB="0" anchor="b"/>
                </a:tc>
                <a:extLst>
                  <a:ext uri="{0D108BD9-81ED-4DB2-BD59-A6C34878D82A}">
                    <a16:rowId xmlns:a16="http://schemas.microsoft.com/office/drawing/2014/main" val="3799283597"/>
                  </a:ext>
                </a:extLst>
              </a:tr>
            </a:tbl>
          </a:graphicData>
        </a:graphic>
      </p:graphicFrame>
      <p:graphicFrame>
        <p:nvGraphicFramePr>
          <p:cNvPr id="7" name="Tabell 6">
            <a:extLst>
              <a:ext uri="{FF2B5EF4-FFF2-40B4-BE49-F238E27FC236}">
                <a16:creationId xmlns:a16="http://schemas.microsoft.com/office/drawing/2014/main" id="{254915E0-0105-486F-B5F0-6C7FDA89D584}"/>
              </a:ext>
            </a:extLst>
          </p:cNvPr>
          <p:cNvGraphicFramePr>
            <a:graphicFrameLocks noGrp="1"/>
          </p:cNvGraphicFramePr>
          <p:nvPr>
            <p:extLst>
              <p:ext uri="{D42A27DB-BD31-4B8C-83A1-F6EECF244321}">
                <p14:modId xmlns:p14="http://schemas.microsoft.com/office/powerpoint/2010/main" val="3877289493"/>
              </p:ext>
            </p:extLst>
          </p:nvPr>
        </p:nvGraphicFramePr>
        <p:xfrm>
          <a:off x="6242538" y="2529000"/>
          <a:ext cx="5424854" cy="2339340"/>
        </p:xfrm>
        <a:graphic>
          <a:graphicData uri="http://schemas.openxmlformats.org/drawingml/2006/table">
            <a:tbl>
              <a:tblPr firstRow="1" firstCol="1" bandRow="1">
                <a:tableStyleId>{5C22544A-7EE6-4342-B048-85BDC9FD1C3A}</a:tableStyleId>
              </a:tblPr>
              <a:tblGrid>
                <a:gridCol w="5424854">
                  <a:extLst>
                    <a:ext uri="{9D8B030D-6E8A-4147-A177-3AD203B41FA5}">
                      <a16:colId xmlns:a16="http://schemas.microsoft.com/office/drawing/2014/main" val="2289274707"/>
                    </a:ext>
                  </a:extLst>
                </a:gridCol>
              </a:tblGrid>
              <a:tr h="190500">
                <a:tc>
                  <a:txBody>
                    <a:bodyPr/>
                    <a:lstStyle/>
                    <a:p>
                      <a:r>
                        <a:rPr lang="sv-SE" sz="1200" dirty="0">
                          <a:effectLst/>
                        </a:rPr>
                        <a:t>Onsdagen den 12 mars</a:t>
                      </a:r>
                      <a:endParaRPr lang="sv-SE" sz="12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80494401"/>
                  </a:ext>
                </a:extLst>
              </a:tr>
              <a:tr h="190500">
                <a:tc>
                  <a:txBody>
                    <a:bodyPr/>
                    <a:lstStyle/>
                    <a:p>
                      <a:endParaRPr lang="sv-SE" sz="1000">
                        <a:effectLst/>
                        <a:latin typeface="Times New Roman" panose="02020603050405020304" pitchFamily="18" charset="0"/>
                      </a:endParaRPr>
                    </a:p>
                  </a:txBody>
                  <a:tcPr marL="44450" marR="44450" marT="0" marB="0" anchor="b"/>
                </a:tc>
                <a:extLst>
                  <a:ext uri="{0D108BD9-81ED-4DB2-BD59-A6C34878D82A}">
                    <a16:rowId xmlns:a16="http://schemas.microsoft.com/office/drawing/2014/main" val="2286327199"/>
                  </a:ext>
                </a:extLst>
              </a:tr>
              <a:tr h="190500">
                <a:tc>
                  <a:txBody>
                    <a:bodyPr/>
                    <a:lstStyle/>
                    <a:p>
                      <a:r>
                        <a:rPr lang="sv-SE" sz="1100">
                          <a:effectLst/>
                        </a:rPr>
                        <a:t>08:45                 Välkomst kaffe och uppdatering från dag 1</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854771752"/>
                  </a:ext>
                </a:extLst>
              </a:tr>
              <a:tr h="190500">
                <a:tc>
                  <a:txBody>
                    <a:bodyPr/>
                    <a:lstStyle/>
                    <a:p>
                      <a:r>
                        <a:rPr lang="sv-SE" sz="1100" dirty="0">
                          <a:effectLst/>
                        </a:rPr>
                        <a:t>09:00                 Session 3 - Material, prestanda, egenskaper och nedbrytning, </a:t>
                      </a:r>
                    </a:p>
                    <a:p>
                      <a:r>
                        <a:rPr lang="sv-SE" sz="1100" dirty="0">
                          <a:effectLst/>
                        </a:rPr>
                        <a:t>                          Jan-Erik Lundmark, Klas Hermelin, Johan Ullberg</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1370455122"/>
                  </a:ext>
                </a:extLst>
              </a:tr>
              <a:tr h="190500">
                <a:tc>
                  <a:txBody>
                    <a:bodyPr/>
                    <a:lstStyle/>
                    <a:p>
                      <a:r>
                        <a:rPr lang="sv-SE" sz="1100">
                          <a:effectLst/>
                        </a:rPr>
                        <a:t>09:45                 Bensträckare och kaffe</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599502264"/>
                  </a:ext>
                </a:extLst>
              </a:tr>
              <a:tr h="190500">
                <a:tc>
                  <a:txBody>
                    <a:bodyPr/>
                    <a:lstStyle/>
                    <a:p>
                      <a:r>
                        <a:rPr lang="sv-SE" sz="1100" dirty="0">
                          <a:effectLst/>
                        </a:rPr>
                        <a:t>10:00                 Session 4 - Metoder och produktion, </a:t>
                      </a:r>
                    </a:p>
                    <a:p>
                      <a:r>
                        <a:rPr lang="sv-SE" sz="1100" dirty="0">
                          <a:effectLst/>
                        </a:rPr>
                        <a:t>                          Martina Rydberg, Björn Eklund, Christian Eriksson</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902291931"/>
                  </a:ext>
                </a:extLst>
              </a:tr>
              <a:tr h="190500">
                <a:tc>
                  <a:txBody>
                    <a:bodyPr/>
                    <a:lstStyle/>
                    <a:p>
                      <a:r>
                        <a:rPr lang="sv-SE" sz="1100">
                          <a:effectLst/>
                        </a:rPr>
                        <a:t>10:45                 Bensträckare och kaffe</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539873994"/>
                  </a:ext>
                </a:extLst>
              </a:tr>
              <a:tr h="190500">
                <a:tc>
                  <a:txBody>
                    <a:bodyPr/>
                    <a:lstStyle/>
                    <a:p>
                      <a:r>
                        <a:rPr lang="sv-SE" sz="1100" dirty="0">
                          <a:effectLst/>
                        </a:rPr>
                        <a:t>11:00                 Session 5 - Effekter, </a:t>
                      </a:r>
                    </a:p>
                    <a:p>
                      <a:r>
                        <a:rPr lang="sv-SE" sz="1100" dirty="0">
                          <a:effectLst/>
                        </a:rPr>
                        <a:t>                            Åsa Lindgren, Lina Andersson, Björn Sundqvist</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814497008"/>
                  </a:ext>
                </a:extLst>
              </a:tr>
              <a:tr h="190500">
                <a:tc>
                  <a:txBody>
                    <a:bodyPr/>
                    <a:lstStyle/>
                    <a:p>
                      <a:r>
                        <a:rPr lang="sv-SE" sz="1100">
                          <a:effectLst/>
                        </a:rPr>
                        <a:t>11:45                 Avslutning och uppsamling från båda dagarna</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141170720"/>
                  </a:ext>
                </a:extLst>
              </a:tr>
              <a:tr h="190500">
                <a:tc>
                  <a:txBody>
                    <a:bodyPr/>
                    <a:lstStyle/>
                    <a:p>
                      <a:r>
                        <a:rPr lang="sv-SE" sz="1100" dirty="0">
                          <a:effectLst/>
                        </a:rPr>
                        <a:t>12:00                 Lunch</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982148461"/>
                  </a:ext>
                </a:extLst>
              </a:tr>
            </a:tbl>
          </a:graphicData>
        </a:graphic>
      </p:graphicFrame>
    </p:spTree>
    <p:extLst>
      <p:ext uri="{BB962C8B-B14F-4D97-AF65-F5344CB8AC3E}">
        <p14:creationId xmlns:p14="http://schemas.microsoft.com/office/powerpoint/2010/main" val="359046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Session 1 – </a:t>
            </a:r>
            <a:br>
              <a:rPr lang="sv-SE" b="0" i="0" dirty="0">
                <a:solidFill>
                  <a:srgbClr val="333333"/>
                </a:solidFill>
                <a:effectLst/>
                <a:latin typeface="Tahoma" panose="020B0604030504040204" pitchFamily="34" charset="0"/>
              </a:rPr>
            </a:br>
            <a:r>
              <a:rPr lang="sv-SE" b="0" i="0" dirty="0">
                <a:solidFill>
                  <a:srgbClr val="333333"/>
                </a:solidFill>
                <a:effectLst/>
                <a:latin typeface="Tahoma" panose="020B0604030504040204" pitchFamily="34" charset="0"/>
              </a:rPr>
              <a:t>Tillgångar och dess förvaltning</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11</a:t>
            </a:fld>
            <a:endParaRPr lang="sv-SE" dirty="0"/>
          </a:p>
        </p:txBody>
      </p:sp>
    </p:spTree>
    <p:extLst>
      <p:ext uri="{BB962C8B-B14F-4D97-AF65-F5344CB8AC3E}">
        <p14:creationId xmlns:p14="http://schemas.microsoft.com/office/powerpoint/2010/main" val="2090183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p:txBody>
          <a:bodyPr/>
          <a:lstStyle/>
          <a:p>
            <a:endParaRPr lang="sv-SE"/>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p:txBody>
          <a:bodyPr/>
          <a:lstStyle/>
          <a:p>
            <a:r>
              <a:rPr lang="sv-SE" dirty="0"/>
              <a:t>Diskutera Trafikverkets framtida behov – </a:t>
            </a:r>
          </a:p>
          <a:p>
            <a:r>
              <a:rPr lang="sv-SE" dirty="0"/>
              <a:t>Forskarna formulerar forskningsfrågan MEN iterativ hantering – Hawzheen</a:t>
            </a:r>
          </a:p>
          <a:p>
            <a:r>
              <a:rPr lang="sv-SE" dirty="0"/>
              <a:t>Pingisbord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12</a:t>
            </a:fld>
            <a:endParaRPr lang="sv-SE" dirty="0"/>
          </a:p>
        </p:txBody>
      </p:sp>
    </p:spTree>
    <p:extLst>
      <p:ext uri="{BB962C8B-B14F-4D97-AF65-F5344CB8AC3E}">
        <p14:creationId xmlns:p14="http://schemas.microsoft.com/office/powerpoint/2010/main" val="147794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p:txBody>
          <a:bodyPr/>
          <a:lstStyle/>
          <a:p>
            <a:endParaRPr lang="sv-SE"/>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p:txBody>
          <a:bodyPr/>
          <a:lstStyle/>
          <a:p>
            <a:r>
              <a:rPr lang="sv-SE" dirty="0"/>
              <a:t>Diskutera Trafikverkets framtida behov – </a:t>
            </a:r>
          </a:p>
          <a:p>
            <a:r>
              <a:rPr lang="sv-SE" dirty="0"/>
              <a:t>Forskarna formulerar forskningsfrågan MEN iterativ hantering – Hawzheen</a:t>
            </a:r>
          </a:p>
          <a:p>
            <a:r>
              <a:rPr lang="sv-SE" dirty="0"/>
              <a:t>Pingisbord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13</a:t>
            </a:fld>
            <a:endParaRPr lang="sv-SE" dirty="0"/>
          </a:p>
        </p:txBody>
      </p:sp>
    </p:spTree>
    <p:extLst>
      <p:ext uri="{BB962C8B-B14F-4D97-AF65-F5344CB8AC3E}">
        <p14:creationId xmlns:p14="http://schemas.microsoft.com/office/powerpoint/2010/main" val="4269289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p:txBody>
          <a:bodyPr/>
          <a:lstStyle/>
          <a:p>
            <a:endParaRPr lang="sv-SE"/>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p:txBody>
          <a:bodyPr/>
          <a:lstStyle/>
          <a:p>
            <a:r>
              <a:rPr lang="sv-SE" dirty="0"/>
              <a:t>Diskutera Trafikverkets framtida behov – </a:t>
            </a:r>
          </a:p>
          <a:p>
            <a:r>
              <a:rPr lang="sv-SE" dirty="0"/>
              <a:t>Forskarna formulerar forskningsfrågan MEN iterativ hantering – Hawzheen</a:t>
            </a:r>
          </a:p>
          <a:p>
            <a:r>
              <a:rPr lang="sv-SE" dirty="0"/>
              <a:t>Pingisbord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14</a:t>
            </a:fld>
            <a:endParaRPr lang="sv-SE" dirty="0"/>
          </a:p>
        </p:txBody>
      </p:sp>
    </p:spTree>
    <p:extLst>
      <p:ext uri="{BB962C8B-B14F-4D97-AF65-F5344CB8AC3E}">
        <p14:creationId xmlns:p14="http://schemas.microsoft.com/office/powerpoint/2010/main" val="2636886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Session 2 – </a:t>
            </a:r>
            <a:br>
              <a:rPr lang="sv-SE" b="0" i="0" dirty="0">
                <a:solidFill>
                  <a:srgbClr val="333333"/>
                </a:solidFill>
                <a:effectLst/>
                <a:latin typeface="Tahoma" panose="020B0604030504040204" pitchFamily="34" charset="0"/>
              </a:rPr>
            </a:br>
            <a:r>
              <a:rPr lang="sv-SE" b="0" i="0" dirty="0">
                <a:solidFill>
                  <a:srgbClr val="333333"/>
                </a:solidFill>
                <a:effectLst/>
                <a:latin typeface="Tahoma" panose="020B0604030504040204" pitchFamily="34" charset="0"/>
              </a:rPr>
              <a:t>Aff</a:t>
            </a:r>
            <a:r>
              <a:rPr lang="sv-SE" b="0" dirty="0">
                <a:solidFill>
                  <a:srgbClr val="333333"/>
                </a:solidFill>
                <a:latin typeface="Tahoma" panose="020B0604030504040204" pitchFamily="34" charset="0"/>
              </a:rPr>
              <a:t>ärsutveckling</a:t>
            </a:r>
            <a:endParaRPr lang="sv-SE" b="0" i="0" dirty="0">
              <a:solidFill>
                <a:srgbClr val="333333"/>
              </a:solidFill>
              <a:effectLst/>
              <a:latin typeface="Tahoma" panose="020B0604030504040204" pitchFamily="34" charset="0"/>
            </a:endParaRP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15:00-16:30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15</a:t>
            </a:fld>
            <a:endParaRPr lang="sv-SE" dirty="0"/>
          </a:p>
        </p:txBody>
      </p:sp>
    </p:spTree>
    <p:extLst>
      <p:ext uri="{BB962C8B-B14F-4D97-AF65-F5344CB8AC3E}">
        <p14:creationId xmlns:p14="http://schemas.microsoft.com/office/powerpoint/2010/main" val="1782540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Uppsamling av dagen</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16:30-17:00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16</a:t>
            </a:fld>
            <a:endParaRPr lang="sv-SE" dirty="0"/>
          </a:p>
        </p:txBody>
      </p:sp>
    </p:spTree>
    <p:extLst>
      <p:ext uri="{BB962C8B-B14F-4D97-AF65-F5344CB8AC3E}">
        <p14:creationId xmlns:p14="http://schemas.microsoft.com/office/powerpoint/2010/main" val="1571001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7CEB3A-E93A-49E7-AD43-C5C851C30769}"/>
              </a:ext>
            </a:extLst>
          </p:cNvPr>
          <p:cNvSpPr>
            <a:spLocks noGrp="1"/>
          </p:cNvSpPr>
          <p:nvPr>
            <p:ph type="title"/>
          </p:nvPr>
        </p:nvSpPr>
        <p:spPr>
          <a:xfrm>
            <a:off x="696000" y="1997999"/>
            <a:ext cx="10800000" cy="2718379"/>
          </a:xfrm>
        </p:spPr>
        <p:txBody>
          <a:bodyPr/>
          <a:lstStyle/>
          <a:p>
            <a:r>
              <a:rPr lang="sv-SE" dirty="0"/>
              <a:t>Tack för igår!</a:t>
            </a:r>
          </a:p>
        </p:txBody>
      </p:sp>
      <p:sp>
        <p:nvSpPr>
          <p:cNvPr id="3" name="Platshållare för text 2">
            <a:extLst>
              <a:ext uri="{FF2B5EF4-FFF2-40B4-BE49-F238E27FC236}">
                <a16:creationId xmlns:a16="http://schemas.microsoft.com/office/drawing/2014/main" id="{96A91252-C369-43BA-8D50-E740BE1D0712}"/>
              </a:ext>
            </a:extLst>
          </p:cNvPr>
          <p:cNvSpPr>
            <a:spLocks noGrp="1"/>
          </p:cNvSpPr>
          <p:nvPr>
            <p:ph type="body" sz="quarter" idx="12"/>
          </p:nvPr>
        </p:nvSpPr>
        <p:spPr>
          <a:xfrm>
            <a:off x="696000" y="4004968"/>
            <a:ext cx="10800000" cy="1080001"/>
          </a:xfrm>
        </p:spPr>
        <p:txBody>
          <a:bodyPr/>
          <a:lstStyle/>
          <a:p>
            <a:r>
              <a:rPr lang="sv-SE" dirty="0"/>
              <a:t>Joakim Lundberg – föreståndare KCV</a:t>
            </a:r>
          </a:p>
        </p:txBody>
      </p:sp>
      <p:pic>
        <p:nvPicPr>
          <p:cNvPr id="1026" name="Picture 2">
            <a:extLst>
              <a:ext uri="{FF2B5EF4-FFF2-40B4-BE49-F238E27FC236}">
                <a16:creationId xmlns:a16="http://schemas.microsoft.com/office/drawing/2014/main" id="{CBC3FDEB-D2FA-4E02-9929-A725313CF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850" b="24608"/>
          <a:stretch/>
        </p:blipFill>
        <p:spPr bwMode="auto">
          <a:xfrm>
            <a:off x="4444836" y="-532"/>
            <a:ext cx="3333750" cy="1684953"/>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datum 3">
            <a:extLst>
              <a:ext uri="{FF2B5EF4-FFF2-40B4-BE49-F238E27FC236}">
                <a16:creationId xmlns:a16="http://schemas.microsoft.com/office/drawing/2014/main" id="{AC13F82F-6DAA-410C-8A54-BADB765E1DC8}"/>
              </a:ext>
            </a:extLst>
          </p:cNvPr>
          <p:cNvSpPr txBox="1">
            <a:spLocks/>
          </p:cNvSpPr>
          <p:nvPr/>
        </p:nvSpPr>
        <p:spPr>
          <a:xfrm>
            <a:off x="9066998" y="201600"/>
            <a:ext cx="2852116" cy="78980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dirty="0"/>
              <a:t>Klockan 08:45-09:00</a:t>
            </a:r>
          </a:p>
        </p:txBody>
      </p:sp>
    </p:spTree>
    <p:extLst>
      <p:ext uri="{BB962C8B-B14F-4D97-AF65-F5344CB8AC3E}">
        <p14:creationId xmlns:p14="http://schemas.microsoft.com/office/powerpoint/2010/main" val="1371152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A23F9E0-F3F7-449B-B069-A45DBF7F2107}"/>
              </a:ext>
            </a:extLst>
          </p:cNvPr>
          <p:cNvSpPr>
            <a:spLocks noGrp="1"/>
          </p:cNvSpPr>
          <p:nvPr>
            <p:ph type="title"/>
          </p:nvPr>
        </p:nvSpPr>
        <p:spPr/>
        <p:txBody>
          <a:bodyPr/>
          <a:lstStyle/>
          <a:p>
            <a:r>
              <a:rPr lang="sv-SE" dirty="0"/>
              <a:t>Tack för igår!</a:t>
            </a:r>
          </a:p>
        </p:txBody>
      </p:sp>
      <p:sp>
        <p:nvSpPr>
          <p:cNvPr id="6" name="Platshållare för text 5">
            <a:extLst>
              <a:ext uri="{FF2B5EF4-FFF2-40B4-BE49-F238E27FC236}">
                <a16:creationId xmlns:a16="http://schemas.microsoft.com/office/drawing/2014/main" id="{66823A78-B882-498C-8DAF-E61DCA2BAF71}"/>
              </a:ext>
            </a:extLst>
          </p:cNvPr>
          <p:cNvSpPr>
            <a:spLocks noGrp="1"/>
          </p:cNvSpPr>
          <p:nvPr>
            <p:ph type="body" sz="quarter" idx="11"/>
          </p:nvPr>
        </p:nvSpPr>
        <p:spPr/>
        <p:txBody>
          <a:bodyPr/>
          <a:lstStyle/>
          <a:p>
            <a:r>
              <a:rPr lang="sv-SE" dirty="0"/>
              <a:t>Robert Karlsson, samordnare vägteknikspecialister. VO Investering</a:t>
            </a:r>
          </a:p>
          <a:p>
            <a:r>
              <a:rPr lang="sv-SE" dirty="0"/>
              <a:t>Pontus Gruhs, strategisk utveckling. VO Planering</a:t>
            </a:r>
          </a:p>
        </p:txBody>
      </p:sp>
      <p:sp>
        <p:nvSpPr>
          <p:cNvPr id="4" name="Platshållare för text 3">
            <a:extLst>
              <a:ext uri="{FF2B5EF4-FFF2-40B4-BE49-F238E27FC236}">
                <a16:creationId xmlns:a16="http://schemas.microsoft.com/office/drawing/2014/main" id="{919B37BA-28D9-440D-9DAF-9D548CB53CA1}"/>
              </a:ext>
            </a:extLst>
          </p:cNvPr>
          <p:cNvSpPr>
            <a:spLocks noGrp="1"/>
          </p:cNvSpPr>
          <p:nvPr>
            <p:ph type="body" sz="quarter" idx="12"/>
          </p:nvPr>
        </p:nvSpPr>
        <p:spPr/>
        <p:txBody>
          <a:bodyPr/>
          <a:lstStyle/>
          <a:p>
            <a:r>
              <a:rPr lang="sv-SE" dirty="0"/>
              <a:t>2</a:t>
            </a:r>
          </a:p>
          <a:p>
            <a:endParaRPr lang="sv-SE" dirty="0"/>
          </a:p>
        </p:txBody>
      </p:sp>
      <p:sp>
        <p:nvSpPr>
          <p:cNvPr id="7" name="Platshållare för datum 3">
            <a:extLst>
              <a:ext uri="{FF2B5EF4-FFF2-40B4-BE49-F238E27FC236}">
                <a16:creationId xmlns:a16="http://schemas.microsoft.com/office/drawing/2014/main" id="{3C21B61C-C1EF-4166-8D63-DC86ED8BE767}"/>
              </a:ext>
            </a:extLst>
          </p:cNvPr>
          <p:cNvSpPr txBox="1">
            <a:spLocks/>
          </p:cNvSpPr>
          <p:nvPr/>
        </p:nvSpPr>
        <p:spPr>
          <a:xfrm>
            <a:off x="9066998" y="201600"/>
            <a:ext cx="2852116" cy="78980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dirty="0"/>
              <a:t>Klockan 08:45-09:00</a:t>
            </a:r>
          </a:p>
        </p:txBody>
      </p:sp>
    </p:spTree>
    <p:extLst>
      <p:ext uri="{BB962C8B-B14F-4D97-AF65-F5344CB8AC3E}">
        <p14:creationId xmlns:p14="http://schemas.microsoft.com/office/powerpoint/2010/main" val="3357253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Session 3 – </a:t>
            </a:r>
            <a:br>
              <a:rPr lang="sv-SE" b="0" i="0" dirty="0">
                <a:solidFill>
                  <a:srgbClr val="333333"/>
                </a:solidFill>
                <a:effectLst/>
                <a:latin typeface="Tahoma" panose="020B0604030504040204" pitchFamily="34" charset="0"/>
              </a:rPr>
            </a:br>
            <a:r>
              <a:rPr lang="sv-SE" b="0" i="0" dirty="0">
                <a:solidFill>
                  <a:srgbClr val="333333"/>
                </a:solidFill>
                <a:effectLst/>
                <a:latin typeface="Tahoma" panose="020B0604030504040204" pitchFamily="34" charset="0"/>
              </a:rPr>
              <a:t>Materia, prestanda, egenskaper och nedbrytning</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09:00-09:45</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19</a:t>
            </a:fld>
            <a:endParaRPr lang="sv-SE" dirty="0"/>
          </a:p>
        </p:txBody>
      </p:sp>
    </p:spTree>
    <p:extLst>
      <p:ext uri="{BB962C8B-B14F-4D97-AF65-F5344CB8AC3E}">
        <p14:creationId xmlns:p14="http://schemas.microsoft.com/office/powerpoint/2010/main" val="1584691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A23F9E0-F3F7-449B-B069-A45DBF7F2107}"/>
              </a:ext>
            </a:extLst>
          </p:cNvPr>
          <p:cNvSpPr>
            <a:spLocks noGrp="1"/>
          </p:cNvSpPr>
          <p:nvPr>
            <p:ph type="title"/>
          </p:nvPr>
        </p:nvSpPr>
        <p:spPr/>
        <p:txBody>
          <a:bodyPr/>
          <a:lstStyle/>
          <a:p>
            <a:r>
              <a:rPr lang="sv-SE" dirty="0"/>
              <a:t>Välkomna till oss på Trafikverket!</a:t>
            </a:r>
          </a:p>
        </p:txBody>
      </p:sp>
      <p:sp>
        <p:nvSpPr>
          <p:cNvPr id="6" name="Platshållare för text 5">
            <a:extLst>
              <a:ext uri="{FF2B5EF4-FFF2-40B4-BE49-F238E27FC236}">
                <a16:creationId xmlns:a16="http://schemas.microsoft.com/office/drawing/2014/main" id="{66823A78-B882-498C-8DAF-E61DCA2BAF71}"/>
              </a:ext>
            </a:extLst>
          </p:cNvPr>
          <p:cNvSpPr>
            <a:spLocks noGrp="1"/>
          </p:cNvSpPr>
          <p:nvPr>
            <p:ph type="body" sz="quarter" idx="11"/>
          </p:nvPr>
        </p:nvSpPr>
        <p:spPr/>
        <p:txBody>
          <a:bodyPr/>
          <a:lstStyle/>
          <a:p>
            <a:r>
              <a:rPr lang="sv-SE" dirty="0"/>
              <a:t>Robert Karlsson, ämnessamordnare vägteknikspecialister. VO Investering</a:t>
            </a:r>
          </a:p>
          <a:p>
            <a:r>
              <a:rPr lang="sv-SE" dirty="0"/>
              <a:t>Pontus Gruhs, strategisk utveckling. VO Planering</a:t>
            </a:r>
          </a:p>
        </p:txBody>
      </p:sp>
      <p:sp>
        <p:nvSpPr>
          <p:cNvPr id="4" name="Platshållare för text 3">
            <a:extLst>
              <a:ext uri="{FF2B5EF4-FFF2-40B4-BE49-F238E27FC236}">
                <a16:creationId xmlns:a16="http://schemas.microsoft.com/office/drawing/2014/main" id="{919B37BA-28D9-440D-9DAF-9D548CB53CA1}"/>
              </a:ext>
            </a:extLst>
          </p:cNvPr>
          <p:cNvSpPr>
            <a:spLocks noGrp="1"/>
          </p:cNvSpPr>
          <p:nvPr>
            <p:ph type="body" sz="quarter" idx="12"/>
          </p:nvPr>
        </p:nvSpPr>
        <p:spPr/>
        <p:txBody>
          <a:bodyPr/>
          <a:lstStyle/>
          <a:p>
            <a:r>
              <a:rPr lang="sv-SE" dirty="0"/>
              <a:t>2</a:t>
            </a:r>
          </a:p>
          <a:p>
            <a:endParaRPr lang="sv-SE" dirty="0"/>
          </a:p>
        </p:txBody>
      </p:sp>
    </p:spTree>
    <p:extLst>
      <p:ext uri="{BB962C8B-B14F-4D97-AF65-F5344CB8AC3E}">
        <p14:creationId xmlns:p14="http://schemas.microsoft.com/office/powerpoint/2010/main" val="458288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AADA99B0-7579-49C4-A107-D16FCA5FDF2A}"/>
              </a:ext>
            </a:extLst>
          </p:cNvPr>
          <p:cNvSpPr>
            <a:spLocks noGrp="1"/>
          </p:cNvSpPr>
          <p:nvPr>
            <p:ph type="title"/>
          </p:nvPr>
        </p:nvSpPr>
        <p:spPr/>
        <p:txBody>
          <a:bodyPr/>
          <a:lstStyle/>
          <a:p>
            <a:r>
              <a:rPr lang="sv-SE" dirty="0"/>
              <a:t>Vägbeläggningar</a:t>
            </a:r>
          </a:p>
        </p:txBody>
      </p:sp>
      <p:sp>
        <p:nvSpPr>
          <p:cNvPr id="8" name="Platshållare för text 7">
            <a:extLst>
              <a:ext uri="{FF2B5EF4-FFF2-40B4-BE49-F238E27FC236}">
                <a16:creationId xmlns:a16="http://schemas.microsoft.com/office/drawing/2014/main" id="{B476867D-9167-41E5-BDE4-1BF1BC1AEDBC}"/>
              </a:ext>
            </a:extLst>
          </p:cNvPr>
          <p:cNvSpPr>
            <a:spLocks noGrp="1"/>
          </p:cNvSpPr>
          <p:nvPr>
            <p:ph type="body" sz="quarter" idx="12"/>
          </p:nvPr>
        </p:nvSpPr>
        <p:spPr/>
        <p:txBody>
          <a:bodyPr/>
          <a:lstStyle/>
          <a:p>
            <a:r>
              <a:rPr lang="sv-SE" dirty="0"/>
              <a:t>Utmaningar</a:t>
            </a:r>
          </a:p>
          <a:p>
            <a:pPr lvl="1"/>
            <a:r>
              <a:rPr lang="sv-SE" dirty="0"/>
              <a:t>Samtidigt minska kostnader, minska klimatutsläpp, … och öka volymer, särskilt bärighetshöjande</a:t>
            </a:r>
          </a:p>
          <a:p>
            <a:pPr lvl="1"/>
            <a:endParaRPr lang="sv-SE" dirty="0"/>
          </a:p>
          <a:p>
            <a:r>
              <a:rPr lang="sv-SE" dirty="0"/>
              <a:t>Utdrag ur forskningsinriktning för vägbeläggning</a:t>
            </a:r>
          </a:p>
        </p:txBody>
      </p:sp>
      <p:sp>
        <p:nvSpPr>
          <p:cNvPr id="4" name="Platshållare för datum 3">
            <a:extLst>
              <a:ext uri="{FF2B5EF4-FFF2-40B4-BE49-F238E27FC236}">
                <a16:creationId xmlns:a16="http://schemas.microsoft.com/office/drawing/2014/main" id="{1D41BA5E-B88A-430E-B3DE-38C5C18DDD74}"/>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53F3457C-02F3-4A20-B3F9-BD1EB18311A7}"/>
              </a:ext>
            </a:extLst>
          </p:cNvPr>
          <p:cNvSpPr>
            <a:spLocks noGrp="1"/>
          </p:cNvSpPr>
          <p:nvPr>
            <p:ph type="sldNum" sz="quarter" idx="4"/>
          </p:nvPr>
        </p:nvSpPr>
        <p:spPr/>
        <p:txBody>
          <a:bodyPr/>
          <a:lstStyle/>
          <a:p>
            <a:fld id="{816FEC2C-AD63-44F4-896C-A2025F5FB260}" type="slidenum">
              <a:rPr lang="sv-SE" smtClean="0"/>
              <a:pPr/>
              <a:t>20</a:t>
            </a:fld>
            <a:endParaRPr lang="sv-SE" dirty="0"/>
          </a:p>
        </p:txBody>
      </p:sp>
      <p:pic>
        <p:nvPicPr>
          <p:cNvPr id="6" name="Bildobjekt 5">
            <a:extLst>
              <a:ext uri="{FF2B5EF4-FFF2-40B4-BE49-F238E27FC236}">
                <a16:creationId xmlns:a16="http://schemas.microsoft.com/office/drawing/2014/main" id="{6E10C093-7000-4FAA-B1FB-85FF539D3F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81" t="2047" r="3682" b="6474"/>
          <a:stretch/>
        </p:blipFill>
        <p:spPr>
          <a:xfrm>
            <a:off x="9805737" y="0"/>
            <a:ext cx="2386263" cy="6858000"/>
          </a:xfrm>
          <a:prstGeom prst="rect">
            <a:avLst/>
          </a:prstGeom>
        </p:spPr>
      </p:pic>
    </p:spTree>
    <p:extLst>
      <p:ext uri="{BB962C8B-B14F-4D97-AF65-F5344CB8AC3E}">
        <p14:creationId xmlns:p14="http://schemas.microsoft.com/office/powerpoint/2010/main" val="28173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1E808334-1016-48F6-9F34-B4C910D7A574}"/>
              </a:ext>
            </a:extLst>
          </p:cNvPr>
          <p:cNvSpPr>
            <a:spLocks noGrp="1"/>
          </p:cNvSpPr>
          <p:nvPr>
            <p:ph type="title"/>
          </p:nvPr>
        </p:nvSpPr>
        <p:spPr/>
        <p:txBody>
          <a:bodyPr/>
          <a:lstStyle/>
          <a:p>
            <a:r>
              <a:rPr lang="sv-SE" dirty="0"/>
              <a:t>En utmaning som kräver forskning och utveckling!</a:t>
            </a:r>
          </a:p>
        </p:txBody>
      </p:sp>
      <p:sp>
        <p:nvSpPr>
          <p:cNvPr id="8" name="Platshållare för text 7">
            <a:extLst>
              <a:ext uri="{FF2B5EF4-FFF2-40B4-BE49-F238E27FC236}">
                <a16:creationId xmlns:a16="http://schemas.microsoft.com/office/drawing/2014/main" id="{699B23EF-7499-4D1F-A18D-E5B4CE6A6F5C}"/>
              </a:ext>
            </a:extLst>
          </p:cNvPr>
          <p:cNvSpPr>
            <a:spLocks noGrp="1"/>
          </p:cNvSpPr>
          <p:nvPr>
            <p:ph type="body" sz="quarter" idx="12"/>
          </p:nvPr>
        </p:nvSpPr>
        <p:spPr/>
        <p:txBody>
          <a:bodyPr/>
          <a:lstStyle/>
          <a:p>
            <a:pPr marL="0" indent="0">
              <a:buNone/>
            </a:pPr>
            <a:r>
              <a:rPr lang="sv-SE" dirty="0"/>
              <a:t>Trafikverket förväntas bl.a. uppnå följande målsättningar:</a:t>
            </a:r>
          </a:p>
          <a:p>
            <a:r>
              <a:rPr lang="sv-SE" dirty="0"/>
              <a:t>Återta ”eftersläpande underhåll” och öka bärigheten på vägnätet fram till 2037</a:t>
            </a:r>
          </a:p>
          <a:p>
            <a:r>
              <a:rPr lang="sv-SE" dirty="0"/>
              <a:t>Reducera klimatutsläpp gradvis för att nå </a:t>
            </a:r>
            <a:r>
              <a:rPr lang="sv-SE" dirty="0" err="1"/>
              <a:t>nettonoll</a:t>
            </a:r>
            <a:r>
              <a:rPr lang="sv-SE" dirty="0"/>
              <a:t> år 2040</a:t>
            </a:r>
          </a:p>
          <a:p>
            <a:r>
              <a:rPr lang="sv-SE" dirty="0"/>
              <a:t>Ökad effektivitet och produktivitet med lägre livscykelkostnader och focus på ökad </a:t>
            </a:r>
            <a:r>
              <a:rPr lang="sv-SE"/>
              <a:t>säkerhet (trafiksäkerhet </a:t>
            </a:r>
            <a:r>
              <a:rPr lang="sv-SE" dirty="0"/>
              <a:t>och arbetsmiljö)</a:t>
            </a:r>
          </a:p>
          <a:p>
            <a:endParaRPr lang="sv-SE" dirty="0"/>
          </a:p>
          <a:p>
            <a:endParaRPr lang="sv-SE" dirty="0"/>
          </a:p>
          <a:p>
            <a:endParaRPr lang="sv-SE" dirty="0"/>
          </a:p>
        </p:txBody>
      </p:sp>
      <p:sp>
        <p:nvSpPr>
          <p:cNvPr id="4" name="Platshållare för datum 3">
            <a:extLst>
              <a:ext uri="{FF2B5EF4-FFF2-40B4-BE49-F238E27FC236}">
                <a16:creationId xmlns:a16="http://schemas.microsoft.com/office/drawing/2014/main" id="{82ECF6C6-05A9-4CD0-95FA-92F3C39D0DF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740401D4-F124-4C0B-919E-909A0E4E2A18}"/>
              </a:ext>
            </a:extLst>
          </p:cNvPr>
          <p:cNvSpPr>
            <a:spLocks noGrp="1"/>
          </p:cNvSpPr>
          <p:nvPr>
            <p:ph type="sldNum" sz="quarter" idx="4"/>
          </p:nvPr>
        </p:nvSpPr>
        <p:spPr/>
        <p:txBody>
          <a:bodyPr/>
          <a:lstStyle/>
          <a:p>
            <a:fld id="{816FEC2C-AD63-44F4-896C-A2025F5FB260}" type="slidenum">
              <a:rPr lang="sv-SE" smtClean="0"/>
              <a:pPr/>
              <a:t>21</a:t>
            </a:fld>
            <a:endParaRPr lang="sv-SE" dirty="0"/>
          </a:p>
        </p:txBody>
      </p:sp>
      <p:pic>
        <p:nvPicPr>
          <p:cNvPr id="6" name="Bildobjekt 5">
            <a:extLst>
              <a:ext uri="{FF2B5EF4-FFF2-40B4-BE49-F238E27FC236}">
                <a16:creationId xmlns:a16="http://schemas.microsoft.com/office/drawing/2014/main" id="{E8CC8E65-AF7D-4CC6-AD6A-FDF6F7428D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81" t="2047" r="3682" b="6474"/>
          <a:stretch/>
        </p:blipFill>
        <p:spPr>
          <a:xfrm>
            <a:off x="9805737" y="0"/>
            <a:ext cx="2386263" cy="6858000"/>
          </a:xfrm>
          <a:prstGeom prst="rect">
            <a:avLst/>
          </a:prstGeom>
        </p:spPr>
      </p:pic>
    </p:spTree>
    <p:extLst>
      <p:ext uri="{BB962C8B-B14F-4D97-AF65-F5344CB8AC3E}">
        <p14:creationId xmlns:p14="http://schemas.microsoft.com/office/powerpoint/2010/main" val="2703365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1E808334-1016-48F6-9F34-B4C910D7A574}"/>
              </a:ext>
            </a:extLst>
          </p:cNvPr>
          <p:cNvSpPr>
            <a:spLocks noGrp="1"/>
          </p:cNvSpPr>
          <p:nvPr>
            <p:ph type="title"/>
          </p:nvPr>
        </p:nvSpPr>
        <p:spPr/>
        <p:txBody>
          <a:bodyPr/>
          <a:lstStyle/>
          <a:p>
            <a:r>
              <a:rPr lang="sv-SE" dirty="0"/>
              <a:t>FOI-inriktning vägbeläggning</a:t>
            </a:r>
          </a:p>
        </p:txBody>
      </p:sp>
      <p:sp>
        <p:nvSpPr>
          <p:cNvPr id="8" name="Platshållare för text 7">
            <a:extLst>
              <a:ext uri="{FF2B5EF4-FFF2-40B4-BE49-F238E27FC236}">
                <a16:creationId xmlns:a16="http://schemas.microsoft.com/office/drawing/2014/main" id="{699B23EF-7499-4D1F-A18D-E5B4CE6A6F5C}"/>
              </a:ext>
            </a:extLst>
          </p:cNvPr>
          <p:cNvSpPr>
            <a:spLocks noGrp="1"/>
          </p:cNvSpPr>
          <p:nvPr>
            <p:ph type="body" sz="quarter" idx="12"/>
          </p:nvPr>
        </p:nvSpPr>
        <p:spPr>
          <a:xfrm>
            <a:off x="694800" y="2529000"/>
            <a:ext cx="8737068" cy="3060000"/>
          </a:xfrm>
        </p:spPr>
        <p:txBody>
          <a:bodyPr/>
          <a:lstStyle/>
          <a:p>
            <a:pPr marL="0" indent="0">
              <a:buNone/>
            </a:pPr>
            <a:r>
              <a:rPr lang="sv-SE" dirty="0"/>
              <a:t>Syfte </a:t>
            </a:r>
            <a:r>
              <a:rPr lang="sv-SE" dirty="0" err="1"/>
              <a:t>bla</a:t>
            </a:r>
            <a:r>
              <a:rPr lang="sv-SE" dirty="0"/>
              <a:t>:</a:t>
            </a:r>
          </a:p>
          <a:p>
            <a:r>
              <a:rPr lang="sv-SE" dirty="0"/>
              <a:t>Formulera </a:t>
            </a:r>
            <a:r>
              <a:rPr lang="sv-SE" u="sng" dirty="0"/>
              <a:t>mål</a:t>
            </a:r>
            <a:r>
              <a:rPr lang="sv-SE" dirty="0"/>
              <a:t> för </a:t>
            </a:r>
            <a:r>
              <a:rPr lang="sv-SE" dirty="0" err="1"/>
              <a:t>FoI</a:t>
            </a:r>
            <a:r>
              <a:rPr lang="sv-SE" dirty="0"/>
              <a:t>, som i sin tur har som syfte att bl.a. rikta satsningar, möjliggöra prioriteringar mellan satsningar och skapa en gemensam bild av framtida arbete.</a:t>
            </a:r>
          </a:p>
          <a:p>
            <a:r>
              <a:rPr lang="sv-SE" dirty="0"/>
              <a:t>Dokumentet underlättar </a:t>
            </a:r>
            <a:r>
              <a:rPr lang="sv-SE" u="sng" dirty="0"/>
              <a:t>samarbete</a:t>
            </a:r>
            <a:r>
              <a:rPr lang="sv-SE" dirty="0"/>
              <a:t> och synkronisering med andra dokument som används för att styra </a:t>
            </a:r>
            <a:r>
              <a:rPr lang="sv-SE" dirty="0" err="1"/>
              <a:t>FoI</a:t>
            </a:r>
            <a:r>
              <a:rPr lang="sv-SE" dirty="0"/>
              <a:t>. </a:t>
            </a:r>
          </a:p>
          <a:p>
            <a:r>
              <a:rPr lang="sv-SE" dirty="0"/>
              <a:t>Underlag för </a:t>
            </a:r>
            <a:r>
              <a:rPr lang="sv-SE" u="sng" dirty="0"/>
              <a:t>satsningar och prioriteringar </a:t>
            </a:r>
            <a:r>
              <a:rPr lang="sv-SE" dirty="0"/>
              <a:t>till </a:t>
            </a:r>
            <a:r>
              <a:rPr lang="sv-SE" dirty="0" err="1"/>
              <a:t>FoI</a:t>
            </a:r>
            <a:r>
              <a:rPr lang="sv-SE" dirty="0"/>
              <a:t> portföljer</a:t>
            </a:r>
          </a:p>
          <a:p>
            <a:r>
              <a:rPr lang="sv-SE" u="sng" dirty="0"/>
              <a:t>Kommunicera behov </a:t>
            </a:r>
            <a:r>
              <a:rPr lang="sv-SE" dirty="0"/>
              <a:t>av </a:t>
            </a:r>
            <a:r>
              <a:rPr lang="sv-SE" dirty="0" err="1"/>
              <a:t>FoI</a:t>
            </a:r>
            <a:r>
              <a:rPr lang="sv-SE" dirty="0"/>
              <a:t> mot branschen och </a:t>
            </a:r>
            <a:r>
              <a:rPr lang="sv-SE" dirty="0" err="1"/>
              <a:t>FoI</a:t>
            </a:r>
            <a:r>
              <a:rPr lang="sv-SE" dirty="0"/>
              <a:t>-utförare.</a:t>
            </a:r>
          </a:p>
          <a:p>
            <a:endParaRPr lang="sv-SE" dirty="0"/>
          </a:p>
        </p:txBody>
      </p:sp>
      <p:sp>
        <p:nvSpPr>
          <p:cNvPr id="4" name="Platshållare för datum 3">
            <a:extLst>
              <a:ext uri="{FF2B5EF4-FFF2-40B4-BE49-F238E27FC236}">
                <a16:creationId xmlns:a16="http://schemas.microsoft.com/office/drawing/2014/main" id="{82ECF6C6-05A9-4CD0-95FA-92F3C39D0DF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740401D4-F124-4C0B-919E-909A0E4E2A18}"/>
              </a:ext>
            </a:extLst>
          </p:cNvPr>
          <p:cNvSpPr>
            <a:spLocks noGrp="1"/>
          </p:cNvSpPr>
          <p:nvPr>
            <p:ph type="sldNum" sz="quarter" idx="4"/>
          </p:nvPr>
        </p:nvSpPr>
        <p:spPr/>
        <p:txBody>
          <a:bodyPr/>
          <a:lstStyle/>
          <a:p>
            <a:fld id="{816FEC2C-AD63-44F4-896C-A2025F5FB260}" type="slidenum">
              <a:rPr lang="sv-SE" smtClean="0"/>
              <a:pPr/>
              <a:t>22</a:t>
            </a:fld>
            <a:endParaRPr lang="sv-SE" dirty="0"/>
          </a:p>
        </p:txBody>
      </p:sp>
      <p:pic>
        <p:nvPicPr>
          <p:cNvPr id="6" name="Bildobjekt 5">
            <a:extLst>
              <a:ext uri="{FF2B5EF4-FFF2-40B4-BE49-F238E27FC236}">
                <a16:creationId xmlns:a16="http://schemas.microsoft.com/office/drawing/2014/main" id="{7E99777F-A6B7-46EA-9282-D94774CFC5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81" t="2047" r="3682" b="6474"/>
          <a:stretch/>
        </p:blipFill>
        <p:spPr>
          <a:xfrm>
            <a:off x="9805737" y="0"/>
            <a:ext cx="2386263" cy="6858000"/>
          </a:xfrm>
          <a:prstGeom prst="rect">
            <a:avLst/>
          </a:prstGeom>
        </p:spPr>
      </p:pic>
    </p:spTree>
    <p:extLst>
      <p:ext uri="{BB962C8B-B14F-4D97-AF65-F5344CB8AC3E}">
        <p14:creationId xmlns:p14="http://schemas.microsoft.com/office/powerpoint/2010/main" val="2299742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1E808334-1016-48F6-9F34-B4C910D7A574}"/>
              </a:ext>
            </a:extLst>
          </p:cNvPr>
          <p:cNvSpPr>
            <a:spLocks noGrp="1"/>
          </p:cNvSpPr>
          <p:nvPr>
            <p:ph type="title"/>
          </p:nvPr>
        </p:nvSpPr>
        <p:spPr/>
        <p:txBody>
          <a:bodyPr/>
          <a:lstStyle/>
          <a:p>
            <a:r>
              <a:rPr lang="sv-SE" dirty="0"/>
              <a:t>FOI-inriktning vägbeläggning</a:t>
            </a:r>
          </a:p>
        </p:txBody>
      </p:sp>
      <p:sp>
        <p:nvSpPr>
          <p:cNvPr id="8" name="Platshållare för text 7">
            <a:extLst>
              <a:ext uri="{FF2B5EF4-FFF2-40B4-BE49-F238E27FC236}">
                <a16:creationId xmlns:a16="http://schemas.microsoft.com/office/drawing/2014/main" id="{699B23EF-7499-4D1F-A18D-E5B4CE6A6F5C}"/>
              </a:ext>
            </a:extLst>
          </p:cNvPr>
          <p:cNvSpPr>
            <a:spLocks noGrp="1"/>
          </p:cNvSpPr>
          <p:nvPr>
            <p:ph type="body" sz="quarter" idx="12"/>
          </p:nvPr>
        </p:nvSpPr>
        <p:spPr>
          <a:xfrm>
            <a:off x="694800" y="2674815"/>
            <a:ext cx="8838668" cy="3549185"/>
          </a:xfrm>
        </p:spPr>
        <p:txBody>
          <a:bodyPr/>
          <a:lstStyle/>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anläggningsinformation och tillståndsdata, för att kunna värdera både funktionellt tillstånd och åtgärdsbehov.</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tydliga modeller för att bedöma samhällsekonomiska effekter av beläggningsåtgärder; framförallt miljöeffekter och effekter av tyngre laster.</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beslutsstödsystem, som underlättar åtgärdsval vid olika förutsättningar.</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bättre modeller för livscykelkostnader (livslängd, tillverknings-kostnad, nedbrytning m.m.).</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mått, som på ett mer direkt sätt beskriver kopplingen mellan vägytans egenskaper och effekter på trafiksäkerheten.</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resurssnåla och miljöanpassade beläggningar.</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När det gäller buller och partiklar behöver Trafikverket hitta alternativ till andra metoder för att förbättra miljön i städer.</a:t>
            </a:r>
          </a:p>
          <a:p>
            <a:endParaRPr lang="sv-SE" dirty="0">
              <a:latin typeface="Times New Roman" panose="02020603050405020304" pitchFamily="18" charset="0"/>
              <a:cs typeface="Times New Roman" panose="02020603050405020304" pitchFamily="18" charset="0"/>
            </a:endParaRPr>
          </a:p>
        </p:txBody>
      </p:sp>
      <p:sp>
        <p:nvSpPr>
          <p:cNvPr id="4" name="Platshållare för datum 3">
            <a:extLst>
              <a:ext uri="{FF2B5EF4-FFF2-40B4-BE49-F238E27FC236}">
                <a16:creationId xmlns:a16="http://schemas.microsoft.com/office/drawing/2014/main" id="{82ECF6C6-05A9-4CD0-95FA-92F3C39D0DF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740401D4-F124-4C0B-919E-909A0E4E2A18}"/>
              </a:ext>
            </a:extLst>
          </p:cNvPr>
          <p:cNvSpPr>
            <a:spLocks noGrp="1"/>
          </p:cNvSpPr>
          <p:nvPr>
            <p:ph type="sldNum" sz="quarter" idx="4"/>
          </p:nvPr>
        </p:nvSpPr>
        <p:spPr/>
        <p:txBody>
          <a:bodyPr/>
          <a:lstStyle/>
          <a:p>
            <a:fld id="{816FEC2C-AD63-44F4-896C-A2025F5FB260}" type="slidenum">
              <a:rPr lang="sv-SE" smtClean="0"/>
              <a:pPr/>
              <a:t>23</a:t>
            </a:fld>
            <a:endParaRPr lang="sv-SE" dirty="0"/>
          </a:p>
        </p:txBody>
      </p:sp>
      <p:pic>
        <p:nvPicPr>
          <p:cNvPr id="6" name="Bildobjekt 5">
            <a:extLst>
              <a:ext uri="{FF2B5EF4-FFF2-40B4-BE49-F238E27FC236}">
                <a16:creationId xmlns:a16="http://schemas.microsoft.com/office/drawing/2014/main" id="{070EB65D-6346-451E-918E-52A86ECCDD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81" t="2047" r="3682" b="6474"/>
          <a:stretch/>
        </p:blipFill>
        <p:spPr>
          <a:xfrm>
            <a:off x="9805737" y="0"/>
            <a:ext cx="2386263" cy="6858000"/>
          </a:xfrm>
          <a:prstGeom prst="rect">
            <a:avLst/>
          </a:prstGeom>
        </p:spPr>
      </p:pic>
    </p:spTree>
    <p:extLst>
      <p:ext uri="{BB962C8B-B14F-4D97-AF65-F5344CB8AC3E}">
        <p14:creationId xmlns:p14="http://schemas.microsoft.com/office/powerpoint/2010/main" val="2324078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1E808334-1016-48F6-9F34-B4C910D7A574}"/>
              </a:ext>
            </a:extLst>
          </p:cNvPr>
          <p:cNvSpPr>
            <a:spLocks noGrp="1"/>
          </p:cNvSpPr>
          <p:nvPr>
            <p:ph type="title"/>
          </p:nvPr>
        </p:nvSpPr>
        <p:spPr/>
        <p:txBody>
          <a:bodyPr/>
          <a:lstStyle/>
          <a:p>
            <a:r>
              <a:rPr lang="sv-SE" dirty="0"/>
              <a:t>FOI-inriktning vägbeläggning</a:t>
            </a:r>
          </a:p>
        </p:txBody>
      </p:sp>
      <p:sp>
        <p:nvSpPr>
          <p:cNvPr id="8" name="Platshållare för text 7">
            <a:extLst>
              <a:ext uri="{FF2B5EF4-FFF2-40B4-BE49-F238E27FC236}">
                <a16:creationId xmlns:a16="http://schemas.microsoft.com/office/drawing/2014/main" id="{699B23EF-7499-4D1F-A18D-E5B4CE6A6F5C}"/>
              </a:ext>
            </a:extLst>
          </p:cNvPr>
          <p:cNvSpPr>
            <a:spLocks noGrp="1"/>
          </p:cNvSpPr>
          <p:nvPr>
            <p:ph type="body" sz="quarter" idx="12"/>
          </p:nvPr>
        </p:nvSpPr>
        <p:spPr>
          <a:xfrm>
            <a:off x="618600" y="2359748"/>
            <a:ext cx="9075734" cy="3973319"/>
          </a:xfrm>
        </p:spPr>
        <p:txBody>
          <a:bodyPr/>
          <a:lstStyle/>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heltäckande och oförstörande provningsmetoder, som fungerar både i fält och på laboratorium, för styrning och kontroll av egenskaper hos material och färdiga beläggningar.</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regelverk för att styra mot homogenitet och rätt kvalitet utifrån vägavsnittets behov.</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mer beständiga beläggningar t.ex. genom utvecklad klisterteknik (produkt och metod).</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bindemedel med längre livslängd och mindre miljöpåverkan.</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Tankbeläggningar som fungerar på mer högtrafikerade vägar, samt förebyggande förseglingar som förhindrar nedbrytning av vägen.</a:t>
            </a:r>
          </a:p>
          <a:p>
            <a:pPr marL="342900" indent="-342900">
              <a:lnSpc>
                <a:spcPts val="1400"/>
              </a:lnSpc>
              <a:spcAft>
                <a:spcPts val="600"/>
              </a:spcAft>
              <a:buFont typeface="Wingdings" panose="05000000000000000000" pitchFamily="2" charset="2"/>
              <a:buChar char=""/>
            </a:pPr>
            <a:r>
              <a:rPr lang="sv-SE"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Avvattningens effekter på beläggningar behöver studeras ytterligare för att säkerställa att rätt beläggningsåtgärder utförs på rätt plats i rätt tid.</a:t>
            </a:r>
          </a:p>
          <a:p>
            <a:pPr marL="342900" indent="-342900">
              <a:lnSpc>
                <a:spcPts val="1400"/>
              </a:lnSpc>
              <a:spcAft>
                <a:spcPts val="600"/>
              </a:spcAft>
              <a:buFont typeface="Wingdings" panose="05000000000000000000" pitchFamily="2" charset="2"/>
              <a:buChar char=""/>
            </a:pPr>
            <a:r>
              <a:rPr lang="sv-SE"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Trafikverket önskar att tillsammans med branschen utreda förutsättningar att anordna en testanläggning. </a:t>
            </a:r>
          </a:p>
          <a:p>
            <a:pPr marL="342900" lvl="0" indent="-342900">
              <a:lnSpc>
                <a:spcPts val="1400"/>
              </a:lnSpc>
              <a:spcAft>
                <a:spcPts val="600"/>
              </a:spcAft>
              <a:buFont typeface="Wingdings" panose="05000000000000000000" pitchFamily="2" charset="2"/>
              <a:buChar char=""/>
            </a:pPr>
            <a:endPar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sv-SE" dirty="0">
              <a:latin typeface="Times New Roman" panose="02020603050405020304" pitchFamily="18" charset="0"/>
              <a:cs typeface="Times New Roman" panose="02020603050405020304" pitchFamily="18" charset="0"/>
            </a:endParaRPr>
          </a:p>
        </p:txBody>
      </p:sp>
      <p:sp>
        <p:nvSpPr>
          <p:cNvPr id="4" name="Platshållare för datum 3">
            <a:extLst>
              <a:ext uri="{FF2B5EF4-FFF2-40B4-BE49-F238E27FC236}">
                <a16:creationId xmlns:a16="http://schemas.microsoft.com/office/drawing/2014/main" id="{82ECF6C6-05A9-4CD0-95FA-92F3C39D0DF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740401D4-F124-4C0B-919E-909A0E4E2A18}"/>
              </a:ext>
            </a:extLst>
          </p:cNvPr>
          <p:cNvSpPr>
            <a:spLocks noGrp="1"/>
          </p:cNvSpPr>
          <p:nvPr>
            <p:ph type="sldNum" sz="quarter" idx="4"/>
          </p:nvPr>
        </p:nvSpPr>
        <p:spPr/>
        <p:txBody>
          <a:bodyPr/>
          <a:lstStyle/>
          <a:p>
            <a:fld id="{816FEC2C-AD63-44F4-896C-A2025F5FB260}" type="slidenum">
              <a:rPr lang="sv-SE" smtClean="0"/>
              <a:pPr/>
              <a:t>24</a:t>
            </a:fld>
            <a:endParaRPr lang="sv-SE" dirty="0"/>
          </a:p>
        </p:txBody>
      </p:sp>
      <p:pic>
        <p:nvPicPr>
          <p:cNvPr id="6" name="Bildobjekt 5">
            <a:extLst>
              <a:ext uri="{FF2B5EF4-FFF2-40B4-BE49-F238E27FC236}">
                <a16:creationId xmlns:a16="http://schemas.microsoft.com/office/drawing/2014/main" id="{25B4DED3-B1CA-4631-AA8F-F0DE633CAB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81" t="2047" r="3682" b="6474"/>
          <a:stretch/>
        </p:blipFill>
        <p:spPr>
          <a:xfrm>
            <a:off x="9805737" y="0"/>
            <a:ext cx="2386263" cy="6858000"/>
          </a:xfrm>
          <a:prstGeom prst="rect">
            <a:avLst/>
          </a:prstGeom>
        </p:spPr>
      </p:pic>
    </p:spTree>
    <p:extLst>
      <p:ext uri="{BB962C8B-B14F-4D97-AF65-F5344CB8AC3E}">
        <p14:creationId xmlns:p14="http://schemas.microsoft.com/office/powerpoint/2010/main" val="3471315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Kaffe!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09:45-10:00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25</a:t>
            </a:fld>
            <a:endParaRPr lang="sv-SE" dirty="0"/>
          </a:p>
        </p:txBody>
      </p:sp>
    </p:spTree>
    <p:extLst>
      <p:ext uri="{BB962C8B-B14F-4D97-AF65-F5344CB8AC3E}">
        <p14:creationId xmlns:p14="http://schemas.microsoft.com/office/powerpoint/2010/main" val="1927151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Session 4 – </a:t>
            </a:r>
            <a:br>
              <a:rPr lang="sv-SE" b="0" i="0" dirty="0">
                <a:solidFill>
                  <a:srgbClr val="333333"/>
                </a:solidFill>
                <a:effectLst/>
                <a:latin typeface="Tahoma" panose="020B0604030504040204" pitchFamily="34" charset="0"/>
              </a:rPr>
            </a:br>
            <a:r>
              <a:rPr lang="sv-SE" b="0" i="0" dirty="0">
                <a:solidFill>
                  <a:srgbClr val="333333"/>
                </a:solidFill>
                <a:effectLst/>
                <a:latin typeface="Tahoma" panose="020B0604030504040204" pitchFamily="34" charset="0"/>
              </a:rPr>
              <a:t>Metoder och produktion</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10:00-10:45</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26</a:t>
            </a:fld>
            <a:endParaRPr lang="sv-SE" dirty="0"/>
          </a:p>
        </p:txBody>
      </p:sp>
    </p:spTree>
    <p:extLst>
      <p:ext uri="{BB962C8B-B14F-4D97-AF65-F5344CB8AC3E}">
        <p14:creationId xmlns:p14="http://schemas.microsoft.com/office/powerpoint/2010/main" val="1419323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Kaffe!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10:45-11:00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27</a:t>
            </a:fld>
            <a:endParaRPr lang="sv-SE" dirty="0"/>
          </a:p>
        </p:txBody>
      </p:sp>
    </p:spTree>
    <p:extLst>
      <p:ext uri="{BB962C8B-B14F-4D97-AF65-F5344CB8AC3E}">
        <p14:creationId xmlns:p14="http://schemas.microsoft.com/office/powerpoint/2010/main" val="2829414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Session 5 – </a:t>
            </a:r>
            <a:br>
              <a:rPr lang="sv-SE" b="0" i="0" dirty="0">
                <a:solidFill>
                  <a:srgbClr val="333333"/>
                </a:solidFill>
                <a:effectLst/>
                <a:latin typeface="Tahoma" panose="020B0604030504040204" pitchFamily="34" charset="0"/>
              </a:rPr>
            </a:br>
            <a:r>
              <a:rPr lang="sv-SE" b="0" i="0" dirty="0">
                <a:solidFill>
                  <a:srgbClr val="333333"/>
                </a:solidFill>
                <a:effectLst/>
                <a:latin typeface="Tahoma" panose="020B0604030504040204" pitchFamily="34" charset="0"/>
              </a:rPr>
              <a:t>Effekter</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11:00-11:45</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28</a:t>
            </a:fld>
            <a:endParaRPr lang="sv-SE" dirty="0"/>
          </a:p>
        </p:txBody>
      </p:sp>
    </p:spTree>
    <p:extLst>
      <p:ext uri="{BB962C8B-B14F-4D97-AF65-F5344CB8AC3E}">
        <p14:creationId xmlns:p14="http://schemas.microsoft.com/office/powerpoint/2010/main" val="1024261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Uppsamling från båda dagarna</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11:45-12:00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29</a:t>
            </a:fld>
            <a:endParaRPr lang="sv-SE" dirty="0"/>
          </a:p>
        </p:txBody>
      </p:sp>
    </p:spTree>
    <p:extLst>
      <p:ext uri="{BB962C8B-B14F-4D97-AF65-F5344CB8AC3E}">
        <p14:creationId xmlns:p14="http://schemas.microsoft.com/office/powerpoint/2010/main" val="348869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p:txBody>
          <a:bodyPr/>
          <a:lstStyle/>
          <a:p>
            <a:r>
              <a:rPr lang="sv-SE" i="0" dirty="0">
                <a:solidFill>
                  <a:srgbClr val="212529"/>
                </a:solidFill>
                <a:effectLst/>
                <a:latin typeface="Open Sans" panose="020B0606030504020204" pitchFamily="34" charset="0"/>
              </a:rPr>
              <a:t>Trafikverket </a:t>
            </a:r>
            <a:endParaRPr lang="sv-SE" dirty="0"/>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a:xfrm>
            <a:off x="694800" y="2529000"/>
            <a:ext cx="9132594" cy="3060000"/>
          </a:xfrm>
        </p:spPr>
        <p:txBody>
          <a:bodyPr/>
          <a:lstStyle/>
          <a:p>
            <a:pPr marL="0" indent="0">
              <a:buNone/>
            </a:pPr>
            <a:r>
              <a:rPr lang="sv-SE" dirty="0">
                <a:solidFill>
                  <a:srgbClr val="212529"/>
                </a:solidFill>
                <a:latin typeface="Open Sans" panose="020B0606030504020204" pitchFamily="34" charset="0"/>
              </a:rPr>
              <a:t>Vi ansvarar för</a:t>
            </a:r>
          </a:p>
          <a:p>
            <a:r>
              <a:rPr lang="sv-SE" dirty="0">
                <a:solidFill>
                  <a:srgbClr val="212529"/>
                </a:solidFill>
                <a:latin typeface="Open Sans" panose="020B0606030504020204" pitchFamily="34" charset="0"/>
              </a:rPr>
              <a:t>D</a:t>
            </a:r>
            <a:r>
              <a:rPr lang="sv-SE" i="0" dirty="0">
                <a:solidFill>
                  <a:srgbClr val="212529"/>
                </a:solidFill>
                <a:effectLst/>
                <a:latin typeface="Open Sans" panose="020B0606030504020204" pitchFamily="34" charset="0"/>
              </a:rPr>
              <a:t>en </a:t>
            </a:r>
            <a:r>
              <a:rPr lang="sv-SE" b="1" i="0" dirty="0">
                <a:solidFill>
                  <a:srgbClr val="212529"/>
                </a:solidFill>
                <a:effectLst/>
                <a:latin typeface="Open Sans" panose="020B0606030504020204" pitchFamily="34" charset="0"/>
              </a:rPr>
              <a:t>långsiktiga planeringen </a:t>
            </a:r>
            <a:r>
              <a:rPr lang="sv-SE" i="0" dirty="0">
                <a:solidFill>
                  <a:srgbClr val="212529"/>
                </a:solidFill>
                <a:effectLst/>
                <a:latin typeface="Open Sans" panose="020B0606030504020204" pitchFamily="34" charset="0"/>
              </a:rPr>
              <a:t>av </a:t>
            </a:r>
            <a:r>
              <a:rPr lang="sv-SE" b="1" i="0" dirty="0">
                <a:solidFill>
                  <a:srgbClr val="212529"/>
                </a:solidFill>
                <a:effectLst/>
                <a:latin typeface="Open Sans" panose="020B0606030504020204" pitchFamily="34" charset="0"/>
              </a:rPr>
              <a:t>infrastruktur </a:t>
            </a:r>
            <a:r>
              <a:rPr lang="sv-SE" i="0" dirty="0">
                <a:solidFill>
                  <a:srgbClr val="212529"/>
                </a:solidFill>
                <a:effectLst/>
                <a:latin typeface="Open Sans" panose="020B0606030504020204" pitchFamily="34" charset="0"/>
              </a:rPr>
              <a:t>för</a:t>
            </a:r>
            <a:r>
              <a:rPr lang="sv-SE" b="1" i="0" dirty="0">
                <a:solidFill>
                  <a:srgbClr val="212529"/>
                </a:solidFill>
                <a:effectLst/>
                <a:latin typeface="Open Sans" panose="020B0606030504020204" pitchFamily="34" charset="0"/>
              </a:rPr>
              <a:t> vägtrafik, järnvägstrafik, sjöfart och luftfart</a:t>
            </a:r>
            <a:endParaRPr lang="sv-SE" i="0" dirty="0">
              <a:solidFill>
                <a:srgbClr val="212529"/>
              </a:solidFill>
              <a:effectLst/>
              <a:latin typeface="Open Sans" panose="020B0606030504020204" pitchFamily="34" charset="0"/>
            </a:endParaRPr>
          </a:p>
          <a:p>
            <a:r>
              <a:rPr lang="sv-SE" b="1" i="0" dirty="0">
                <a:solidFill>
                  <a:srgbClr val="212529"/>
                </a:solidFill>
                <a:effectLst/>
                <a:latin typeface="Open Sans" panose="020B0606030504020204" pitchFamily="34" charset="0"/>
              </a:rPr>
              <a:t>Byggande</a:t>
            </a:r>
            <a:r>
              <a:rPr lang="sv-SE" i="0" dirty="0">
                <a:solidFill>
                  <a:srgbClr val="212529"/>
                </a:solidFill>
                <a:effectLst/>
                <a:latin typeface="Open Sans" panose="020B0606030504020204" pitchFamily="34" charset="0"/>
              </a:rPr>
              <a:t> och </a:t>
            </a:r>
            <a:r>
              <a:rPr lang="sv-SE" b="1" i="0" dirty="0">
                <a:solidFill>
                  <a:srgbClr val="212529"/>
                </a:solidFill>
                <a:effectLst/>
                <a:latin typeface="Open Sans" panose="020B0606030504020204" pitchFamily="34" charset="0"/>
              </a:rPr>
              <a:t>drift</a:t>
            </a:r>
            <a:r>
              <a:rPr lang="sv-SE" i="0" dirty="0">
                <a:solidFill>
                  <a:srgbClr val="212529"/>
                </a:solidFill>
                <a:effectLst/>
                <a:latin typeface="Open Sans" panose="020B0606030504020204" pitchFamily="34" charset="0"/>
              </a:rPr>
              <a:t> av </a:t>
            </a:r>
            <a:r>
              <a:rPr lang="sv-SE" b="1" i="0" dirty="0">
                <a:solidFill>
                  <a:srgbClr val="212529"/>
                </a:solidFill>
                <a:effectLst/>
                <a:latin typeface="Open Sans" panose="020B0606030504020204" pitchFamily="34" charset="0"/>
              </a:rPr>
              <a:t>statliga vägar </a:t>
            </a:r>
            <a:r>
              <a:rPr lang="sv-SE" i="0" dirty="0">
                <a:solidFill>
                  <a:srgbClr val="212529"/>
                </a:solidFill>
                <a:effectLst/>
                <a:latin typeface="Open Sans" panose="020B0606030504020204" pitchFamily="34" charset="0"/>
              </a:rPr>
              <a:t>och </a:t>
            </a:r>
            <a:r>
              <a:rPr lang="sv-SE" b="1" i="0" dirty="0">
                <a:solidFill>
                  <a:srgbClr val="212529"/>
                </a:solidFill>
                <a:effectLst/>
                <a:latin typeface="Open Sans" panose="020B0606030504020204" pitchFamily="34" charset="0"/>
              </a:rPr>
              <a:t>järnvägar</a:t>
            </a:r>
          </a:p>
          <a:p>
            <a:pPr lvl="1"/>
            <a:r>
              <a:rPr lang="sv-SE" dirty="0">
                <a:solidFill>
                  <a:srgbClr val="212529"/>
                </a:solidFill>
                <a:latin typeface="Open Sans" panose="020B0606030504020204" pitchFamily="34" charset="0"/>
              </a:rPr>
              <a:t>Ca 17% av vägnätet (10 000 mil) av totalt drygt </a:t>
            </a:r>
            <a:r>
              <a:rPr lang="sv-SE" dirty="0"/>
              <a:t>60 000 mil vägar</a:t>
            </a:r>
          </a:p>
          <a:p>
            <a:pPr marL="0" indent="0">
              <a:buNone/>
            </a:pPr>
            <a:r>
              <a:rPr lang="sv-SE" dirty="0">
                <a:solidFill>
                  <a:srgbClr val="212529"/>
                </a:solidFill>
                <a:latin typeface="Open Sans" panose="020B0606030504020204" pitchFamily="34" charset="0"/>
              </a:rPr>
              <a:t>Till hjälp har vi</a:t>
            </a:r>
          </a:p>
          <a:p>
            <a:r>
              <a:rPr lang="sv-SE" dirty="0">
                <a:solidFill>
                  <a:srgbClr val="212529"/>
                </a:solidFill>
                <a:latin typeface="Open Sans" panose="020B0606030504020204" pitchFamily="34" charset="0"/>
              </a:rPr>
              <a:t>Budget som närmar sig </a:t>
            </a:r>
            <a:r>
              <a:rPr lang="sv-SE" b="1" dirty="0">
                <a:solidFill>
                  <a:srgbClr val="212529"/>
                </a:solidFill>
                <a:latin typeface="Open Sans" panose="020B0606030504020204" pitchFamily="34" charset="0"/>
              </a:rPr>
              <a:t>100 miljarder kr </a:t>
            </a:r>
            <a:r>
              <a:rPr lang="sv-SE" dirty="0">
                <a:solidFill>
                  <a:srgbClr val="212529"/>
                </a:solidFill>
                <a:latin typeface="Open Sans" panose="020B0606030504020204" pitchFamily="34" charset="0"/>
              </a:rPr>
              <a:t>&amp;</a:t>
            </a:r>
            <a:r>
              <a:rPr lang="sv-SE" b="1" dirty="0">
                <a:solidFill>
                  <a:srgbClr val="212529"/>
                </a:solidFill>
                <a:latin typeface="Open Sans" panose="020B0606030504020204" pitchFamily="34" charset="0"/>
              </a:rPr>
              <a:t> 12 000 anställda</a:t>
            </a:r>
          </a:p>
          <a:p>
            <a:r>
              <a:rPr lang="sv-SE" dirty="0">
                <a:solidFill>
                  <a:srgbClr val="212529"/>
                </a:solidFill>
                <a:latin typeface="Open Sans" panose="020B0606030504020204" pitchFamily="34" charset="0"/>
              </a:rPr>
              <a:t>Drygt</a:t>
            </a:r>
            <a:r>
              <a:rPr lang="sv-SE" b="1" dirty="0">
                <a:solidFill>
                  <a:srgbClr val="212529"/>
                </a:solidFill>
                <a:latin typeface="Open Sans" panose="020B0606030504020204" pitchFamily="34" charset="0"/>
              </a:rPr>
              <a:t> 700 MSEK </a:t>
            </a:r>
            <a:r>
              <a:rPr lang="sv-SE" b="1" dirty="0" err="1">
                <a:solidFill>
                  <a:srgbClr val="212529"/>
                </a:solidFill>
                <a:latin typeface="Open Sans" panose="020B0606030504020204" pitchFamily="34" charset="0"/>
              </a:rPr>
              <a:t>FoI</a:t>
            </a:r>
            <a:r>
              <a:rPr lang="sv-SE" b="1" dirty="0">
                <a:solidFill>
                  <a:srgbClr val="212529"/>
                </a:solidFill>
                <a:latin typeface="Open Sans" panose="020B0606030504020204" pitchFamily="34" charset="0"/>
              </a:rPr>
              <a:t>-medel, portföljer, innovationsplan</a:t>
            </a:r>
          </a:p>
          <a:p>
            <a:pPr marL="0" indent="0">
              <a:buNone/>
            </a:pPr>
            <a:r>
              <a:rPr lang="sv-SE" dirty="0">
                <a:solidFill>
                  <a:srgbClr val="212529"/>
                </a:solidFill>
                <a:latin typeface="Open Sans" panose="020B0606030504020204" pitchFamily="34" charset="0"/>
              </a:rPr>
              <a:t>Vi har fem regioner</a:t>
            </a:r>
          </a:p>
          <a:p>
            <a:pPr marL="0" indent="0">
              <a:buNone/>
            </a:pPr>
            <a:endParaRPr lang="sv-SE" b="1" dirty="0">
              <a:solidFill>
                <a:srgbClr val="212529"/>
              </a:solidFill>
              <a:latin typeface="Open Sans" panose="020B0606030504020204" pitchFamily="34" charset="0"/>
            </a:endParaRPr>
          </a:p>
          <a:p>
            <a:pPr marL="0" indent="0">
              <a:buNone/>
            </a:pPr>
            <a:endParaRPr lang="sv-SE" b="1" dirty="0"/>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3</a:t>
            </a:fld>
            <a:endParaRPr lang="sv-SE" dirty="0"/>
          </a:p>
        </p:txBody>
      </p:sp>
      <p:pic>
        <p:nvPicPr>
          <p:cNvPr id="3" name="Bildobjekt 2">
            <a:extLst>
              <a:ext uri="{FF2B5EF4-FFF2-40B4-BE49-F238E27FC236}">
                <a16:creationId xmlns:a16="http://schemas.microsoft.com/office/drawing/2014/main" id="{C6765449-A9EB-4FF8-BD11-298E5C7A3E2F}"/>
              </a:ext>
            </a:extLst>
          </p:cNvPr>
          <p:cNvPicPr>
            <a:picLocks noChangeAspect="1"/>
          </p:cNvPicPr>
          <p:nvPr/>
        </p:nvPicPr>
        <p:blipFill>
          <a:blip r:embed="rId2"/>
          <a:stretch>
            <a:fillRect/>
          </a:stretch>
        </p:blipFill>
        <p:spPr>
          <a:xfrm>
            <a:off x="8559800" y="5587200"/>
            <a:ext cx="2209800" cy="1170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ankebubbla: moln 6">
            <a:extLst>
              <a:ext uri="{FF2B5EF4-FFF2-40B4-BE49-F238E27FC236}">
                <a16:creationId xmlns:a16="http://schemas.microsoft.com/office/drawing/2014/main" id="{C054DDE5-2A7D-4F71-AC8B-80BCFB1653C3}"/>
              </a:ext>
            </a:extLst>
          </p:cNvPr>
          <p:cNvSpPr/>
          <p:nvPr/>
        </p:nvSpPr>
        <p:spPr>
          <a:xfrm>
            <a:off x="8034738" y="4210967"/>
            <a:ext cx="3048001" cy="1075267"/>
          </a:xfrm>
          <a:prstGeom prst="cloudCallout">
            <a:avLst>
              <a:gd name="adj1" fmla="val -79908"/>
              <a:gd name="adj2" fmla="val -319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err="1"/>
              <a:t>FoI</a:t>
            </a:r>
            <a:r>
              <a:rPr lang="sv-SE" sz="1200" dirty="0"/>
              <a:t> inom väg är avgörande för kommuner, enskilda vägar, skogsnäring</a:t>
            </a:r>
          </a:p>
        </p:txBody>
      </p:sp>
      <p:pic>
        <p:nvPicPr>
          <p:cNvPr id="11" name="Bildobjekt 10">
            <a:extLst>
              <a:ext uri="{FF2B5EF4-FFF2-40B4-BE49-F238E27FC236}">
                <a16:creationId xmlns:a16="http://schemas.microsoft.com/office/drawing/2014/main" id="{2AD2D193-2BA1-4C0F-A5EC-E9653D8ACDD9}"/>
              </a:ext>
            </a:extLst>
          </p:cNvPr>
          <p:cNvPicPr>
            <a:picLocks noChangeAspect="1"/>
          </p:cNvPicPr>
          <p:nvPr/>
        </p:nvPicPr>
        <p:blipFill>
          <a:blip r:embed="rId3"/>
          <a:stretch>
            <a:fillRect/>
          </a:stretch>
        </p:blipFill>
        <p:spPr>
          <a:xfrm>
            <a:off x="8182455" y="135407"/>
            <a:ext cx="3819624" cy="2410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a:extLst>
              <a:ext uri="{FF2B5EF4-FFF2-40B4-BE49-F238E27FC236}">
                <a16:creationId xmlns:a16="http://schemas.microsoft.com/office/drawing/2014/main" id="{31D9FA32-0308-4B4C-9F7C-EC9FDD1F2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00" y="1757268"/>
            <a:ext cx="1861479" cy="2633133"/>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a:extLst>
              <a:ext uri="{FF2B5EF4-FFF2-40B4-BE49-F238E27FC236}">
                <a16:creationId xmlns:a16="http://schemas.microsoft.com/office/drawing/2014/main" id="{D6BEDF2E-92E6-4D66-BE87-F6798F6E0A81}"/>
              </a:ext>
            </a:extLst>
          </p:cNvPr>
          <p:cNvSpPr/>
          <p:nvPr/>
        </p:nvSpPr>
        <p:spPr>
          <a:xfrm>
            <a:off x="8486247" y="381701"/>
            <a:ext cx="2914262" cy="473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www.trafikverket.se/foi</a:t>
            </a:r>
          </a:p>
        </p:txBody>
      </p:sp>
    </p:spTree>
    <p:extLst>
      <p:ext uri="{BB962C8B-B14F-4D97-AF65-F5344CB8AC3E}">
        <p14:creationId xmlns:p14="http://schemas.microsoft.com/office/powerpoint/2010/main" val="952237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Lunch!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12:00-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30</a:t>
            </a:fld>
            <a:endParaRPr lang="sv-SE" dirty="0"/>
          </a:p>
        </p:txBody>
      </p:sp>
    </p:spTree>
    <p:extLst>
      <p:ext uri="{BB962C8B-B14F-4D97-AF65-F5344CB8AC3E}">
        <p14:creationId xmlns:p14="http://schemas.microsoft.com/office/powerpoint/2010/main" val="1649052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70467"/>
            <a:ext cx="10800000" cy="5668833"/>
          </a:xfrm>
        </p:spPr>
        <p:txBody>
          <a:bodyPr/>
          <a:lstStyle/>
          <a:p>
            <a:pPr algn="ctr"/>
            <a:r>
              <a:rPr lang="sv-SE" dirty="0"/>
              <a:t>Trafikverkets satsning på </a:t>
            </a:r>
            <a:br>
              <a:rPr lang="sv-SE" dirty="0"/>
            </a:br>
            <a:r>
              <a:rPr lang="sv-SE" i="1" dirty="0"/>
              <a:t>Kompetenscentrum</a:t>
            </a:r>
            <a:r>
              <a:rPr lang="sv-SE" dirty="0"/>
              <a:t> vägteknik</a:t>
            </a:r>
            <a:br>
              <a:rPr lang="sv-SE" dirty="0"/>
            </a:br>
            <a:r>
              <a:rPr lang="sv-SE" sz="2000" dirty="0"/>
              <a:t>(forskning, inte innovation)</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4</a:t>
            </a:fld>
            <a:endParaRPr lang="sv-SE" dirty="0"/>
          </a:p>
        </p:txBody>
      </p:sp>
    </p:spTree>
    <p:extLst>
      <p:ext uri="{BB962C8B-B14F-4D97-AF65-F5344CB8AC3E}">
        <p14:creationId xmlns:p14="http://schemas.microsoft.com/office/powerpoint/2010/main" val="1153139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p:txBody>
          <a:bodyPr/>
          <a:lstStyle/>
          <a:p>
            <a:r>
              <a:rPr lang="sv-SE" i="0" dirty="0">
                <a:solidFill>
                  <a:srgbClr val="212529"/>
                </a:solidFill>
                <a:effectLst/>
                <a:latin typeface="Open Sans" panose="020B0606030504020204" pitchFamily="34" charset="0"/>
              </a:rPr>
              <a:t>Innovation = nytt till nytta</a:t>
            </a:r>
            <a:endParaRPr lang="sv-SE" dirty="0"/>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a:xfrm>
            <a:off x="694799" y="2529000"/>
            <a:ext cx="9854667" cy="3060000"/>
          </a:xfrm>
        </p:spPr>
        <p:txBody>
          <a:bodyPr/>
          <a:lstStyle/>
          <a:p>
            <a:r>
              <a:rPr lang="sv-SE" dirty="0">
                <a:solidFill>
                  <a:srgbClr val="212529"/>
                </a:solidFill>
                <a:latin typeface="Open Sans" panose="020B0606030504020204" pitchFamily="34" charset="0"/>
              </a:rPr>
              <a:t>Forskning har inget egenvärde, det är </a:t>
            </a:r>
            <a:r>
              <a:rPr lang="sv-SE" dirty="0">
                <a:solidFill>
                  <a:srgbClr val="212529"/>
                </a:solidFill>
                <a:highlight>
                  <a:srgbClr val="FFFF00"/>
                </a:highlight>
                <a:latin typeface="Open Sans" panose="020B0606030504020204" pitchFamily="34" charset="0"/>
              </a:rPr>
              <a:t>innovation</a:t>
            </a:r>
            <a:r>
              <a:rPr lang="sv-SE" dirty="0">
                <a:solidFill>
                  <a:srgbClr val="212529"/>
                </a:solidFill>
                <a:latin typeface="Open Sans" panose="020B0606030504020204" pitchFamily="34" charset="0"/>
              </a:rPr>
              <a:t> vi vill ha</a:t>
            </a:r>
          </a:p>
          <a:p>
            <a:pPr lvl="1"/>
            <a:r>
              <a:rPr lang="sv-SE" dirty="0">
                <a:solidFill>
                  <a:srgbClr val="212529"/>
                </a:solidFill>
                <a:latin typeface="Open Sans" panose="020B0606030504020204" pitchFamily="34" charset="0"/>
              </a:rPr>
              <a:t>Produkter och tjänster </a:t>
            </a:r>
          </a:p>
          <a:p>
            <a:pPr lvl="2"/>
            <a:r>
              <a:rPr lang="sv-SE" dirty="0">
                <a:solidFill>
                  <a:srgbClr val="212529"/>
                </a:solidFill>
                <a:latin typeface="Open Sans" panose="020B0606030504020204" pitchFamily="34" charset="0"/>
              </a:rPr>
              <a:t>Billigare, bättre, mer hållbar, säkrare… </a:t>
            </a:r>
            <a:r>
              <a:rPr lang="sv-SE" b="1" dirty="0">
                <a:solidFill>
                  <a:srgbClr val="212529"/>
                </a:solidFill>
                <a:latin typeface="Open Sans" panose="020B0606030504020204" pitchFamily="34" charset="0"/>
              </a:rPr>
              <a:t>ständigt</a:t>
            </a:r>
          </a:p>
          <a:p>
            <a:r>
              <a:rPr lang="sv-SE" dirty="0">
                <a:solidFill>
                  <a:srgbClr val="212529"/>
                </a:solidFill>
                <a:latin typeface="Open Sans" panose="020B0606030504020204" pitchFamily="34" charset="0"/>
              </a:rPr>
              <a:t>Forskning ger </a:t>
            </a:r>
            <a:r>
              <a:rPr lang="sv-SE" b="1" dirty="0">
                <a:solidFill>
                  <a:srgbClr val="212529"/>
                </a:solidFill>
                <a:latin typeface="Open Sans" panose="020B0606030504020204" pitchFamily="34" charset="0"/>
              </a:rPr>
              <a:t>kompetenta människor</a:t>
            </a:r>
            <a:r>
              <a:rPr lang="sv-SE" dirty="0">
                <a:solidFill>
                  <a:srgbClr val="212529"/>
                </a:solidFill>
                <a:latin typeface="Open Sans" panose="020B0606030504020204" pitchFamily="34" charset="0"/>
              </a:rPr>
              <a:t>. </a:t>
            </a:r>
            <a:r>
              <a:rPr lang="sv-SE" dirty="0">
                <a:solidFill>
                  <a:srgbClr val="212529"/>
                </a:solidFill>
                <a:highlight>
                  <a:srgbClr val="FFFF00"/>
                </a:highlight>
                <a:latin typeface="Open Sans" panose="020B0606030504020204" pitchFamily="34" charset="0"/>
              </a:rPr>
              <a:t>Systemet</a:t>
            </a:r>
            <a:r>
              <a:rPr lang="sv-SE" dirty="0">
                <a:solidFill>
                  <a:srgbClr val="212529"/>
                </a:solidFill>
                <a:latin typeface="Open Sans" panose="020B0606030504020204" pitchFamily="34" charset="0"/>
              </a:rPr>
              <a:t> blir allt mer komplext</a:t>
            </a:r>
          </a:p>
          <a:p>
            <a:pPr lvl="1"/>
            <a:r>
              <a:rPr lang="sv-SE" dirty="0"/>
              <a:t>63 % av de statliga vägarna byggdes innan 1970</a:t>
            </a:r>
          </a:p>
          <a:p>
            <a:pPr lvl="1"/>
            <a:r>
              <a:rPr lang="sv-SE" dirty="0"/>
              <a:t>På 20 år från 2000: +</a:t>
            </a:r>
            <a:r>
              <a:rPr lang="sv-SE" dirty="0">
                <a:highlight>
                  <a:srgbClr val="FFFF00"/>
                </a:highlight>
              </a:rPr>
              <a:t>21 % persontransporter</a:t>
            </a:r>
            <a:r>
              <a:rPr lang="sv-SE" dirty="0"/>
              <a:t>,  +</a:t>
            </a:r>
            <a:r>
              <a:rPr lang="sv-SE" dirty="0">
                <a:highlight>
                  <a:srgbClr val="FFFF00"/>
                </a:highlight>
              </a:rPr>
              <a:t>59 % lastbilstransporter</a:t>
            </a:r>
            <a:r>
              <a:rPr lang="sv-SE" dirty="0"/>
              <a:t>, </a:t>
            </a:r>
            <a:r>
              <a:rPr lang="sv-SE" dirty="0">
                <a:highlight>
                  <a:srgbClr val="FFFF00"/>
                </a:highlight>
              </a:rPr>
              <a:t>+14 ton</a:t>
            </a:r>
          </a:p>
          <a:p>
            <a:pPr lvl="1"/>
            <a:r>
              <a:rPr lang="sv-SE" dirty="0"/>
              <a:t>Vi ska bygga om svenska vägar: öka </a:t>
            </a:r>
            <a:r>
              <a:rPr lang="sv-SE" dirty="0">
                <a:highlight>
                  <a:srgbClr val="FFFF00"/>
                </a:highlight>
              </a:rPr>
              <a:t>bärighet</a:t>
            </a:r>
            <a:r>
              <a:rPr lang="sv-SE" dirty="0"/>
              <a:t>, </a:t>
            </a:r>
            <a:r>
              <a:rPr lang="sv-SE" dirty="0" err="1">
                <a:highlight>
                  <a:srgbClr val="FFFF00"/>
                </a:highlight>
              </a:rPr>
              <a:t>trafiksäkerhetshöja</a:t>
            </a:r>
            <a:r>
              <a:rPr lang="sv-SE" dirty="0"/>
              <a:t>, ta emot </a:t>
            </a:r>
            <a:r>
              <a:rPr lang="sv-SE" dirty="0" err="1">
                <a:highlight>
                  <a:srgbClr val="FFFF00"/>
                </a:highlight>
              </a:rPr>
              <a:t>level</a:t>
            </a:r>
            <a:r>
              <a:rPr lang="sv-SE" dirty="0">
                <a:highlight>
                  <a:srgbClr val="FFFF00"/>
                </a:highlight>
              </a:rPr>
              <a:t> 4-5 </a:t>
            </a:r>
            <a:r>
              <a:rPr lang="sv-SE" dirty="0"/>
              <a:t>fordon, inte förhindra </a:t>
            </a:r>
            <a:r>
              <a:rPr lang="sv-SE" dirty="0">
                <a:highlight>
                  <a:srgbClr val="FFFF00"/>
                </a:highlight>
              </a:rPr>
              <a:t>elektrifiering</a:t>
            </a:r>
          </a:p>
          <a:p>
            <a:pPr lvl="1"/>
            <a:r>
              <a:rPr lang="sv-SE" dirty="0">
                <a:highlight>
                  <a:srgbClr val="FFFF00"/>
                </a:highlight>
              </a:rPr>
              <a:t>Automatisera, digitalisera, elektrifiera bygg och underhåll</a:t>
            </a:r>
          </a:p>
          <a:p>
            <a:pPr lvl="1"/>
            <a:r>
              <a:rPr lang="sv-SE" dirty="0">
                <a:highlight>
                  <a:srgbClr val="FFFF00"/>
                </a:highlight>
              </a:rPr>
              <a:t>Samtidigt bygga cirkulärt, klimatneutralt, robust/</a:t>
            </a:r>
            <a:r>
              <a:rPr lang="sv-SE" dirty="0" err="1">
                <a:highlight>
                  <a:srgbClr val="FFFF00"/>
                </a:highlight>
              </a:rPr>
              <a:t>resilient</a:t>
            </a:r>
            <a:r>
              <a:rPr lang="sv-SE" dirty="0">
                <a:highlight>
                  <a:srgbClr val="FFFF00"/>
                </a:highlight>
              </a:rPr>
              <a:t> och billigt.</a:t>
            </a:r>
          </a:p>
          <a:p>
            <a:pPr lvl="1"/>
            <a:endParaRPr lang="sv-SE" dirty="0">
              <a:solidFill>
                <a:srgbClr val="212529"/>
              </a:solidFill>
              <a:highlight>
                <a:srgbClr val="FFFF00"/>
              </a:highlight>
              <a:latin typeface="Open Sans" panose="020B0606030504020204" pitchFamily="34" charset="0"/>
            </a:endParaRPr>
          </a:p>
          <a:p>
            <a:pPr lvl="1"/>
            <a:endParaRPr lang="sv-SE" dirty="0">
              <a:solidFill>
                <a:srgbClr val="212529"/>
              </a:solidFill>
              <a:latin typeface="Open Sans" panose="020B0606030504020204" pitchFamily="34" charset="0"/>
            </a:endParaRPr>
          </a:p>
          <a:p>
            <a:pPr marL="0" indent="0">
              <a:buNone/>
            </a:pPr>
            <a:endParaRPr lang="sv-SE" b="1" dirty="0"/>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5</a:t>
            </a:fld>
            <a:endParaRPr lang="sv-SE" dirty="0"/>
          </a:p>
        </p:txBody>
      </p:sp>
    </p:spTree>
    <p:extLst>
      <p:ext uri="{BB962C8B-B14F-4D97-AF65-F5344CB8AC3E}">
        <p14:creationId xmlns:p14="http://schemas.microsoft.com/office/powerpoint/2010/main" val="362022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Forskning inom vägteknik – historik                      </a:t>
            </a:r>
            <a:r>
              <a:rPr lang="sv-SE" sz="3000" dirty="0"/>
              <a:t>&amp; framtid (?) </a:t>
            </a:r>
          </a:p>
        </p:txBody>
      </p:sp>
      <p:sp>
        <p:nvSpPr>
          <p:cNvPr id="3" name="Platshållare för text 2"/>
          <p:cNvSpPr>
            <a:spLocks noGrp="1"/>
          </p:cNvSpPr>
          <p:nvPr>
            <p:ph type="body" sz="quarter" idx="12"/>
          </p:nvPr>
        </p:nvSpPr>
        <p:spPr>
          <a:xfrm>
            <a:off x="694800" y="2338484"/>
            <a:ext cx="9996646" cy="3250516"/>
          </a:xfrm>
        </p:spPr>
        <p:txBody>
          <a:bodyPr/>
          <a:lstStyle/>
          <a:p>
            <a:r>
              <a:rPr lang="sv-SE" dirty="0"/>
              <a:t>Vägverket in-house + VTI + KTH (lärare i vägteknik från 1930-talet och framåt)</a:t>
            </a:r>
          </a:p>
          <a:p>
            <a:r>
              <a:rPr lang="sv-SE" dirty="0"/>
              <a:t>Vägverket stöttade forskning under 90- och 00-talen via:</a:t>
            </a:r>
          </a:p>
          <a:p>
            <a:pPr lvl="1"/>
            <a:r>
              <a:rPr lang="sv-SE" dirty="0"/>
              <a:t>Virtuella FUD-centra RT (</a:t>
            </a:r>
            <a:r>
              <a:rPr lang="sv-SE" i="1" dirty="0"/>
              <a:t>Road </a:t>
            </a:r>
            <a:r>
              <a:rPr lang="sv-SE" i="1" dirty="0" err="1"/>
              <a:t>Technology</a:t>
            </a:r>
            <a:r>
              <a:rPr lang="sv-SE" dirty="0"/>
              <a:t>), RPD (</a:t>
            </a:r>
            <a:r>
              <a:rPr lang="sv-SE" i="1" dirty="0"/>
              <a:t>Road Planning and Design</a:t>
            </a:r>
            <a:r>
              <a:rPr lang="sv-SE" dirty="0"/>
              <a:t>), </a:t>
            </a:r>
            <a:r>
              <a:rPr lang="sv-SE" dirty="0" err="1"/>
              <a:t>mfl</a:t>
            </a:r>
            <a:endParaRPr lang="sv-SE" dirty="0"/>
          </a:p>
          <a:p>
            <a:pPr lvl="1"/>
            <a:r>
              <a:rPr lang="sv-SE" dirty="0"/>
              <a:t>Kompetenscentra CDU (Centrum för drift och underhåll på KTH med GU, VTI, HDa </a:t>
            </a:r>
            <a:r>
              <a:rPr lang="sv-SE" dirty="0" err="1"/>
              <a:t>mfl</a:t>
            </a:r>
            <a:r>
              <a:rPr lang="sv-SE" dirty="0"/>
              <a:t>).   </a:t>
            </a:r>
          </a:p>
          <a:p>
            <a:r>
              <a:rPr lang="sv-SE" dirty="0"/>
              <a:t>Trafikverket och senare kompletterat med Vinnova tog vid med</a:t>
            </a:r>
          </a:p>
          <a:p>
            <a:pPr lvl="1"/>
            <a:r>
              <a:rPr lang="sv-SE" dirty="0"/>
              <a:t>BVFF branschprogram. Entreprenörer och konsulter skulle göra bra affär på att omsätta forskning, ha egna industridoktorander. </a:t>
            </a:r>
          </a:p>
          <a:p>
            <a:pPr lvl="1"/>
            <a:r>
              <a:rPr lang="sv-SE" dirty="0"/>
              <a:t>SIP-ar bildades: </a:t>
            </a:r>
            <a:r>
              <a:rPr lang="sv-SE" dirty="0" err="1"/>
              <a:t>Infrasweden</a:t>
            </a:r>
            <a:r>
              <a:rPr lang="sv-SE" dirty="0"/>
              <a:t> men även Smart </a:t>
            </a:r>
            <a:r>
              <a:rPr lang="sv-SE" dirty="0" err="1"/>
              <a:t>Built</a:t>
            </a:r>
            <a:r>
              <a:rPr lang="sv-SE" dirty="0"/>
              <a:t>, Drive Sweden, </a:t>
            </a:r>
            <a:r>
              <a:rPr lang="sv-SE" dirty="0" err="1"/>
              <a:t>Re:source</a:t>
            </a:r>
            <a:r>
              <a:rPr lang="sv-SE" dirty="0"/>
              <a:t>, </a:t>
            </a:r>
            <a:r>
              <a:rPr lang="sv-SE" dirty="0" err="1"/>
              <a:t>PiiA</a:t>
            </a:r>
            <a:r>
              <a:rPr lang="sv-SE" dirty="0"/>
              <a:t> tangerar vägbyggnad och underhåll… Affärsutveckling i </a:t>
            </a:r>
            <a:r>
              <a:rPr lang="sv-SE" dirty="0" err="1"/>
              <a:t>ProCSibe</a:t>
            </a:r>
            <a:endParaRPr lang="sv-SE" dirty="0"/>
          </a:p>
          <a:p>
            <a:pPr marL="0" indent="0">
              <a:buNone/>
            </a:pPr>
            <a:endParaRPr lang="sv-SE" sz="500" dirty="0"/>
          </a:p>
          <a:p>
            <a:r>
              <a:rPr lang="sv-SE" i="1" dirty="0"/>
              <a:t>Specialistrollen under förändring</a:t>
            </a:r>
            <a:r>
              <a:rPr lang="sv-SE" dirty="0"/>
              <a:t>. In-house (</a:t>
            </a:r>
            <a:r>
              <a:rPr lang="sv-SE" dirty="0" err="1"/>
              <a:t>Prod</a:t>
            </a:r>
            <a:r>
              <a:rPr lang="sv-SE" dirty="0"/>
              <a:t>, Kons) till att beskriva i detalj </a:t>
            </a:r>
            <a:r>
              <a:rPr lang="sv-SE" i="1" dirty="0"/>
              <a:t>vad/hur </a:t>
            </a:r>
            <a:r>
              <a:rPr lang="sv-SE" dirty="0"/>
              <a:t>bygg/underhåll ska utföras till att beskriva </a:t>
            </a:r>
            <a:r>
              <a:rPr lang="sv-SE" b="1" dirty="0"/>
              <a:t>funktioner</a:t>
            </a:r>
            <a:r>
              <a:rPr lang="sv-SE" dirty="0"/>
              <a:t>.. till i framtiden? Oavsett måste </a:t>
            </a:r>
            <a:r>
              <a:rPr lang="sv-SE" b="1" dirty="0"/>
              <a:t>kompetens</a:t>
            </a:r>
            <a:r>
              <a:rPr lang="sv-SE" dirty="0"/>
              <a:t> finnas, i myndigheten &amp; i branschen.  </a:t>
            </a:r>
          </a:p>
        </p:txBody>
      </p:sp>
      <p:sp>
        <p:nvSpPr>
          <p:cNvPr id="5" name="Platshållare för bildnummer 4"/>
          <p:cNvSpPr>
            <a:spLocks noGrp="1"/>
          </p:cNvSpPr>
          <p:nvPr>
            <p:ph type="sldNum" sz="quarter" idx="4"/>
          </p:nvPr>
        </p:nvSpPr>
        <p:spPr/>
        <p:txBody>
          <a:bodyPr/>
          <a:lstStyle/>
          <a:p>
            <a:fld id="{816FEC2C-AD63-44F4-896C-A2025F5FB260}" type="slidenum">
              <a:rPr lang="sv-SE" smtClean="0"/>
              <a:pPr/>
              <a:t>6</a:t>
            </a:fld>
            <a:endParaRPr lang="sv-SE" dirty="0"/>
          </a:p>
        </p:txBody>
      </p:sp>
      <p:pic>
        <p:nvPicPr>
          <p:cNvPr id="1028" name="Picture 4" descr="Produktion vectors free download graphic art desig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3580" y="4689388"/>
            <a:ext cx="1751127" cy="6304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ÖRSTUDIE. Väg 860 Gång- och cykelbana södra infarten Lindesberg - PDF  Gratis nedladd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3580" y="5487478"/>
            <a:ext cx="1825555" cy="9765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bildbank.vti.se/publishedmedia/5wiv5kk8bp5qhsfdnvbq/vti_logo_s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342" y="3429000"/>
            <a:ext cx="1321602" cy="88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2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Vägteknik vinner varken nobelpris eller präglas av stora innovativa bolag </a:t>
            </a:r>
          </a:p>
        </p:txBody>
      </p:sp>
      <p:sp>
        <p:nvSpPr>
          <p:cNvPr id="3" name="Platshållare för text 2"/>
          <p:cNvSpPr>
            <a:spLocks noGrp="1"/>
          </p:cNvSpPr>
          <p:nvPr>
            <p:ph type="body" sz="quarter" idx="12"/>
          </p:nvPr>
        </p:nvSpPr>
        <p:spPr>
          <a:xfrm>
            <a:off x="694799" y="2529000"/>
            <a:ext cx="9920949" cy="3060000"/>
          </a:xfrm>
        </p:spPr>
        <p:txBody>
          <a:bodyPr/>
          <a:lstStyle/>
          <a:p>
            <a:r>
              <a:rPr lang="sv-SE" dirty="0"/>
              <a:t>Företag som projekterar, bygger och underhåller vägar har inga stora forskningsavdelningar. Affärerna med Trafikverket präglas (allt mer?) av att vinna anbud med så få resurser som möjligt. Lönsamheten är låg, allt färre storföretag intresserar sig och varje enskild entreprenad ska bära sina egna kostnader</a:t>
            </a:r>
          </a:p>
          <a:p>
            <a:r>
              <a:rPr lang="sv-SE" dirty="0"/>
              <a:t>En ny sorts asfalt eller bättre LCC-modeller vinner inga stora priser                         </a:t>
            </a:r>
            <a:r>
              <a:rPr lang="sv-SE" sz="1600" dirty="0"/>
              <a:t>(däremot kan nobelpris i nanoteknik och ekonomi skapa stor nytta om de omsätts inom vägteknik)</a:t>
            </a:r>
          </a:p>
          <a:p>
            <a:endParaRPr lang="sv-SE" sz="800" dirty="0"/>
          </a:p>
          <a:p>
            <a:r>
              <a:rPr lang="sv-SE" dirty="0"/>
              <a:t>Detta medför att företag inte etablerar egna forskningscentra, rektorer har svårt att attrahera studenter och politiken satsar hellre på forskning och utbildning inom AI, självkörande bilar och elektrifierade lastbilar</a:t>
            </a:r>
          </a:p>
          <a:p>
            <a:r>
              <a:rPr lang="sv-SE" b="1" dirty="0"/>
              <a:t>Alltså måste Trafikverket agera</a:t>
            </a:r>
            <a:r>
              <a:rPr lang="sv-SE" dirty="0"/>
              <a:t>, i både kunskapsuppbyggnad (KC) &amp; i tillämpning </a:t>
            </a:r>
            <a:r>
              <a:rPr lang="sv-SE" sz="1600" dirty="0"/>
              <a:t>(Innovationsprogram, förändrade spelregler: upphandlingskrav, affärsupplägg)</a:t>
            </a:r>
          </a:p>
          <a:p>
            <a:endParaRPr lang="sv-SE" dirty="0"/>
          </a:p>
        </p:txBody>
      </p:sp>
      <p:sp>
        <p:nvSpPr>
          <p:cNvPr id="4" name="Platshållare för datum 3"/>
          <p:cNvSpPr>
            <a:spLocks noGrp="1"/>
          </p:cNvSpPr>
          <p:nvPr>
            <p:ph type="dt" sz="half" idx="2"/>
          </p:nvPr>
        </p:nvSpPr>
        <p:spPr/>
        <p:txBody>
          <a:bodyPr/>
          <a:lstStyle/>
          <a:p>
            <a:endParaRPr lang="sv-SE" dirty="0"/>
          </a:p>
        </p:txBody>
      </p:sp>
      <p:sp>
        <p:nvSpPr>
          <p:cNvPr id="5" name="Platshållare för bildnummer 4"/>
          <p:cNvSpPr>
            <a:spLocks noGrp="1"/>
          </p:cNvSpPr>
          <p:nvPr>
            <p:ph type="sldNum" sz="quarter" idx="4"/>
          </p:nvPr>
        </p:nvSpPr>
        <p:spPr/>
        <p:txBody>
          <a:bodyPr/>
          <a:lstStyle/>
          <a:p>
            <a:fld id="{816FEC2C-AD63-44F4-896C-A2025F5FB260}" type="slidenum">
              <a:rPr lang="sv-SE" smtClean="0"/>
              <a:pPr/>
              <a:t>7</a:t>
            </a:fld>
            <a:endParaRPr lang="sv-SE" dirty="0"/>
          </a:p>
        </p:txBody>
      </p:sp>
    </p:spTree>
    <p:extLst>
      <p:ext uri="{BB962C8B-B14F-4D97-AF65-F5344CB8AC3E}">
        <p14:creationId xmlns:p14="http://schemas.microsoft.com/office/powerpoint/2010/main" val="592592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Miljöer och pengar finns: </a:t>
            </a:r>
            <a:r>
              <a:rPr lang="sv-SE" sz="3000" dirty="0"/>
              <a:t>för att dra nytta av dessa krävs basen dvs. </a:t>
            </a:r>
            <a:r>
              <a:rPr lang="sv-SE" sz="3000" i="1" dirty="0"/>
              <a:t>forskning</a:t>
            </a:r>
            <a:r>
              <a:rPr lang="sv-SE" sz="3000" dirty="0"/>
              <a:t> och </a:t>
            </a:r>
            <a:r>
              <a:rPr lang="sv-SE" sz="3000" i="1" dirty="0"/>
              <a:t>specialistförmåga</a:t>
            </a:r>
            <a:r>
              <a:rPr lang="sv-SE" sz="3000" dirty="0"/>
              <a:t> via KC vägteknik</a:t>
            </a:r>
          </a:p>
        </p:txBody>
      </p:sp>
      <p:sp>
        <p:nvSpPr>
          <p:cNvPr id="3" name="Platshållare för text 2"/>
          <p:cNvSpPr>
            <a:spLocks noGrp="1"/>
          </p:cNvSpPr>
          <p:nvPr>
            <p:ph type="body" sz="quarter" idx="12"/>
          </p:nvPr>
        </p:nvSpPr>
        <p:spPr>
          <a:xfrm>
            <a:off x="695906" y="3230241"/>
            <a:ext cx="9820800" cy="2841022"/>
          </a:xfrm>
        </p:spPr>
        <p:txBody>
          <a:bodyPr/>
          <a:lstStyle/>
          <a:p>
            <a:endParaRPr lang="sv-SE" sz="2000" dirty="0"/>
          </a:p>
        </p:txBody>
      </p:sp>
      <p:sp>
        <p:nvSpPr>
          <p:cNvPr id="5" name="Platshållare för bildnummer 4"/>
          <p:cNvSpPr>
            <a:spLocks noGrp="1"/>
          </p:cNvSpPr>
          <p:nvPr>
            <p:ph type="sldNum" sz="quarter" idx="4"/>
          </p:nvPr>
        </p:nvSpPr>
        <p:spPr/>
        <p:txBody>
          <a:bodyPr/>
          <a:lstStyle/>
          <a:p>
            <a:fld id="{816FEC2C-AD63-44F4-896C-A2025F5FB260}" type="slidenum">
              <a:rPr lang="sv-SE" smtClean="0"/>
              <a:pPr/>
              <a:t>8</a:t>
            </a:fld>
            <a:endParaRPr lang="sv-SE" dirty="0"/>
          </a:p>
        </p:txBody>
      </p:sp>
      <p:pic>
        <p:nvPicPr>
          <p:cNvPr id="1028" name="Picture 4" descr="https://www.era-learn.eu/++theme++vdivdeittheme.eralearn/images/logo-eralear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6572" y="2201686"/>
            <a:ext cx="23336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050" y="5889221"/>
            <a:ext cx="2420668" cy="8472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cedr.eu/docs/view/60c08d3d53f48-e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25" b="94531" l="3711" r="95703"/>
                    </a14:imgEffect>
                  </a14:imgLayer>
                </a14:imgProps>
              </a:ext>
              <a:ext uri="{28A0092B-C50C-407E-A947-70E740481C1C}">
                <a14:useLocalDpi xmlns:a14="http://schemas.microsoft.com/office/drawing/2010/main" val="0"/>
              </a:ext>
            </a:extLst>
          </a:blip>
          <a:srcRect/>
          <a:stretch>
            <a:fillRect/>
          </a:stretch>
        </p:blipFill>
        <p:spPr bwMode="auto">
          <a:xfrm>
            <a:off x="10301067" y="-13497"/>
            <a:ext cx="1935657" cy="1451743"/>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objekt 15"/>
          <p:cNvPicPr>
            <a:picLocks noChangeAspect="1"/>
          </p:cNvPicPr>
          <p:nvPr/>
        </p:nvPicPr>
        <p:blipFill rotWithShape="1">
          <a:blip r:embed="rId6"/>
          <a:srcRect l="679" t="11619" r="7914" b="4348"/>
          <a:stretch/>
        </p:blipFill>
        <p:spPr>
          <a:xfrm>
            <a:off x="392400" y="2413261"/>
            <a:ext cx="2619001" cy="1605139"/>
          </a:xfrm>
          <a:prstGeom prst="rect">
            <a:avLst/>
          </a:prstGeom>
        </p:spPr>
      </p:pic>
      <p:pic>
        <p:nvPicPr>
          <p:cNvPr id="17" name="Bildobjekt 16"/>
          <p:cNvPicPr>
            <a:picLocks noChangeAspect="1"/>
          </p:cNvPicPr>
          <p:nvPr/>
        </p:nvPicPr>
        <p:blipFill rotWithShape="1">
          <a:blip r:embed="rId7"/>
          <a:srcRect l="17331" t="11173" r="18262" b="5151"/>
          <a:stretch/>
        </p:blipFill>
        <p:spPr>
          <a:xfrm>
            <a:off x="9580772" y="4469290"/>
            <a:ext cx="2474455" cy="2143157"/>
          </a:xfrm>
          <a:prstGeom prst="rect">
            <a:avLst/>
          </a:prstGeom>
        </p:spPr>
      </p:pic>
      <p:pic>
        <p:nvPicPr>
          <p:cNvPr id="12" name="Bildobjekt 11"/>
          <p:cNvPicPr>
            <a:picLocks noChangeAspect="1"/>
          </p:cNvPicPr>
          <p:nvPr/>
        </p:nvPicPr>
        <p:blipFill rotWithShape="1">
          <a:blip r:embed="rId8"/>
          <a:srcRect l="17179" t="29276" r="2339" b="9430"/>
          <a:stretch/>
        </p:blipFill>
        <p:spPr>
          <a:xfrm>
            <a:off x="270331" y="4969836"/>
            <a:ext cx="3539669" cy="1797162"/>
          </a:xfrm>
          <a:prstGeom prst="rect">
            <a:avLst/>
          </a:prstGeom>
          <a:ln>
            <a:noFill/>
          </a:ln>
          <a:effectLst>
            <a:outerShdw blurRad="292100" dist="139700" dir="2700000" algn="tl" rotWithShape="0">
              <a:srgbClr val="333333">
                <a:alpha val="65000"/>
              </a:srgbClr>
            </a:outerShdw>
          </a:effectLst>
        </p:spPr>
      </p:pic>
      <p:cxnSp>
        <p:nvCxnSpPr>
          <p:cNvPr id="14" name="Rak pilkoppling 13"/>
          <p:cNvCxnSpPr/>
          <p:nvPr/>
        </p:nvCxnSpPr>
        <p:spPr>
          <a:xfrm flipH="1" flipV="1">
            <a:off x="1880420" y="3326585"/>
            <a:ext cx="1868710" cy="91257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1" name="Rak pilkoppling 20"/>
          <p:cNvCxnSpPr/>
          <p:nvPr/>
        </p:nvCxnSpPr>
        <p:spPr>
          <a:xfrm flipH="1" flipV="1">
            <a:off x="6008602" y="3229560"/>
            <a:ext cx="31566" cy="24718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3" name="Rak pilkoppling 22"/>
          <p:cNvCxnSpPr/>
          <p:nvPr/>
        </p:nvCxnSpPr>
        <p:spPr>
          <a:xfrm flipH="1">
            <a:off x="5186363" y="5029991"/>
            <a:ext cx="816343" cy="83842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7" name="Rak pilkoppling 26"/>
          <p:cNvCxnSpPr>
            <a:endCxn id="12" idx="3"/>
          </p:cNvCxnSpPr>
          <p:nvPr/>
        </p:nvCxnSpPr>
        <p:spPr>
          <a:xfrm flipH="1">
            <a:off x="3810000" y="5029991"/>
            <a:ext cx="2192706" cy="83842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0" name="Rak pilkoppling 29"/>
          <p:cNvCxnSpPr/>
          <p:nvPr/>
        </p:nvCxnSpPr>
        <p:spPr>
          <a:xfrm flipH="1">
            <a:off x="8279286" y="3197728"/>
            <a:ext cx="2468894" cy="103597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2" name="Rak pilkoppling 31"/>
          <p:cNvCxnSpPr>
            <a:stCxn id="17" idx="0"/>
          </p:cNvCxnSpPr>
          <p:nvPr/>
        </p:nvCxnSpPr>
        <p:spPr>
          <a:xfrm flipH="1" flipV="1">
            <a:off x="8428383" y="4203155"/>
            <a:ext cx="2389617" cy="26613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8" name="Bildobjekt 7"/>
          <p:cNvPicPr>
            <a:picLocks noChangeAspect="1"/>
          </p:cNvPicPr>
          <p:nvPr/>
        </p:nvPicPr>
        <p:blipFill rotWithShape="1">
          <a:blip r:embed="rId9"/>
          <a:srcRect l="1321" t="13481" r="77347" b="78763"/>
          <a:stretch/>
        </p:blipFill>
        <p:spPr>
          <a:xfrm>
            <a:off x="7833831" y="2374384"/>
            <a:ext cx="2181460" cy="528738"/>
          </a:xfrm>
          <a:prstGeom prst="rect">
            <a:avLst/>
          </a:prstGeom>
        </p:spPr>
      </p:pic>
      <p:pic>
        <p:nvPicPr>
          <p:cNvPr id="1026" name="Picture 2" descr="Avbild, -, överenskommelse, förårsaket, dator, 3. | CanStock"/>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922" b="89804" l="7187" r="90000">
                        <a14:foregroundMark x1="40000" y1="16863" x2="40000" y2="16863"/>
                        <a14:foregroundMark x1="60000" y1="15294" x2="60000" y2="15294"/>
                      </a14:backgroundRemoval>
                    </a14:imgEffect>
                  </a14:imgLayer>
                </a14:imgProps>
              </a:ext>
              <a:ext uri="{28A0092B-C50C-407E-A947-70E740481C1C}">
                <a14:useLocalDpi xmlns:a14="http://schemas.microsoft.com/office/drawing/2010/main" val="0"/>
              </a:ext>
            </a:extLst>
          </a:blip>
          <a:srcRect/>
          <a:stretch>
            <a:fillRect/>
          </a:stretch>
        </p:blipFill>
        <p:spPr bwMode="auto">
          <a:xfrm>
            <a:off x="7219360" y="4765315"/>
            <a:ext cx="30480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Norsk flagga - Norge Flagg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4388" y="5684262"/>
            <a:ext cx="413028" cy="3006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veriges flagga 🇸🇪 - Världens flaggo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06851" y="5688253"/>
            <a:ext cx="524575" cy="32786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Rak pilkoppling 32"/>
          <p:cNvCxnSpPr/>
          <p:nvPr/>
        </p:nvCxnSpPr>
        <p:spPr>
          <a:xfrm flipH="1" flipV="1">
            <a:off x="6063577" y="5160072"/>
            <a:ext cx="1978674" cy="33027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5" name="Rak pilkoppling 34"/>
          <p:cNvCxnSpPr/>
          <p:nvPr/>
        </p:nvCxnSpPr>
        <p:spPr>
          <a:xfrm flipV="1">
            <a:off x="6343674" y="2916242"/>
            <a:ext cx="2749718" cy="51849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4" name="Bildobjekt 3"/>
          <p:cNvPicPr>
            <a:picLocks noChangeAspect="1"/>
          </p:cNvPicPr>
          <p:nvPr/>
        </p:nvPicPr>
        <p:blipFill>
          <a:blip r:embed="rId14"/>
          <a:stretch>
            <a:fillRect/>
          </a:stretch>
        </p:blipFill>
        <p:spPr>
          <a:xfrm>
            <a:off x="10748180" y="2072603"/>
            <a:ext cx="1148372" cy="1661038"/>
          </a:xfrm>
          <a:prstGeom prst="rect">
            <a:avLst/>
          </a:prstGeom>
        </p:spPr>
      </p:pic>
      <p:pic>
        <p:nvPicPr>
          <p:cNvPr id="29" name="Bildobjekt 28"/>
          <p:cNvPicPr>
            <a:picLocks noChangeAspect="1"/>
          </p:cNvPicPr>
          <p:nvPr/>
        </p:nvPicPr>
        <p:blipFill rotWithShape="1">
          <a:blip r:embed="rId15"/>
          <a:srcRect l="7227" t="16479" r="29281" b="43254"/>
          <a:stretch/>
        </p:blipFill>
        <p:spPr>
          <a:xfrm>
            <a:off x="3934954" y="3300023"/>
            <a:ext cx="4209671" cy="1779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780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87EF06-BAD4-490B-AD33-A0BDF090A9A8}"/>
              </a:ext>
            </a:extLst>
          </p:cNvPr>
          <p:cNvSpPr>
            <a:spLocks noGrp="1"/>
          </p:cNvSpPr>
          <p:nvPr>
            <p:ph type="title"/>
          </p:nvPr>
        </p:nvSpPr>
        <p:spPr/>
        <p:txBody>
          <a:bodyPr/>
          <a:lstStyle/>
          <a:p>
            <a:r>
              <a:rPr lang="sv-SE" sz="3600" dirty="0"/>
              <a:t>Mycket händer – Resultat efter många års slit</a:t>
            </a:r>
          </a:p>
        </p:txBody>
      </p:sp>
      <p:sp>
        <p:nvSpPr>
          <p:cNvPr id="3" name="Platshållare för text 2">
            <a:extLst>
              <a:ext uri="{FF2B5EF4-FFF2-40B4-BE49-F238E27FC236}">
                <a16:creationId xmlns:a16="http://schemas.microsoft.com/office/drawing/2014/main" id="{EFCDFC4D-EB56-4CFF-B828-C62838002AFD}"/>
              </a:ext>
            </a:extLst>
          </p:cNvPr>
          <p:cNvSpPr>
            <a:spLocks noGrp="1"/>
          </p:cNvSpPr>
          <p:nvPr>
            <p:ph type="body" sz="quarter" idx="12"/>
          </p:nvPr>
        </p:nvSpPr>
        <p:spPr/>
        <p:txBody>
          <a:bodyPr/>
          <a:lstStyle/>
          <a:p>
            <a:r>
              <a:rPr lang="sv-SE" dirty="0"/>
              <a:t>Digital vinter</a:t>
            </a:r>
          </a:p>
          <a:p>
            <a:r>
              <a:rPr lang="sv-SE" dirty="0" err="1"/>
              <a:t>ERAPave</a:t>
            </a:r>
            <a:r>
              <a:rPr lang="sv-SE" dirty="0"/>
              <a:t> sjösätts nu tillsammans med Norge</a:t>
            </a:r>
          </a:p>
          <a:p>
            <a:r>
              <a:rPr lang="sv-SE" dirty="0"/>
              <a:t>I stort sett all asfalt återvinns högvärdigt</a:t>
            </a:r>
          </a:p>
          <a:p>
            <a:r>
              <a:rPr lang="sv-SE" dirty="0"/>
              <a:t>BK4 tillåts på del av vägnätet, med eller utan restriktioner, relativt välgrundat</a:t>
            </a:r>
          </a:p>
          <a:p>
            <a:r>
              <a:rPr lang="sv-SE" dirty="0"/>
              <a:t>Mötesfria vägar </a:t>
            </a:r>
          </a:p>
        </p:txBody>
      </p:sp>
      <p:sp>
        <p:nvSpPr>
          <p:cNvPr id="4" name="Platshållare för datum 3">
            <a:extLst>
              <a:ext uri="{FF2B5EF4-FFF2-40B4-BE49-F238E27FC236}">
                <a16:creationId xmlns:a16="http://schemas.microsoft.com/office/drawing/2014/main" id="{B482CB93-C28E-4EC9-AF8E-B94470D3C096}"/>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8F1F6A3A-413A-4337-83DF-4DA468ABA532}"/>
              </a:ext>
            </a:extLst>
          </p:cNvPr>
          <p:cNvSpPr>
            <a:spLocks noGrp="1"/>
          </p:cNvSpPr>
          <p:nvPr>
            <p:ph type="sldNum" sz="quarter" idx="4"/>
          </p:nvPr>
        </p:nvSpPr>
        <p:spPr/>
        <p:txBody>
          <a:bodyPr/>
          <a:lstStyle/>
          <a:p>
            <a:fld id="{816FEC2C-AD63-44F4-896C-A2025F5FB260}" type="slidenum">
              <a:rPr lang="sv-SE" smtClean="0"/>
              <a:pPr/>
              <a:t>9</a:t>
            </a:fld>
            <a:endParaRPr lang="sv-SE" dirty="0"/>
          </a:p>
        </p:txBody>
      </p:sp>
    </p:spTree>
    <p:extLst>
      <p:ext uri="{BB962C8B-B14F-4D97-AF65-F5344CB8AC3E}">
        <p14:creationId xmlns:p14="http://schemas.microsoft.com/office/powerpoint/2010/main" val="972388520"/>
      </p:ext>
    </p:extLst>
  </p:cSld>
  <p:clrMapOvr>
    <a:masterClrMapping/>
  </p:clrMapOvr>
</p:sld>
</file>

<file path=ppt/theme/theme1.xml><?xml version="1.0" encoding="utf-8"?>
<a:theme xmlns:a="http://schemas.openxmlformats.org/drawingml/2006/main" name="Logoty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94786BAC-ACFF-4497-BE3A-D061B1236287}"/>
    </a:ext>
  </a:extLst>
</a:theme>
</file>

<file path=ppt/theme/theme2.xml><?xml version="1.0" encoding="utf-8"?>
<a:theme xmlns:a="http://schemas.openxmlformats.org/drawingml/2006/main" name="1 Huvudrubrik med logotyp">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123D040E-DEDA-43B5-AC20-25C1706C344D}"/>
    </a:ext>
  </a:extLst>
</a:theme>
</file>

<file path=ppt/theme/theme3.xml><?xml version="1.0" encoding="utf-8"?>
<a:theme xmlns:a="http://schemas.openxmlformats.org/drawingml/2006/main" name="2_Kapitelrubrik med logotyp">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6A7FBE6F-B2DA-4F01-995E-A795EBC6CD1E}"/>
    </a:ext>
  </a:extLst>
</a:theme>
</file>

<file path=ppt/theme/theme4.xml><?xml version="1.0" encoding="utf-8"?>
<a:theme xmlns:a="http://schemas.openxmlformats.org/drawingml/2006/main" name="4_Rubrik, inehåll, titel, datum, sidnr">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C744E65B-CF2A-4F11-B6C9-C7E6C9296EBC}"/>
    </a:ext>
  </a:extLst>
</a:theme>
</file>

<file path=ppt/theme/theme5.xml><?xml version="1.0" encoding="utf-8"?>
<a:theme xmlns:a="http://schemas.openxmlformats.org/drawingml/2006/main" name="3_Rubrik med logo och bild">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EDF771EA-7E9F-407E-88AC-37B16E9E16A4}"/>
    </a:ext>
  </a:extLst>
</a:theme>
</file>

<file path=ppt/theme/theme6.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rvDokument01" ma:contentTypeID="0x010100F3454A24D10946AC8A6A7F801497FF3100DF70ACC0F9E2D14198C26BCB73343728" ma:contentTypeVersion="31" ma:contentTypeDescription="Dokument som endast har de fält som enligt Trafikverket måste ingå i varje dokumentinnehållstyp." ma:contentTypeScope="" ma:versionID="f2c0d688ffb8209975cc3bef8fbf631c">
  <xsd:schema xmlns:xsd="http://www.w3.org/2001/XMLSchema" xmlns:xs="http://www.w3.org/2001/XMLSchema" xmlns:p="http://schemas.microsoft.com/office/2006/metadata/properties" xmlns:ns1="Trafikverket" xmlns:ns3="2cc95b2f-a972-412a-a6e8-be8828b08c19" xmlns:ns4="1d1dcc81-e84a-4227-a2bf-4daaaef80af8" targetNamespace="http://schemas.microsoft.com/office/2006/metadata/properties" ma:root="true" ma:fieldsID="f434efb4653234e7cd612240975cc260" ns1:_="" ns3:_="" ns4:_="">
    <xsd:import namespace="Trafikverket"/>
    <xsd:import namespace="2cc95b2f-a972-412a-a6e8-be8828b08c19"/>
    <xsd:import namespace="1d1dcc81-e84a-4227-a2bf-4daaaef80af8"/>
    <xsd:element name="properties">
      <xsd:complexType>
        <xsd:sequence>
          <xsd:element name="documentManagement">
            <xsd:complexType>
              <xsd:all>
                <xsd:element ref="ns1:Skapat_x0020_av_x0020_NY" minOccurs="0"/>
                <xsd:element ref="ns1:Dokumentdatum_x0020_NY" minOccurs="0"/>
                <xsd:element ref="ns1:TRVversionNY" minOccurs="0"/>
                <xsd:element ref="ns1:TrvDocumentTemplateId" minOccurs="0"/>
                <xsd:element ref="ns1:TrvDocumentTemplateVersion" minOccurs="0"/>
                <xsd:element ref="ns3:TrvDocumentTypeTaxHTField0" minOccurs="0"/>
                <xsd:element ref="ns3:TaxCatchAll" minOccurs="0"/>
                <xsd:element ref="ns3:TaxCatchAllLabel" minOccurs="0"/>
                <xsd:element ref="ns3:TrvConfidentialityLevelTaxHTField0" minOccurs="0"/>
                <xsd:element ref="ns3:TrvDocumentTemplateCategoryTaxHTField0" minOccurs="0"/>
                <xsd:element ref="ns1:TrvDocumentTemplateTitle"/>
                <xsd:element ref="ns1:TrvDocumentTemplateDescription" minOccurs="0"/>
                <xsd:element ref="ns1:TrvDocumentTemplateContact" minOccurs="0"/>
                <xsd:element ref="ns3:TrvDocumentTemplateOwnerTaxHTField0" minOccurs="0"/>
                <xsd:element ref="ns1:TrvDocumentTemplateDate"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Trafikverket" elementFormDefault="qualified">
    <xsd:import namespace="http://schemas.microsoft.com/office/2006/documentManagement/types"/>
    <xsd:import namespace="http://schemas.microsoft.com/office/infopath/2007/PartnerControls"/>
    <xsd:element name="Skapat_x0020_av_x0020_NY" ma:index="0" nillable="true" ma:displayName="Skapat av" ma:description="Namn och organisationsbeteckning för den person som skapat dokumentet." ma:internalName="TrvCreatedBy" ma:readOnly="true">
      <xsd:simpleType>
        <xsd:restriction base="dms:Text"/>
      </xsd:simpleType>
    </xsd:element>
    <xsd:element name="Dokumentdatum_x0020_NY" ma:index="2" nillable="true" ma:displayName="Dokumentdatum" ma:description="Datum för nuvarande version" ma:format="DateOnly" ma:internalName="TrvDocumentDate" ma:readOnly="true">
      <xsd:simpleType>
        <xsd:restriction base="dms:DateTime"/>
      </xsd:simpleType>
    </xsd:element>
    <xsd:element name="TRVversionNY" ma:index="8" nillable="true" ma:displayName="Version" ma:description="Dokumentets versionsnummer" ma:internalName="TrvVersion" ma:readOnly="true">
      <xsd:simpleType>
        <xsd:restriction base="dms:Text"/>
      </xsd:simpleType>
    </xsd:element>
    <xsd:element name="TrvDocumentTemplateId" ma:index="9" nillable="true" ma:displayName="TMALL-nummer" ma:description="Unik sträng eller nummer som identifierar dokumentmallen. Värdet sätts av respektive system." ma:internalName="TrvDocumentTemplateId" ma:readOnly="false">
      <xsd:simpleType>
        <xsd:restriction base="dms:Text"/>
      </xsd:simpleType>
    </xsd:element>
    <xsd:element name="TrvDocumentTemplateVersion" ma:index="10" nillable="true" ma:displayName="Mallversion" ma:description="Dokumentmallens versionsnummer" ma:internalName="TrvDocumentTemplateVersion" ma:readOnly="false">
      <xsd:simpleType>
        <xsd:restriction base="dms:Text"/>
      </xsd:simpleType>
    </xsd:element>
    <xsd:element name="TrvDocumentTemplateTitle" ma:index="21" ma:displayName="Mallnamn" ma:description="Dokumenttitel på dokumentmallen" ma:internalName="TrvDocumentTemplateTitle" ma:readOnly="false">
      <xsd:simpleType>
        <xsd:restriction base="dms:Text"/>
      </xsd:simpleType>
    </xsd:element>
    <xsd:element name="TrvDocumentTemplateDescription" ma:index="22" nillable="true" ma:displayName="Mallbeskrivning" ma:description="Beskrivning på dokumentmallen" ma:internalName="TrvDocumentTemplateDescription">
      <xsd:simpleType>
        <xsd:restriction base="dms:Text"/>
      </xsd:simpleType>
    </xsd:element>
    <xsd:element name="TrvDocumentTemplateContact" ma:index="23" nillable="true" ma:displayName="Kontaktperson" ma:description="" ma:hidden="true" ma:internalName="TrvDocumentTemplateContact"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rvDocumentTemplateDate" ma:index="26" nillable="true" ma:displayName="Publicerad" ma:description="Datum för när mallversionen senast ändrades" ma:format="DateOnly" ma:hidden="true" ma:internalName="TrvDocumentTemplat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cc95b2f-a972-412a-a6e8-be8828b08c19" elementFormDefault="qualified">
    <xsd:import namespace="http://schemas.microsoft.com/office/2006/documentManagement/types"/>
    <xsd:import namespace="http://schemas.microsoft.com/office/infopath/2007/PartnerControls"/>
    <xsd:element name="TrvDocumentTypeTaxHTField0" ma:index="11" nillable="true" ma:taxonomy="true" ma:internalName="TrvDocumentTypeTaxHTField0" ma:taxonomyFieldName="TrvDocumentType" ma:displayName="Dokumenttyp" ma:readOnly="true" ma:fieldId="{254c14be-9fac-4cea-a731-8aa49979445b}" ma:sspId="56b52474-2a4b-42ac-ac16-0a67cba4e670" ma:termSetId="152f56a5-fdb2-4180-8a6e-79ef00400bc3"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8d39c8e1-3b67-495e-9279-b773ae6d2cfc}" ma:internalName="TaxCatchAll" ma:showField="CatchAllData" ma:web="2cc95b2f-a972-412a-a6e8-be8828b08c19">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8d39c8e1-3b67-495e-9279-b773ae6d2cfc}" ma:internalName="TaxCatchAllLabel" ma:readOnly="true" ma:showField="CatchAllDataLabel" ma:web="2cc95b2f-a972-412a-a6e8-be8828b08c19">
      <xsd:complexType>
        <xsd:complexContent>
          <xsd:extension base="dms:MultiChoiceLookup">
            <xsd:sequence>
              <xsd:element name="Value" type="dms:Lookup" maxOccurs="unbounded" minOccurs="0" nillable="true"/>
            </xsd:sequence>
          </xsd:extension>
        </xsd:complexContent>
      </xsd:complexType>
    </xsd:element>
    <xsd:element name="TrvConfidentialityLevelTaxHTField0" ma:index="17" nillable="true" ma:taxonomy="true" ma:internalName="TrvConfidentialityLevelTaxHTField0" ma:taxonomyFieldName="TrvConfidentialityLevel" ma:displayName="Konfidentialitetsnivå" ma:readOnly="false" ma:default="" ma:fieldId="{a84a37ca-5c43-43e3-a37a-c23c41d1607d}" ma:sspId="56b52474-2a4b-42ac-ac16-0a67cba4e670" ma:termSetId="4d666f29-dc73-4030-952a-63de8896f399" ma:anchorId="00000000-0000-0000-0000-000000000000" ma:open="false" ma:isKeyword="false">
      <xsd:complexType>
        <xsd:sequence>
          <xsd:element ref="pc:Terms" minOccurs="0" maxOccurs="1"/>
        </xsd:sequence>
      </xsd:complexType>
    </xsd:element>
    <xsd:element name="TrvDocumentTemplateCategoryTaxHTField0" ma:index="19" ma:taxonomy="true" ma:internalName="TrvDocumentTemplateCategoryTaxHTField0" ma:taxonomyFieldName="TrvDocumentTemplateCategory" ma:displayName="Mallkategori" ma:readOnly="false" ma:fieldId="{9697ca31-7b53-4b62-95a3-8e7bb5ca1ebe}" ma:taxonomyMulti="true" ma:sspId="56b52474-2a4b-42ac-ac16-0a67cba4e670" ma:termSetId="1a3a659a-fb09-4d71-b69f-d837800d1cf9" ma:anchorId="00000000-0000-0000-0000-000000000000" ma:open="false" ma:isKeyword="false">
      <xsd:complexType>
        <xsd:sequence>
          <xsd:element ref="pc:Terms" minOccurs="0" maxOccurs="1"/>
        </xsd:sequence>
      </xsd:complexType>
    </xsd:element>
    <xsd:element name="TrvDocumentTemplateOwnerTaxHTField0" ma:index="24" nillable="true" ma:taxonomy="true" ma:internalName="TrvDocumentTemplateOwnerTaxHTField0" ma:taxonomyFieldName="TrvDocumentTemplateOwner" ma:displayName="Förvaltas av" ma:fieldId="{cb012b9e-6fe6-4882-87e9-27992d7f1cfa}" ma:sspId="56b52474-2a4b-42ac-ac16-0a67cba4e670" ma:termSetId="fc6ac77e-aea4-4c18-b64f-642ceecd758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d1dcc81-e84a-4227-a2bf-4daaaef80af8" elementFormDefault="qualified">
    <xsd:import namespace="http://schemas.microsoft.com/office/2006/documentManagement/types"/>
    <xsd:import namespace="http://schemas.microsoft.com/office/infopath/2007/PartnerControls"/>
    <xsd:element name="SharedWithUsers" ma:index="2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Innehållstyp"/>
        <xsd:element ref="dc:title" minOccurs="0" maxOccurs="1" ma:index="1" ma:displayName="Dokumenttitel" ma:readOnly="tru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rvDocumentTemplateId xmlns="Trafikverket">TMALL 0145</TrvDocumentTemplateId>
    <TrvDocumentTemplateContact xmlns="Trafikverket">
      <UserInfo>
        <DisplayName>Theorin Wallander Malin, KMveu</DisplayName>
        <AccountId>1798</AccountId>
        <AccountType/>
      </UserInfo>
    </TrvDocumentTemplateContact>
    <TrvDocumentTemplateTitle xmlns="Trafikverket">Presentation_Trafikverket</TrvDocumentTemplateTitle>
    <TrvDocumentTemplateDescription xmlns="Trafikverket">PPT-mall, widescreen, som ska användas av verksamheten för att skapa presentationer.</TrvDocumentTemplateDescription>
    <TrvDocumentTemplateVersion xmlns="Trafikverket">5.0</TrvDocumentTemplateVersion>
    <TrvDocumentTemplateDate xmlns="Trafikverket">2024-02-28T23:00:00+00:00</TrvDocumentTemplateDate>
    <Skapat_x0020_av_x0020_NY xmlns="Trafikverket" xsi:nil="true"/>
    <Dokumentdatum_x0020_NY xmlns="Trafikverket" xsi:nil="true"/>
    <TRVversionNY xmlns="Trafikverket" xsi:nil="true"/>
    <TaxCatchAll xmlns="2cc95b2f-a972-412a-a6e8-be8828b08c19">
      <Value>27</Value>
      <Value>20</Value>
      <Value>2</Value>
    </TaxCatchAll>
    <TrvDocumentTemplateOwnerTaxHTField0 xmlns="2cc95b2f-a972-412a-a6e8-be8828b08c19">
      <Terms xmlns="http://schemas.microsoft.com/office/infopath/2007/PartnerControls">
        <TermInfo xmlns="http://schemas.microsoft.com/office/infopath/2007/PartnerControls">
          <TermName xmlns="http://schemas.microsoft.com/office/infopath/2007/PartnerControls">KM Kommunikation</TermName>
          <TermId xmlns="http://schemas.microsoft.com/office/infopath/2007/PartnerControls">65ba4904-7f87-411a-bf82-b389570b62aa</TermId>
        </TermInfo>
      </Terms>
    </TrvDocumentTemplateOwnerTaxHTField0>
    <TrvDocumentTypeTaxHTField0 xmlns="2cc95b2f-a972-412a-a6e8-be8828b08c19">
      <Terms xmlns="http://schemas.microsoft.com/office/infopath/2007/PartnerControls">
        <TermInfo xmlns="http://schemas.microsoft.com/office/infopath/2007/PartnerControls">
          <TermName xmlns="http://schemas.microsoft.com/office/infopath/2007/PartnerControls">ARBETSMATERIAL</TermName>
          <TermId xmlns="http://schemas.microsoft.com/office/infopath/2007/PartnerControls">a2894791-a90f-4fd8-bd38-5426c743cb42</TermId>
        </TermInfo>
      </Terms>
    </TrvDocumentTypeTaxHTField0>
    <TrvDocumentTemplateCategoryTaxHTField0 xmlns="2cc95b2f-a972-412a-a6e8-be8828b08c19">
      <Terms xmlns="http://schemas.microsoft.com/office/infopath/2007/PartnerControls">
        <TermInfo xmlns="http://schemas.microsoft.com/office/infopath/2007/PartnerControls">
          <TermName xmlns="http://schemas.microsoft.com/office/infopath/2007/PartnerControls">Grundmallar</TermName>
          <TermId xmlns="http://schemas.microsoft.com/office/infopath/2007/PartnerControls">ba03f0de-f93f-4e70-95f2-fa30c55e4680</TermId>
        </TermInfo>
      </Terms>
    </TrvDocumentTemplateCategoryTaxHTField0>
    <TrvConfidentialityLevelTaxHTField0 xmlns="2cc95b2f-a972-412a-a6e8-be8828b08c19">
      <Terms xmlns="http://schemas.microsoft.com/office/infopath/2007/PartnerControls"/>
    </TrvConfidentialityLevelTaxHTField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3D0C6A-C4A0-4702-AF9D-AF72F77440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Trafikverket"/>
    <ds:schemaRef ds:uri="2cc95b2f-a972-412a-a6e8-be8828b08c19"/>
    <ds:schemaRef ds:uri="1d1dcc81-e84a-4227-a2bf-4daaaef80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4B4E73-29F5-4C44-AEDC-5752B130AE4E}">
  <ds:schemaRefs>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purl.org/dc/elements/1.1/"/>
    <ds:schemaRef ds:uri="Trafikverket"/>
    <ds:schemaRef ds:uri="1d1dcc81-e84a-4227-a2bf-4daaaef80af8"/>
    <ds:schemaRef ds:uri="2cc95b2f-a972-412a-a6e8-be8828b08c19"/>
    <ds:schemaRef ds:uri="http://www.w3.org/XML/1998/namespace"/>
  </ds:schemaRefs>
</ds:datastoreItem>
</file>

<file path=customXml/itemProps3.xml><?xml version="1.0" encoding="utf-8"?>
<ds:datastoreItem xmlns:ds="http://schemas.openxmlformats.org/officeDocument/2006/customXml" ds:itemID="{907995CE-3062-4DCB-913E-CA7C92E2CD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Presentation_Trafikverket</Template>
  <TotalTime>2817</TotalTime>
  <Words>1409</Words>
  <Application>Microsoft Office PowerPoint</Application>
  <PresentationFormat>Bredbild</PresentationFormat>
  <Paragraphs>186</Paragraphs>
  <Slides>30</Slides>
  <Notes>2</Notes>
  <HiddenSlides>0</HiddenSlides>
  <MMClips>0</MMClips>
  <ScaleCrop>false</ScaleCrop>
  <HeadingPairs>
    <vt:vector size="6" baseType="variant">
      <vt:variant>
        <vt:lpstr>Använt teckensnitt</vt:lpstr>
      </vt:variant>
      <vt:variant>
        <vt:i4>6</vt:i4>
      </vt:variant>
      <vt:variant>
        <vt:lpstr>Tema</vt:lpstr>
      </vt:variant>
      <vt:variant>
        <vt:i4>5</vt:i4>
      </vt:variant>
      <vt:variant>
        <vt:lpstr>Bildrubriker</vt:lpstr>
      </vt:variant>
      <vt:variant>
        <vt:i4>30</vt:i4>
      </vt:variant>
    </vt:vector>
  </HeadingPairs>
  <TitlesOfParts>
    <vt:vector size="41" baseType="lpstr">
      <vt:lpstr>Arial</vt:lpstr>
      <vt:lpstr>Calibri</vt:lpstr>
      <vt:lpstr>Open Sans</vt:lpstr>
      <vt:lpstr>Tahoma</vt:lpstr>
      <vt:lpstr>Times New Roman</vt:lpstr>
      <vt:lpstr>Wingdings</vt:lpstr>
      <vt:lpstr>Logotyp</vt:lpstr>
      <vt:lpstr>1 Huvudrubrik med logotyp</vt:lpstr>
      <vt:lpstr>2_Kapitelrubrik med logotyp</vt:lpstr>
      <vt:lpstr>4_Rubrik, inehåll, titel, datum, sidnr</vt:lpstr>
      <vt:lpstr>3_Rubrik med logo och bild</vt:lpstr>
      <vt:lpstr>Välkomna!</vt:lpstr>
      <vt:lpstr>Välkomna till oss på Trafikverket!</vt:lpstr>
      <vt:lpstr>Trafikverket </vt:lpstr>
      <vt:lpstr>Trafikverkets satsning på  Kompetenscentrum vägteknik (forskning, inte innovation)</vt:lpstr>
      <vt:lpstr>Innovation = nytt till nytta</vt:lpstr>
      <vt:lpstr>Forskning inom vägteknik – historik                      &amp; framtid (?) </vt:lpstr>
      <vt:lpstr>Vägteknik vinner varken nobelpris eller präglas av stora innovativa bolag </vt:lpstr>
      <vt:lpstr>Miljöer och pengar finns: för att dra nytta av dessa krävs basen dvs. forskning och specialistförmåga via KC vägteknik</vt:lpstr>
      <vt:lpstr>Mycket händer – Resultat efter många års slit</vt:lpstr>
      <vt:lpstr>Schema</vt:lpstr>
      <vt:lpstr>Session 1 –  Tillgångar och dess förvaltning</vt:lpstr>
      <vt:lpstr>PowerPoint-presentation</vt:lpstr>
      <vt:lpstr>PowerPoint-presentation</vt:lpstr>
      <vt:lpstr>PowerPoint-presentation</vt:lpstr>
      <vt:lpstr>Session 2 –  Affärsutveckling</vt:lpstr>
      <vt:lpstr>Uppsamling av dagen</vt:lpstr>
      <vt:lpstr>Tack för igår!</vt:lpstr>
      <vt:lpstr>Tack för igår!</vt:lpstr>
      <vt:lpstr>Session 3 –  Materia, prestanda, egenskaper och nedbrytning</vt:lpstr>
      <vt:lpstr>Vägbeläggningar</vt:lpstr>
      <vt:lpstr>En utmaning som kräver forskning och utveckling!</vt:lpstr>
      <vt:lpstr>FOI-inriktning vägbeläggning</vt:lpstr>
      <vt:lpstr>FOI-inriktning vägbeläggning</vt:lpstr>
      <vt:lpstr>FOI-inriktning vägbeläggning</vt:lpstr>
      <vt:lpstr>Kaffe! </vt:lpstr>
      <vt:lpstr>Session 4 –  Metoder och produktion</vt:lpstr>
      <vt:lpstr>Kaffe! </vt:lpstr>
      <vt:lpstr>Session 5 –  Effekter</vt:lpstr>
      <vt:lpstr>Uppsamling från båda dagarna</vt:lpstr>
      <vt:lpstr>Lunch! </vt:lpstr>
    </vt:vector>
  </TitlesOfParts>
  <Company>Trafikverket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dc:title>
  <dc:creator>Gruhs Pontus, US</dc:creator>
  <cp:lastModifiedBy>Lundmark Jan-Erik, UHvätv</cp:lastModifiedBy>
  <cp:revision>25</cp:revision>
  <dcterms:created xsi:type="dcterms:W3CDTF">2025-03-04T10:12:09Z</dcterms:created>
  <dcterms:modified xsi:type="dcterms:W3CDTF">2025-03-12T07:00:50Z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0x010100F3454A24D10946AC8A6A7F801497FF3100DF70ACC0F9E2D14198C26BCB73343728</vt:lpwstr>
  </property>
  <property fmtid="{D5CDD505-2E9C-101B-9397-08002B2CF9AE}" pid="3" name="TrvDocumentType">
    <vt:lpwstr>2;#ARBETSMATERIAL|a2894791-a90f-4fd8-bd38-5426c743cb42</vt:lpwstr>
  </property>
  <property fmtid="{D5CDD505-2E9C-101B-9397-08002B2CF9AE}" pid="4" name="TrvDocumentTemplateOwner">
    <vt:lpwstr>20;#KM Kommunikation|65ba4904-7f87-411a-bf82-b389570b62aa</vt:lpwstr>
  </property>
  <property fmtid="{D5CDD505-2E9C-101B-9397-08002B2CF9AE}" pid="5" name="TrvDocumentTemplateStatus">
    <vt:lpwstr>Distribuerad</vt:lpwstr>
  </property>
  <property fmtid="{D5CDD505-2E9C-101B-9397-08002B2CF9AE}" pid="6" name="TrvDocumentTemplateCategory">
    <vt:lpwstr>27;#Grundmallar|ba03f0de-f93f-4e70-95f2-fa30c55e4680</vt:lpwstr>
  </property>
  <property fmtid="{D5CDD505-2E9C-101B-9397-08002B2CF9AE}" pid="7" name="TrvConfidentialityLevel">
    <vt:lpwstr/>
  </property>
  <property fmtid="{D5CDD505-2E9C-101B-9397-08002B2CF9AE}" pid="8" name="TrvCounterpartIdentityNumber">
    <vt:lpwstr/>
  </property>
  <property fmtid="{D5CDD505-2E9C-101B-9397-08002B2CF9AE}" pid="9" name="TrvCaseId">
    <vt:lpwstr/>
  </property>
  <property fmtid="{D5CDD505-2E9C-101B-9397-08002B2CF9AE}" pid="10" name="TrvAddressee">
    <vt:lpwstr/>
  </property>
  <property fmtid="{D5CDD505-2E9C-101B-9397-08002B2CF9AE}" pid="11" name="TrvCounterpart">
    <vt:lpwstr/>
  </property>
  <property fmtid="{D5CDD505-2E9C-101B-9397-08002B2CF9AE}" pid="12" name="TrvApprovedBy">
    <vt:lpwstr/>
  </property>
  <property fmtid="{D5CDD505-2E9C-101B-9397-08002B2CF9AE}" pid="13" name="TrvCounterpartCaseId">
    <vt:lpwstr/>
  </property>
  <property fmtid="{D5CDD505-2E9C-101B-9397-08002B2CF9AE}" pid="14" name="TrvCopyTo">
    <vt:lpwstr/>
  </property>
</Properties>
</file>