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4"/>
    <p:sldMasterId id="2147483648" r:id="rId5"/>
    <p:sldMasterId id="2147483675" r:id="rId6"/>
    <p:sldMasterId id="2147483657" r:id="rId7"/>
    <p:sldMasterId id="2147483684" r:id="rId8"/>
  </p:sldMasterIdLst>
  <p:notesMasterIdLst>
    <p:notesMasterId r:id="rId17"/>
  </p:notesMasterIdLst>
  <p:handoutMasterIdLst>
    <p:handoutMasterId r:id="rId18"/>
  </p:handoutMasterIdLst>
  <p:sldIdLst>
    <p:sldId id="323" r:id="rId9"/>
    <p:sldId id="324" r:id="rId10"/>
    <p:sldId id="327" r:id="rId11"/>
    <p:sldId id="326" r:id="rId12"/>
    <p:sldId id="328" r:id="rId13"/>
    <p:sldId id="325" r:id="rId14"/>
    <p:sldId id="329" r:id="rId15"/>
    <p:sldId id="330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242" userDrawn="1">
          <p15:clr>
            <a:srgbClr val="A4A3A4"/>
          </p15:clr>
        </p15:guide>
        <p15:guide id="2" orient="horz" pos="799" userDrawn="1">
          <p15:clr>
            <a:srgbClr val="A4A3A4"/>
          </p15:clr>
        </p15:guide>
        <p15:guide id="3" orient="horz" pos="3884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pos="4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0000"/>
    <a:srgbClr val="5F0000"/>
    <a:srgbClr val="870000"/>
    <a:srgbClr val="AF0000"/>
    <a:srgbClr val="D90611"/>
    <a:srgbClr val="D80611"/>
    <a:srgbClr val="D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20" autoAdjust="0"/>
  </p:normalViewPr>
  <p:slideViewPr>
    <p:cSldViewPr snapToGrid="0">
      <p:cViewPr varScale="1">
        <p:scale>
          <a:sx n="51" d="100"/>
          <a:sy n="51" d="100"/>
        </p:scale>
        <p:origin x="76" y="164"/>
      </p:cViewPr>
      <p:guideLst>
        <p:guide pos="7242"/>
        <p:guide orient="horz" pos="799"/>
        <p:guide orient="horz" pos="3884"/>
        <p:guide orient="horz" pos="2160"/>
        <p:guide pos="438"/>
      </p:guideLst>
    </p:cSldViewPr>
  </p:slideViewPr>
  <p:outlineViewPr>
    <p:cViewPr>
      <p:scale>
        <a:sx n="33" d="100"/>
        <a:sy n="33" d="100"/>
      </p:scale>
      <p:origin x="0" y="-4336"/>
    </p:cViewPr>
  </p:outlineViewPr>
  <p:notesTextViewPr>
    <p:cViewPr>
      <p:scale>
        <a:sx n="1" d="1"/>
        <a:sy n="1" d="1"/>
      </p:scale>
      <p:origin x="0" y="-144"/>
    </p:cViewPr>
  </p:notesTextViewPr>
  <p:notesViewPr>
    <p:cSldViewPr snapToGrid="0" showGuides="1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6ED4D-9974-4266-9636-7DF9434CB37C}" type="datetimeFigureOut">
              <a:rPr lang="sv-SE" smtClean="0"/>
              <a:t>2025-03-12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5A873-DB4E-4F59-A8B1-757F0F4852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6867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92141-416E-49B0-82D1-A68B9C506992}" type="datetimeFigureOut">
              <a:rPr lang="sv-SE" smtClean="0"/>
              <a:t>2025-03-12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863A3-F6DA-432C-A68C-0B1EB56ED5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649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Huvudrubriksida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Konfidentialitetsnivå</a:t>
            </a: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ska klassas. Ä</a:t>
            </a:r>
            <a:r>
              <a:rPr lang="sv-SE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ndra till valt värde.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Vid visning av presentation vid tillfällen då klassning inte ska synas så kan värdet döljas.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Ange aktuell klass här på anteckningssidan.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Ägaren av presentationen ansvarar för att klassningen överensstämmer med innehållet.</a:t>
            </a:r>
            <a:endPara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15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Vi kommer även i ett förändrat klimat ha tjälproblem</a:t>
            </a:r>
          </a:p>
          <a:p>
            <a:r>
              <a:rPr lang="sv-SE" dirty="0"/>
              <a:t>Kan bli fler tjällossningar och inte givet att det blir bättre för att det är mindre tjäldjup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2959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Jfr Roger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9493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Tomas beskrev om</a:t>
            </a:r>
            <a:r>
              <a:rPr lang="sv-SE" baseline="0" dirty="0"/>
              <a:t> dimensioneringen igår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5151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Jämna</a:t>
            </a:r>
            <a:r>
              <a:rPr lang="sv-SE" baseline="0" dirty="0"/>
              <a:t> tjällyft behöver inte vara ett problem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1925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Siggi</a:t>
            </a:r>
            <a:r>
              <a:rPr lang="sv-SE" baseline="0" dirty="0"/>
              <a:t> om att behålla i branschen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8777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Fredrik pratade om uppkopplade fordon</a:t>
            </a:r>
          </a:p>
          <a:p>
            <a:r>
              <a:rPr lang="sv-SE" dirty="0"/>
              <a:t>Rätt sak på rätt plats</a:t>
            </a:r>
          </a:p>
          <a:p>
            <a:r>
              <a:rPr lang="sv-SE" dirty="0"/>
              <a:t>Material</a:t>
            </a:r>
            <a:r>
              <a:rPr lang="sv-SE" baseline="0" dirty="0"/>
              <a:t> enligt Klas, funktionella krav</a:t>
            </a:r>
          </a:p>
          <a:p>
            <a:r>
              <a:rPr lang="sv-SE" baseline="0" dirty="0"/>
              <a:t>Verifierbart redan från början, inte efter några år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2888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FIKVERKET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73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iagram 5"/>
          <p:cNvSpPr>
            <a:spLocks noGrp="1"/>
          </p:cNvSpPr>
          <p:nvPr>
            <p:ph type="chart" sz="quarter" idx="12" hasCustomPrompt="1"/>
          </p:nvPr>
        </p:nvSpPr>
        <p:spPr>
          <a:xfrm>
            <a:off x="696000" y="1269000"/>
            <a:ext cx="10800000" cy="432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200"/>
              </a:spcBef>
              <a:buNone/>
              <a:defRPr spc="0" baseline="0"/>
            </a:lvl1pPr>
          </a:lstStyle>
          <a:p>
            <a:r>
              <a:rPr lang="sv-SE" dirty="0"/>
              <a:t>Diagram</a:t>
            </a:r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58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&amp;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269000"/>
            <a:ext cx="10800000" cy="900000"/>
          </a:xfrm>
          <a:prstGeom prst="rect">
            <a:avLst/>
          </a:prstGeom>
        </p:spPr>
        <p:txBody>
          <a:bodyPr anchor="ctr"/>
          <a:lstStyle>
            <a:lvl1pPr algn="ctr">
              <a:defRPr sz="3600" baseline="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00" y="2170062"/>
            <a:ext cx="5040000" cy="342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spc="0"/>
            </a:lvl1pPr>
            <a:lvl2pPr marL="232200" indent="0">
              <a:buNone/>
              <a:defRPr/>
            </a:lvl2pPr>
            <a:lvl3pPr marL="462600" indent="0">
              <a:buNone/>
              <a:defRPr/>
            </a:lvl3pPr>
            <a:lvl4pPr marL="693000" indent="0">
              <a:buNone/>
              <a:defRPr/>
            </a:lvl4pPr>
            <a:lvl5pPr marL="887400" indent="0">
              <a:buNone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6" name="Platshållare för diagram 5"/>
          <p:cNvSpPr>
            <a:spLocks noGrp="1"/>
          </p:cNvSpPr>
          <p:nvPr>
            <p:ph type="chart" sz="quarter" idx="13" hasCustomPrompt="1"/>
          </p:nvPr>
        </p:nvSpPr>
        <p:spPr>
          <a:xfrm>
            <a:off x="6454800" y="2169000"/>
            <a:ext cx="5040000" cy="34210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pc="0" baseline="0"/>
            </a:lvl1pPr>
          </a:lstStyle>
          <a:p>
            <a:r>
              <a:rPr lang="sv-SE" dirty="0"/>
              <a:t>Diagram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5869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79311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-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5215659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1200"/>
              </a:spcBef>
              <a:buNone/>
              <a:defRPr spc="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9019" y="5473309"/>
            <a:ext cx="9372450" cy="10800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DB92D40-5F44-4A12-A0C2-161F3FFFEFD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byta bakgrundsbild – Högerklicka på bilden. Välj Ändra bild. Välj sedan Från en fil.</a:t>
            </a:r>
          </a:p>
        </p:txBody>
      </p:sp>
      <p:sp>
        <p:nvSpPr>
          <p:cNvPr id="15" name="Platshållare för text 14" descr="Trafikverkets logotyp">
            <a:extLst>
              <a:ext uri="{FF2B5EF4-FFF2-40B4-BE49-F238E27FC236}">
                <a16:creationId xmlns:a16="http://schemas.microsoft.com/office/drawing/2014/main" id="{BC63DBC5-3A01-48A2-B443-DAC14C323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8665" y="0"/>
            <a:ext cx="1514671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800" spc="0"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47844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-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1200"/>
              </a:spcBef>
              <a:buNone/>
              <a:defRPr spc="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2242925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DB92D40-5F44-4A12-A0C2-161F3FFFEFD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byta bakgrundsbild – Högerklicka på bilden. Välj Ändra bild. Välj sedan Från en fil.</a:t>
            </a:r>
          </a:p>
        </p:txBody>
      </p:sp>
      <p:sp>
        <p:nvSpPr>
          <p:cNvPr id="15" name="Platshållare för text 14" descr="Trafikverkets logotyp">
            <a:extLst>
              <a:ext uri="{FF2B5EF4-FFF2-40B4-BE49-F238E27FC236}">
                <a16:creationId xmlns:a16="http://schemas.microsoft.com/office/drawing/2014/main" id="{BC63DBC5-3A01-48A2-B443-DAC14C323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8665" y="0"/>
            <a:ext cx="1514671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800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</a:t>
            </a:r>
          </a:p>
        </p:txBody>
      </p:sp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9575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uvudrubriksida röd 175-0-0">
    <p:bg>
      <p:bgPr>
        <a:solidFill>
          <a:srgbClr val="A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234906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AAAF19A-C108-416B-94E8-AE411170A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000" y="3789000"/>
            <a:ext cx="10800000" cy="1800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Skriv text här</a:t>
            </a:r>
            <a:endParaRPr lang="en-US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A8C1F592-2565-4952-8C19-80933FC3F5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326" y="5990318"/>
            <a:ext cx="10801350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spc="0" baseline="0">
                <a:solidFill>
                  <a:schemeClr val="bg1"/>
                </a:solidFill>
              </a:defRPr>
            </a:lvl1pPr>
            <a:lvl2pPr marL="232200" indent="0">
              <a:buNone/>
              <a:defRPr sz="1200"/>
            </a:lvl2pPr>
            <a:lvl3pPr marL="462600" indent="0">
              <a:buNone/>
              <a:defRPr sz="1200"/>
            </a:lvl3pPr>
            <a:lvl4pPr marL="693000" indent="0">
              <a:buNone/>
              <a:defRPr sz="1200"/>
            </a:lvl4pPr>
            <a:lvl5pPr marL="887400" indent="0">
              <a:buNone/>
              <a:defRPr sz="12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50694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uvudrubrik, platshållare EU-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480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00" y="3284970"/>
            <a:ext cx="10800000" cy="180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2400" spc="0" baseline="0"/>
            </a:lvl1pPr>
            <a:lvl2pPr marL="575100" indent="-342900">
              <a:buFont typeface="+mj-lt"/>
              <a:buAutoNum type="arabicPeriod"/>
              <a:defRPr/>
            </a:lvl2pPr>
            <a:lvl3pPr marL="805500" indent="-342900">
              <a:buFont typeface="+mj-lt"/>
              <a:buAutoNum type="arabicPeriod"/>
              <a:defRPr/>
            </a:lvl3pPr>
            <a:lvl4pPr marL="1035900" indent="-342900">
              <a:buFont typeface="+mj-lt"/>
              <a:buAutoNum type="arabicPeriod"/>
              <a:defRPr/>
            </a:lvl4pPr>
            <a:lvl5pPr marL="1230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7" hasCustomPrompt="1"/>
          </p:nvPr>
        </p:nvSpPr>
        <p:spPr>
          <a:xfrm>
            <a:off x="694800" y="5529600"/>
            <a:ext cx="2739600" cy="92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Plats för EU-logotyp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BD16B4E-76DC-44E2-8BEE-9E700AD562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70149" y="5995793"/>
            <a:ext cx="4683125" cy="2095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spc="0" baseline="0"/>
            </a:lvl1pPr>
          </a:lstStyle>
          <a:p>
            <a:pPr lvl="0"/>
            <a:r>
              <a:rPr lang="sv-SE" dirty="0" err="1"/>
              <a:t>Konfidentialitetsnivå</a:t>
            </a:r>
            <a:r>
              <a:rPr lang="sv-SE" dirty="0"/>
              <a:t> ska klassas, och anges här</a:t>
            </a:r>
          </a:p>
        </p:txBody>
      </p:sp>
    </p:spTree>
    <p:extLst>
      <p:ext uri="{BB962C8B-B14F-4D97-AF65-F5344CB8AC3E}">
        <p14:creationId xmlns:p14="http://schemas.microsoft.com/office/powerpoint/2010/main" val="3863580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rubrik, röd 135-0-0">
    <p:bg>
      <p:bgPr>
        <a:solidFill>
          <a:srgbClr val="87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234906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1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12245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rubrik, röd 95-0-0">
    <p:bg>
      <p:bgPr>
        <a:solidFill>
          <a:srgbClr val="5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2357223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8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29068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rubrik, röd 55-0-0">
    <p:bg>
      <p:bgPr>
        <a:solidFill>
          <a:srgbClr val="37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2350265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8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0922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,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4800" y="1270800"/>
            <a:ext cx="10800000" cy="900000"/>
          </a:xfrm>
          <a:prstGeom prst="rect">
            <a:avLst/>
          </a:prstGeom>
        </p:spPr>
        <p:txBody>
          <a:bodyPr anchor="ctr"/>
          <a:lstStyle>
            <a:lvl1pPr algn="l">
              <a:defRPr sz="3600" baseline="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4800" y="2529000"/>
            <a:ext cx="8607600" cy="306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spc="0" baseline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10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1162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vä, bild h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269000"/>
            <a:ext cx="5040000" cy="900000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6456000" y="1269000"/>
            <a:ext cx="5040000" cy="432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200"/>
              </a:spcBef>
              <a:buNone/>
              <a:defRPr spc="0" baseline="0"/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>
          <a:xfrm>
            <a:off x="10152000" y="201600"/>
            <a:ext cx="1767114" cy="365125"/>
          </a:xfrm>
        </p:spPr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5"/>
          </p:nvPr>
        </p:nvSpPr>
        <p:spPr>
          <a:xfrm>
            <a:off x="696000" y="201600"/>
            <a:ext cx="3570514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6"/>
          </p:nvPr>
        </p:nvSpPr>
        <p:spPr>
          <a:xfrm>
            <a:off x="-1" y="201600"/>
            <a:ext cx="784800" cy="365125"/>
          </a:xfrm>
        </p:spPr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4800" y="2170800"/>
            <a:ext cx="5040000" cy="342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292063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hö, bild v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 hasCustomPrompt="1"/>
          </p:nvPr>
        </p:nvSpPr>
        <p:spPr>
          <a:xfrm>
            <a:off x="6456000" y="1269000"/>
            <a:ext cx="5040000" cy="900000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7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694800" y="1269000"/>
            <a:ext cx="5040000" cy="432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200"/>
              </a:spcBef>
              <a:buNone/>
              <a:defRPr spc="0" baseline="0"/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454800" y="2170800"/>
            <a:ext cx="5040000" cy="342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1106066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.sv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70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Trafikverkets logotyp">
            <a:extLst>
              <a:ext uri="{FF2B5EF4-FFF2-40B4-BE49-F238E27FC236}">
                <a16:creationId xmlns:a16="http://schemas.microsoft.com/office/drawing/2014/main" id="{F6D06EDD-E5A3-40F5-94E9-EF10146AE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8665" y="0"/>
            <a:ext cx="1514670" cy="756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effectLst>
            <a:reflection stA="45000" endPos="1000" dist="50800" dir="5400000" sy="-100000" algn="bl" rotWithShape="0"/>
          </a:effectLst>
        </p:spPr>
      </p:pic>
      <p:sp>
        <p:nvSpPr>
          <p:cNvPr id="6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9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281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3" r:id="rId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8" pos="438" userDrawn="1">
          <p15:clr>
            <a:srgbClr val="F26B43"/>
          </p15:clr>
        </p15:guide>
        <p15:guide id="9" pos="7242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orient="horz" pos="79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Trafikverkets logotyp">
            <a:extLst>
              <a:ext uri="{FF2B5EF4-FFF2-40B4-BE49-F238E27FC236}">
                <a16:creationId xmlns:a16="http://schemas.microsoft.com/office/drawing/2014/main" id="{F6D06EDD-E5A3-40F5-94E9-EF10146AE4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8665" y="0"/>
            <a:ext cx="1514670" cy="75600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effectLst>
            <a:reflection stA="45000" endPos="1000" dist="50800" dir="5400000" sy="-100000" algn="bl" rotWithShape="0"/>
          </a:effectLst>
        </p:spPr>
      </p:pic>
      <p:sp>
        <p:nvSpPr>
          <p:cNvPr id="6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9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6397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7" r:id="rId2"/>
    <p:sldLayoutId id="2147483650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8" pos="438" userDrawn="1">
          <p15:clr>
            <a:srgbClr val="F26B43"/>
          </p15:clr>
        </p15:guide>
        <p15:guide id="9" pos="7242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orient="horz" pos="79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Trafikverkets logotyp">
            <a:extLst>
              <a:ext uri="{FF2B5EF4-FFF2-40B4-BE49-F238E27FC236}">
                <a16:creationId xmlns:a16="http://schemas.microsoft.com/office/drawing/2014/main" id="{F6D06EDD-E5A3-40F5-94E9-EF10146AE4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8665" y="0"/>
            <a:ext cx="1514670" cy="756000"/>
          </a:xfrm>
          <a:prstGeom prst="rect">
            <a:avLst/>
          </a:prstGeom>
          <a:effectLst>
            <a:reflection stA="45000" endPos="1000" dist="50800" dir="5400000" sy="-100000" algn="bl" rotWithShape="0"/>
          </a:effectLst>
        </p:spPr>
      </p:pic>
      <p:sp>
        <p:nvSpPr>
          <p:cNvPr id="3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742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6" r:id="rId2"/>
    <p:sldLayoutId id="2147483667" r:id="rId3"/>
    <p:sldLayoutId id="2147483668" r:id="rId4"/>
    <p:sldLayoutId id="2147483669" r:id="rId5"/>
    <p:sldLayoutId id="2147483665" r:id="rId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5" pos="438" userDrawn="1">
          <p15:clr>
            <a:srgbClr val="F26B43"/>
          </p15:clr>
        </p15:guide>
        <p15:guide id="16" pos="7242" userDrawn="1">
          <p15:clr>
            <a:srgbClr val="F26B43"/>
          </p15:clr>
        </p15:guide>
        <p15:guide id="17" orient="horz" pos="3884" userDrawn="1">
          <p15:clr>
            <a:srgbClr val="F26B43"/>
          </p15:clr>
        </p15:guide>
        <p15:guide id="18" orient="horz" pos="799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Trafikverkets logotyp">
            <a:extLst>
              <a:ext uri="{FF2B5EF4-FFF2-40B4-BE49-F238E27FC236}">
                <a16:creationId xmlns:a16="http://schemas.microsoft.com/office/drawing/2014/main" id="{F6D06EDD-E5A3-40F5-94E9-EF10146AE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8665" y="0"/>
            <a:ext cx="1514670" cy="756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effectLst>
            <a:reflection stA="45000" endPos="1000" dist="50800" dir="5400000" sy="-100000" algn="bl" rotWithShape="0"/>
          </a:effectLst>
        </p:spPr>
      </p:pic>
      <p:sp>
        <p:nvSpPr>
          <p:cNvPr id="6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9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78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79" r:id="rId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8" pos="438" userDrawn="1">
          <p15:clr>
            <a:srgbClr val="F26B43"/>
          </p15:clr>
        </p15:guide>
        <p15:guide id="9" pos="7242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orient="horz" pos="7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Johan.ullberg@trafikverket.se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2A23F9E0-F3F7-449B-B069-A45DBF7F2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Tjäle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66823A78-B882-498C-8DAF-E61DCA2BAF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Trafikverkets behov inom tjäle och tjälnedbrytning</a:t>
            </a:r>
          </a:p>
          <a:p>
            <a:endParaRPr lang="sv-SE" dirty="0"/>
          </a:p>
          <a:p>
            <a:r>
              <a:rPr lang="sv-SE" dirty="0"/>
              <a:t>Johan Ullberg, Trafikverket</a:t>
            </a:r>
          </a:p>
        </p:txBody>
      </p:sp>
    </p:spTree>
    <p:extLst>
      <p:ext uri="{BB962C8B-B14F-4D97-AF65-F5344CB8AC3E}">
        <p14:creationId xmlns:p14="http://schemas.microsoft.com/office/powerpoint/2010/main" val="458288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33F58D46-7043-48F8-A9E9-6CF741E7C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Sverige har vinter – därmed tjälar jorden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10A457A-EAF8-4165-9FD9-D79658F90D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Tjälade vägar lyfter pga. islinser</a:t>
            </a:r>
          </a:p>
          <a:p>
            <a:r>
              <a:rPr lang="sv-SE" dirty="0"/>
              <a:t>Ojämna tjällyft medför ofta </a:t>
            </a:r>
            <a:r>
              <a:rPr lang="sv-SE" dirty="0" err="1"/>
              <a:t>vägskador</a:t>
            </a:r>
            <a:endParaRPr lang="sv-SE" dirty="0"/>
          </a:p>
          <a:p>
            <a:r>
              <a:rPr lang="sv-SE" dirty="0"/>
              <a:t>Speciellt det lågtrafikerade vägnätet berörs</a:t>
            </a:r>
          </a:p>
          <a:p>
            <a:pPr lvl="1"/>
            <a:r>
              <a:rPr lang="sv-SE" dirty="0"/>
              <a:t>Tunnare överbyggnader</a:t>
            </a:r>
          </a:p>
          <a:p>
            <a:pPr lvl="1"/>
            <a:r>
              <a:rPr lang="sv-SE" dirty="0"/>
              <a:t>Ofta sämre material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964C370-462F-4C07-B628-263C27BBC0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2EF9E43-66E6-49E2-BAF4-92FE7A72D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2</a:t>
            </a:fld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7209270C-51EC-4DD6-8F35-D8CA8EDBD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275" y="2022733"/>
            <a:ext cx="1666230" cy="356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39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A9B2F6D6-07A8-4CE9-9326-ED9E16AEB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Men detta kan vi ju redan?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A705B4E-777E-4DD8-A765-2A300C44CC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AA35598-7B70-4B60-B4D2-0CC35A174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3</a:t>
            </a:fld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EB392C9B-DA31-499C-9D61-32F26A5A6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132" y="2401711"/>
            <a:ext cx="3062817" cy="408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39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6119FB98-7F6D-4482-BB0D-72EB7285E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Nuvarande tjälmodell (i PMS Objekt)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833F3F75-C6CC-4775-837F-5ADE7DA14C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TRVMB 301 Beräkning av tjällyftning</a:t>
            </a:r>
          </a:p>
          <a:p>
            <a:pPr lvl="1"/>
            <a:r>
              <a:rPr lang="sv-SE" b="1" dirty="0"/>
              <a:t>2      Sammanfattning </a:t>
            </a:r>
            <a:br>
              <a:rPr lang="sv-SE" b="1" dirty="0"/>
            </a:br>
            <a:r>
              <a:rPr lang="sv-SE" sz="1100" dirty="0"/>
              <a:t>Utifrån givna klimatdata, materialegenskaper och tjocklekar för lager beräknas tjällyftningen i en vägkonstruktion. I beräkningen nyttjas klassiska värmeledningsekvationer samt samband som beskriver jordmaterialens vattenflödes- och fuktvandringsegenskaper.</a:t>
            </a:r>
            <a:br>
              <a:rPr lang="sv-SE" sz="1100" dirty="0"/>
            </a:br>
            <a:br>
              <a:rPr lang="sv-SE" sz="1100" dirty="0"/>
            </a:br>
            <a:r>
              <a:rPr lang="sv-SE" sz="1100" dirty="0"/>
              <a:t>Utdata ur modellen är : </a:t>
            </a:r>
            <a:br>
              <a:rPr lang="sv-SE" sz="1100" dirty="0"/>
            </a:br>
            <a:r>
              <a:rPr lang="sv-SE" sz="1100" dirty="0"/>
              <a:t>*  tjällyftningen under den period som motsvarar givna klimatdata, </a:t>
            </a:r>
            <a:br>
              <a:rPr lang="sv-SE" sz="1100" dirty="0"/>
            </a:br>
            <a:r>
              <a:rPr lang="sv-SE" sz="1100" dirty="0"/>
              <a:t>*  tjäldjupet under den period som motsvarar givna klimatdata. </a:t>
            </a:r>
            <a:br>
              <a:rPr lang="sv-SE" sz="1100" dirty="0"/>
            </a:br>
            <a:br>
              <a:rPr lang="sv-SE" sz="1100" dirty="0"/>
            </a:br>
            <a:r>
              <a:rPr lang="sv-SE" sz="1100" dirty="0"/>
              <a:t>Beräkningsmodellen finns implementerad i Trafikverkets program PMS Objekt för projekterings- och dimensioneringsändamål. </a:t>
            </a:r>
            <a:br>
              <a:rPr lang="sv-SE" dirty="0"/>
            </a:br>
            <a:endParaRPr lang="sv-SE" dirty="0"/>
          </a:p>
          <a:p>
            <a:r>
              <a:rPr lang="sv-SE" dirty="0"/>
              <a:t>Bygger på Åke Hermanssons arbete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526202E-D013-4BC8-AECD-81CDF91FE6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112AF2C-F8CA-406F-9730-B457214B9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4</a:t>
            </a:fld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CF65D2A2-4CF0-45CE-8D64-793645EDB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099" y="3937000"/>
            <a:ext cx="4145988" cy="245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67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0AA4DA3A-FF1E-4960-A41A-156E6382C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Svagheter i nuvarande modell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8931816-761B-4195-BF0E-34279F7C2D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4800" y="2529000"/>
            <a:ext cx="5604400" cy="3060000"/>
          </a:xfrm>
        </p:spPr>
        <p:txBody>
          <a:bodyPr/>
          <a:lstStyle/>
          <a:p>
            <a:r>
              <a:rPr lang="sv-SE" dirty="0"/>
              <a:t>Räknar i en dimension</a:t>
            </a:r>
          </a:p>
          <a:p>
            <a:pPr lvl="1"/>
            <a:r>
              <a:rPr lang="sv-SE" dirty="0"/>
              <a:t>Tar inte hänsyn till ojämna tjällyft</a:t>
            </a:r>
          </a:p>
          <a:p>
            <a:r>
              <a:rPr lang="sv-SE" dirty="0"/>
              <a:t>Räknar fel ibland</a:t>
            </a:r>
          </a:p>
          <a:p>
            <a:pPr lvl="1"/>
            <a:r>
              <a:rPr lang="sv-SE" dirty="0"/>
              <a:t>Glest med indata (bygger på VVIS-stationer)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05EC0B9-D9A6-40C8-9B85-8A484DE143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516F066-E610-4A0F-9E17-D9C23B937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5</a:t>
            </a:fld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DCB1D950-3DEE-4877-AE20-B10C93CDD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933" y="1963051"/>
            <a:ext cx="3632200" cy="272415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A63DE961-BB83-4B27-8306-5CCA657C0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567" y="4428067"/>
            <a:ext cx="1796500" cy="239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2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FFC45C66-FE7A-41BC-B89B-FB68D02EF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Genomförd och pågående tjälforskning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08D87CE0-F069-4225-9D52-DB77FED999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4800" y="2528999"/>
            <a:ext cx="8607600" cy="3355333"/>
          </a:xfrm>
        </p:spPr>
        <p:txBody>
          <a:bodyPr/>
          <a:lstStyle/>
          <a:p>
            <a:r>
              <a:rPr lang="sv-SE" sz="1800" b="0" i="0" u="none" strike="noStrike" baseline="0" dirty="0">
                <a:latin typeface="87gmoms"/>
              </a:rPr>
              <a:t>Deniz Dagli: Modellering av tjällossningsförlopp vid vägdimensionering (</a:t>
            </a:r>
            <a:r>
              <a:rPr lang="sv-SE" sz="1800" b="0" i="0" u="none" strike="noStrike" baseline="0" dirty="0" err="1">
                <a:latin typeface="87gmoms"/>
              </a:rPr>
              <a:t>Lic</a:t>
            </a:r>
            <a:r>
              <a:rPr lang="sv-SE" sz="1800" b="0" i="0" u="none" strike="noStrike" baseline="0" dirty="0">
                <a:latin typeface="87gmoms"/>
              </a:rPr>
              <a:t> 2017, LTU)</a:t>
            </a:r>
          </a:p>
          <a:p>
            <a:r>
              <a:rPr lang="sv-SE" sz="1800" dirty="0">
                <a:latin typeface="87gmoms"/>
              </a:rPr>
              <a:t>Amin Zeinali: Tjällossningsegenskaper för överbyggnadsdimensionering (</a:t>
            </a:r>
            <a:r>
              <a:rPr lang="sv-SE" sz="1800" dirty="0" err="1">
                <a:latin typeface="87gmoms"/>
              </a:rPr>
              <a:t>Lic</a:t>
            </a:r>
            <a:r>
              <a:rPr lang="sv-SE" sz="1800" dirty="0">
                <a:latin typeface="87gmoms"/>
              </a:rPr>
              <a:t> 2018, LTU)</a:t>
            </a:r>
          </a:p>
          <a:p>
            <a:r>
              <a:rPr lang="sv-SE" sz="1800" dirty="0">
                <a:latin typeface="87gmoms"/>
              </a:rPr>
              <a:t>Tarun Bansal: Differential frost </a:t>
            </a:r>
            <a:r>
              <a:rPr lang="sv-SE" sz="1800" dirty="0" err="1">
                <a:latin typeface="87gmoms"/>
              </a:rPr>
              <a:t>heave</a:t>
            </a:r>
            <a:r>
              <a:rPr lang="sv-SE" sz="1800" dirty="0">
                <a:latin typeface="87gmoms"/>
              </a:rPr>
              <a:t> </a:t>
            </a:r>
            <a:r>
              <a:rPr lang="sv-SE" sz="1800" dirty="0" err="1">
                <a:latin typeface="87gmoms"/>
              </a:rPr>
              <a:t>modeling</a:t>
            </a:r>
            <a:r>
              <a:rPr lang="sv-SE" sz="1800" dirty="0">
                <a:latin typeface="87gmoms"/>
              </a:rPr>
              <a:t> (LTU)</a:t>
            </a:r>
          </a:p>
          <a:p>
            <a:r>
              <a:rPr lang="sv-SE" sz="1800" dirty="0">
                <a:latin typeface="87gmoms"/>
              </a:rPr>
              <a:t>Karina Tommik: Kulverts inverkan på tjälinträngning i väg- och järnvägsbankar (PhD, 2024, LTU)</a:t>
            </a:r>
          </a:p>
          <a:p>
            <a:r>
              <a:rPr lang="sv-SE" sz="1800" dirty="0">
                <a:latin typeface="87gmoms"/>
              </a:rPr>
              <a:t>Zahra Motamedi: Värmeisolerande egenskaper för snö (plan PhD 2025, LTU)</a:t>
            </a:r>
          </a:p>
          <a:p>
            <a:r>
              <a:rPr lang="sv-SE" sz="1800" dirty="0">
                <a:latin typeface="87gmoms"/>
              </a:rPr>
              <a:t>N.N.: KCV - Validering och kalibrering av värden för segregationspotential för svenska förhållanden (start 2025, LTU/VTI)</a:t>
            </a:r>
          </a:p>
          <a:p>
            <a:endParaRPr lang="sv-SE" sz="1800" b="1" dirty="0">
              <a:latin typeface="Arial-BoldMT"/>
            </a:endParaRPr>
          </a:p>
          <a:p>
            <a:pPr algn="l"/>
            <a:endParaRPr lang="sv-SE" sz="1800" b="1" i="0" u="none" strike="noStrike" baseline="0" dirty="0">
              <a:latin typeface="Arial-BoldMT"/>
            </a:endParaRP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0336E8C-507F-49E8-8D3D-DDDED6A75F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F3C14F5-867A-4825-9EB3-6FABECC72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98036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E9A8EEEA-9AFB-4799-932E-305108910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behöver TRV nu?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388ABFE-E591-4B49-8BBC-3BE7F0AA26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4800" y="2529000"/>
            <a:ext cx="8607600" cy="3611918"/>
          </a:xfrm>
        </p:spPr>
        <p:txBody>
          <a:bodyPr/>
          <a:lstStyle/>
          <a:p>
            <a:r>
              <a:rPr lang="sv-SE" dirty="0"/>
              <a:t>Utifrån vad som gjorts:</a:t>
            </a:r>
          </a:p>
          <a:p>
            <a:pPr lvl="1"/>
            <a:r>
              <a:rPr lang="sv-SE" dirty="0"/>
              <a:t>En syntes av resultaten som ger en modell att beräkna tjällyft i fler dimensioner</a:t>
            </a:r>
          </a:p>
          <a:p>
            <a:pPr lvl="1"/>
            <a:r>
              <a:rPr lang="sv-SE" dirty="0"/>
              <a:t>I förlängning hur vi kan bygga med jämna tjällyft</a:t>
            </a:r>
          </a:p>
          <a:p>
            <a:pPr lvl="1"/>
            <a:endParaRPr lang="sv-SE" dirty="0"/>
          </a:p>
          <a:p>
            <a:r>
              <a:rPr lang="sv-SE" dirty="0"/>
              <a:t>Modellen måste vara användbar:</a:t>
            </a:r>
          </a:p>
          <a:p>
            <a:pPr lvl="1"/>
            <a:r>
              <a:rPr lang="sv-SE" dirty="0"/>
              <a:t>Relativt enkelt få fram indata</a:t>
            </a:r>
          </a:p>
          <a:p>
            <a:pPr lvl="1"/>
            <a:endParaRPr lang="sv-SE" dirty="0"/>
          </a:p>
          <a:p>
            <a:r>
              <a:rPr lang="sv-SE" dirty="0"/>
              <a:t>Dessutom:</a:t>
            </a:r>
          </a:p>
          <a:p>
            <a:pPr lvl="1"/>
            <a:r>
              <a:rPr lang="sv-SE" dirty="0"/>
              <a:t>Ett enklare sätt att hitta problemställen (uppkopplade fordon?)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6BCE6C4-DF3F-42FB-88D7-26867B85C3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59D79D7-CA5A-41AF-A6E6-C0DB21D14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471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2D86FEB6-8898-411F-9D32-65F95BFA8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0"/>
            <a:ext cx="9144000" cy="6858000"/>
          </a:xfrm>
          <a:prstGeom prst="rect">
            <a:avLst/>
          </a:prstGeom>
        </p:spPr>
      </p:pic>
      <p:sp>
        <p:nvSpPr>
          <p:cNvPr id="7" name="Rubrik 6">
            <a:extLst>
              <a:ext uri="{FF2B5EF4-FFF2-40B4-BE49-F238E27FC236}">
                <a16:creationId xmlns:a16="http://schemas.microsoft.com/office/drawing/2014/main" id="{72AC7D9B-505D-47C8-9ABC-C3FB5AFCF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Tack för mig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FB3CDE-DE31-442C-8120-34CFC82A57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28216CF-D112-4907-A016-852D10BED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8</a:t>
            </a:fld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9009D09-3296-4C8A-B1B8-4443824084E2}"/>
              </a:ext>
            </a:extLst>
          </p:cNvPr>
          <p:cNvSpPr txBox="1"/>
          <p:nvPr/>
        </p:nvSpPr>
        <p:spPr>
          <a:xfrm>
            <a:off x="4267200" y="4512733"/>
            <a:ext cx="3293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900" dirty="0">
                <a:solidFill>
                  <a:schemeClr val="bg1"/>
                </a:solidFill>
              </a:rPr>
              <a:t>Johan Ullberg</a:t>
            </a:r>
          </a:p>
          <a:p>
            <a:pPr algn="ctr"/>
            <a:r>
              <a:rPr lang="sv-SE" sz="900" dirty="0">
                <a:solidFill>
                  <a:schemeClr val="bg1"/>
                </a:solidFill>
              </a:rPr>
              <a:t>Senior specialist vägteknik</a:t>
            </a:r>
          </a:p>
          <a:p>
            <a:pPr algn="ctr"/>
            <a:r>
              <a:rPr lang="sv-SE" sz="9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Johan.ullberg@trafikverket.se</a:t>
            </a:r>
            <a:endParaRPr lang="sv-SE" sz="900" dirty="0">
              <a:solidFill>
                <a:schemeClr val="bg1"/>
              </a:solidFill>
            </a:endParaRPr>
          </a:p>
          <a:p>
            <a:pPr algn="ctr"/>
            <a:r>
              <a:rPr lang="sv-SE" sz="900" dirty="0">
                <a:solidFill>
                  <a:schemeClr val="bg1"/>
                </a:solidFill>
              </a:rPr>
              <a:t>010-1237433</a:t>
            </a:r>
          </a:p>
        </p:txBody>
      </p:sp>
    </p:spTree>
    <p:extLst>
      <p:ext uri="{BB962C8B-B14F-4D97-AF65-F5344CB8AC3E}">
        <p14:creationId xmlns:p14="http://schemas.microsoft.com/office/powerpoint/2010/main" val="1598094362"/>
      </p:ext>
    </p:extLst>
  </p:cSld>
  <p:clrMapOvr>
    <a:masterClrMapping/>
  </p:clrMapOvr>
</p:sld>
</file>

<file path=ppt/theme/theme1.xml><?xml version="1.0" encoding="utf-8"?>
<a:theme xmlns:a="http://schemas.openxmlformats.org/drawingml/2006/main" name="Logoty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rafikverket.potx" id="{313A48FF-50EA-4D7E-92C9-D77E721D7BBB}" vid="{94786BAC-ACFF-4497-BE3A-D061B1236287}"/>
    </a:ext>
  </a:extLst>
</a:theme>
</file>

<file path=ppt/theme/theme2.xml><?xml version="1.0" encoding="utf-8"?>
<a:theme xmlns:a="http://schemas.openxmlformats.org/drawingml/2006/main" name="1 Huvudrubrik med logotyp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rafikverket.potx" id="{313A48FF-50EA-4D7E-92C9-D77E721D7BBB}" vid="{123D040E-DEDA-43B5-AC20-25C1706C344D}"/>
    </a:ext>
  </a:extLst>
</a:theme>
</file>

<file path=ppt/theme/theme3.xml><?xml version="1.0" encoding="utf-8"?>
<a:theme xmlns:a="http://schemas.openxmlformats.org/drawingml/2006/main" name="2_Kapitelrubrik med logotyp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rafikverket.potx" id="{313A48FF-50EA-4D7E-92C9-D77E721D7BBB}" vid="{6A7FBE6F-B2DA-4F01-995E-A795EBC6CD1E}"/>
    </a:ext>
  </a:extLst>
</a:theme>
</file>

<file path=ppt/theme/theme4.xml><?xml version="1.0" encoding="utf-8"?>
<a:theme xmlns:a="http://schemas.openxmlformats.org/drawingml/2006/main" name="4_Rubrik, inehåll, titel, datum, sidnr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rafikverket.potx" id="{313A48FF-50EA-4D7E-92C9-D77E721D7BBB}" vid="{C744E65B-CF2A-4F11-B6C9-C7E6C9296EBC}"/>
    </a:ext>
  </a:extLst>
</a:theme>
</file>

<file path=ppt/theme/theme5.xml><?xml version="1.0" encoding="utf-8"?>
<a:theme xmlns:a="http://schemas.openxmlformats.org/drawingml/2006/main" name="3_Rubrik med logo och bild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rafikverket.potx" id="{313A48FF-50EA-4D7E-92C9-D77E721D7BBB}" vid="{EDF771EA-7E9F-407E-88AC-37B16E9E16A4}"/>
    </a:ext>
  </a:extLst>
</a:theme>
</file>

<file path=ppt/theme/theme6.xml><?xml version="1.0" encoding="utf-8"?>
<a:theme xmlns:a="http://schemas.openxmlformats.org/drawingml/2006/main" name="Office-tem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m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rvDocumentTemplateId xmlns="Trafikverket">TMALL 0145</TrvDocumentTemplateId>
    <TrvDocumentTemplateContact xmlns="Trafikverket">
      <UserInfo>
        <DisplayName>Theorin Wallander Malin, KMveu</DisplayName>
        <AccountId>1798</AccountId>
        <AccountType/>
      </UserInfo>
    </TrvDocumentTemplateContact>
    <TrvDocumentTemplateTitle xmlns="Trafikverket">Presentation_Trafikverket</TrvDocumentTemplateTitle>
    <TrvDocumentTemplateDescription xmlns="Trafikverket">PPT-mall, widescreen, som ska användas av verksamheten för att skapa presentationer.</TrvDocumentTemplateDescription>
    <TrvDocumentTemplateVersion xmlns="Trafikverket">5.0</TrvDocumentTemplateVersion>
    <TrvDocumentTemplateDate xmlns="Trafikverket">2024-02-28T23:00:00+00:00</TrvDocumentTemplateDate>
    <Skapat_x0020_av_x0020_NY xmlns="Trafikverket" xsi:nil="true"/>
    <Dokumentdatum_x0020_NY xmlns="Trafikverket" xsi:nil="true"/>
    <TRVversionNY xmlns="Trafikverket" xsi:nil="true"/>
    <TaxCatchAll xmlns="2cc95b2f-a972-412a-a6e8-be8828b08c19">
      <Value>27</Value>
      <Value>20</Value>
      <Value>2</Value>
    </TaxCatchAll>
    <TrvDocumentTemplateOwnerTaxHTField0 xmlns="2cc95b2f-a972-412a-a6e8-be8828b08c19">
      <Terms xmlns="http://schemas.microsoft.com/office/infopath/2007/PartnerControls">
        <TermInfo xmlns="http://schemas.microsoft.com/office/infopath/2007/PartnerControls">
          <TermName xmlns="http://schemas.microsoft.com/office/infopath/2007/PartnerControls">KM Kommunikation</TermName>
          <TermId xmlns="http://schemas.microsoft.com/office/infopath/2007/PartnerControls">65ba4904-7f87-411a-bf82-b389570b62aa</TermId>
        </TermInfo>
      </Terms>
    </TrvDocumentTemplateOwnerTaxHTField0>
    <TrvDocumentTypeTaxHTField0 xmlns="2cc95b2f-a972-412a-a6e8-be8828b08c1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ARBETSMATERIAL</TermName>
          <TermId xmlns="http://schemas.microsoft.com/office/infopath/2007/PartnerControls">a2894791-a90f-4fd8-bd38-5426c743cb42</TermId>
        </TermInfo>
      </Terms>
    </TrvDocumentTypeTaxHTField0>
    <TrvDocumentTemplateCategoryTaxHTField0 xmlns="2cc95b2f-a972-412a-a6e8-be8828b08c19">
      <Terms xmlns="http://schemas.microsoft.com/office/infopath/2007/PartnerControls">
        <TermInfo xmlns="http://schemas.microsoft.com/office/infopath/2007/PartnerControls">
          <TermName xmlns="http://schemas.microsoft.com/office/infopath/2007/PartnerControls">Grundmallar</TermName>
          <TermId xmlns="http://schemas.microsoft.com/office/infopath/2007/PartnerControls">ba03f0de-f93f-4e70-95f2-fa30c55e4680</TermId>
        </TermInfo>
      </Terms>
    </TrvDocumentTemplateCategoryTaxHTField0>
    <TrvConfidentialityLevelTaxHTField0 xmlns="2cc95b2f-a972-412a-a6e8-be8828b08c19">
      <Terms xmlns="http://schemas.microsoft.com/office/infopath/2007/PartnerControls"/>
    </TrvConfidentialityLevelTaxHTField0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rvDokument01" ma:contentTypeID="0x010100F3454A24D10946AC8A6A7F801497FF3100DF70ACC0F9E2D14198C26BCB73343728" ma:contentTypeVersion="31" ma:contentTypeDescription="Dokument som endast har de fält som enligt Trafikverket måste ingå i varje dokumentinnehållstyp." ma:contentTypeScope="" ma:versionID="f2c0d688ffb8209975cc3bef8fbf631c">
  <xsd:schema xmlns:xsd="http://www.w3.org/2001/XMLSchema" xmlns:xs="http://www.w3.org/2001/XMLSchema" xmlns:p="http://schemas.microsoft.com/office/2006/metadata/properties" xmlns:ns1="Trafikverket" xmlns:ns3="2cc95b2f-a972-412a-a6e8-be8828b08c19" xmlns:ns4="1d1dcc81-e84a-4227-a2bf-4daaaef80af8" targetNamespace="http://schemas.microsoft.com/office/2006/metadata/properties" ma:root="true" ma:fieldsID="f434efb4653234e7cd612240975cc260" ns1:_="" ns3:_="" ns4:_="">
    <xsd:import namespace="Trafikverket"/>
    <xsd:import namespace="2cc95b2f-a972-412a-a6e8-be8828b08c19"/>
    <xsd:import namespace="1d1dcc81-e84a-4227-a2bf-4daaaef80af8"/>
    <xsd:element name="properties">
      <xsd:complexType>
        <xsd:sequence>
          <xsd:element name="documentManagement">
            <xsd:complexType>
              <xsd:all>
                <xsd:element ref="ns1:Skapat_x0020_av_x0020_NY" minOccurs="0"/>
                <xsd:element ref="ns1:Dokumentdatum_x0020_NY" minOccurs="0"/>
                <xsd:element ref="ns1:TRVversionNY" minOccurs="0"/>
                <xsd:element ref="ns1:TrvDocumentTemplateId" minOccurs="0"/>
                <xsd:element ref="ns1:TrvDocumentTemplateVersion" minOccurs="0"/>
                <xsd:element ref="ns3:TrvDocumentTypeTaxHTField0" minOccurs="0"/>
                <xsd:element ref="ns3:TaxCatchAll" minOccurs="0"/>
                <xsd:element ref="ns3:TaxCatchAllLabel" minOccurs="0"/>
                <xsd:element ref="ns3:TrvConfidentialityLevelTaxHTField0" minOccurs="0"/>
                <xsd:element ref="ns3:TrvDocumentTemplateCategoryTaxHTField0" minOccurs="0"/>
                <xsd:element ref="ns1:TrvDocumentTemplateTitle"/>
                <xsd:element ref="ns1:TrvDocumentTemplateDescription" minOccurs="0"/>
                <xsd:element ref="ns1:TrvDocumentTemplateContact" minOccurs="0"/>
                <xsd:element ref="ns3:TrvDocumentTemplateOwnerTaxHTField0" minOccurs="0"/>
                <xsd:element ref="ns1:TrvDocumentTemplateDate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Trafikverket" elementFormDefault="qualified">
    <xsd:import namespace="http://schemas.microsoft.com/office/2006/documentManagement/types"/>
    <xsd:import namespace="http://schemas.microsoft.com/office/infopath/2007/PartnerControls"/>
    <xsd:element name="Skapat_x0020_av_x0020_NY" ma:index="0" nillable="true" ma:displayName="Skapat av" ma:description="Namn och organisationsbeteckning för den person som skapat dokumentet." ma:internalName="TrvCreatedBy" ma:readOnly="true">
      <xsd:simpleType>
        <xsd:restriction base="dms:Text"/>
      </xsd:simpleType>
    </xsd:element>
    <xsd:element name="Dokumentdatum_x0020_NY" ma:index="2" nillable="true" ma:displayName="Dokumentdatum" ma:description="Datum för nuvarande version" ma:format="DateOnly" ma:internalName="TrvDocumentDate" ma:readOnly="true">
      <xsd:simpleType>
        <xsd:restriction base="dms:DateTime"/>
      </xsd:simpleType>
    </xsd:element>
    <xsd:element name="TRVversionNY" ma:index="8" nillable="true" ma:displayName="Version" ma:description="Dokumentets versionsnummer" ma:internalName="TrvVersion" ma:readOnly="true">
      <xsd:simpleType>
        <xsd:restriction base="dms:Text"/>
      </xsd:simpleType>
    </xsd:element>
    <xsd:element name="TrvDocumentTemplateId" ma:index="9" nillable="true" ma:displayName="TMALL-nummer" ma:description="Unik sträng eller nummer som identifierar dokumentmallen. Värdet sätts av respektive system." ma:internalName="TrvDocumentTemplateId" ma:readOnly="false">
      <xsd:simpleType>
        <xsd:restriction base="dms:Text"/>
      </xsd:simpleType>
    </xsd:element>
    <xsd:element name="TrvDocumentTemplateVersion" ma:index="10" nillable="true" ma:displayName="Mallversion" ma:description="Dokumentmallens versionsnummer" ma:internalName="TrvDocumentTemplateVersion" ma:readOnly="false">
      <xsd:simpleType>
        <xsd:restriction base="dms:Text"/>
      </xsd:simpleType>
    </xsd:element>
    <xsd:element name="TrvDocumentTemplateTitle" ma:index="21" ma:displayName="Mallnamn" ma:description="Dokumenttitel på dokumentmallen" ma:internalName="TrvDocumentTemplateTitle" ma:readOnly="false">
      <xsd:simpleType>
        <xsd:restriction base="dms:Text"/>
      </xsd:simpleType>
    </xsd:element>
    <xsd:element name="TrvDocumentTemplateDescription" ma:index="22" nillable="true" ma:displayName="Mallbeskrivning" ma:description="Beskrivning på dokumentmallen" ma:internalName="TrvDocumentTemplateDescription">
      <xsd:simpleType>
        <xsd:restriction base="dms:Text"/>
      </xsd:simpleType>
    </xsd:element>
    <xsd:element name="TrvDocumentTemplateContact" ma:index="23" nillable="true" ma:displayName="Kontaktperson" ma:description="" ma:hidden="true" ma:internalName="TrvDocumentTemplateContact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rvDocumentTemplateDate" ma:index="26" nillable="true" ma:displayName="Publicerad" ma:description="Datum för när mallversionen senast ändrades" ma:format="DateOnly" ma:hidden="true" ma:internalName="TrvDocumentTemplat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c95b2f-a972-412a-a6e8-be8828b08c19" elementFormDefault="qualified">
    <xsd:import namespace="http://schemas.microsoft.com/office/2006/documentManagement/types"/>
    <xsd:import namespace="http://schemas.microsoft.com/office/infopath/2007/PartnerControls"/>
    <xsd:element name="TrvDocumentTypeTaxHTField0" ma:index="11" nillable="true" ma:taxonomy="true" ma:internalName="TrvDocumentTypeTaxHTField0" ma:taxonomyFieldName="TrvDocumentType" ma:displayName="Dokumenttyp" ma:readOnly="true" ma:fieldId="{254c14be-9fac-4cea-a731-8aa49979445b}" ma:sspId="56b52474-2a4b-42ac-ac16-0a67cba4e670" ma:termSetId="152f56a5-fdb2-4180-8a6e-79ef00400bc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8d39c8e1-3b67-495e-9279-b773ae6d2cfc}" ma:internalName="TaxCatchAll" ma:showField="CatchAllData" ma:web="2cc95b2f-a972-412a-a6e8-be8828b08c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8d39c8e1-3b67-495e-9279-b773ae6d2cfc}" ma:internalName="TaxCatchAllLabel" ma:readOnly="true" ma:showField="CatchAllDataLabel" ma:web="2cc95b2f-a972-412a-a6e8-be8828b08c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rvConfidentialityLevelTaxHTField0" ma:index="17" nillable="true" ma:taxonomy="true" ma:internalName="TrvConfidentialityLevelTaxHTField0" ma:taxonomyFieldName="TrvConfidentialityLevel" ma:displayName="Konfidentialitetsnivå" ma:readOnly="false" ma:default="" ma:fieldId="{a84a37ca-5c43-43e3-a37a-c23c41d1607d}" ma:sspId="56b52474-2a4b-42ac-ac16-0a67cba4e670" ma:termSetId="4d666f29-dc73-4030-952a-63de8896f39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DocumentTemplateCategoryTaxHTField0" ma:index="19" ma:taxonomy="true" ma:internalName="TrvDocumentTemplateCategoryTaxHTField0" ma:taxonomyFieldName="TrvDocumentTemplateCategory" ma:displayName="Mallkategori" ma:readOnly="false" ma:fieldId="{9697ca31-7b53-4b62-95a3-8e7bb5ca1ebe}" ma:taxonomyMulti="true" ma:sspId="56b52474-2a4b-42ac-ac16-0a67cba4e670" ma:termSetId="1a3a659a-fb09-4d71-b69f-d837800d1cf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DocumentTemplateOwnerTaxHTField0" ma:index="24" nillable="true" ma:taxonomy="true" ma:internalName="TrvDocumentTemplateOwnerTaxHTField0" ma:taxonomyFieldName="TrvDocumentTemplateOwner" ma:displayName="Förvaltas av" ma:fieldId="{cb012b9e-6fe6-4882-87e9-27992d7f1cfa}" ma:sspId="56b52474-2a4b-42ac-ac16-0a67cba4e670" ma:termSetId="fc6ac77e-aea4-4c18-b64f-642ceecd7581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1dcc81-e84a-4227-a2bf-4daaaef80af8" elementFormDefault="qualified">
    <xsd:import namespace="http://schemas.microsoft.com/office/2006/documentManagement/types"/>
    <xsd:import namespace="http://schemas.microsoft.com/office/infopath/2007/PartnerControls"/>
    <xsd:element name="SharedWithUsers" ma:index="27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Innehållstyp"/>
        <xsd:element ref="dc:title" minOccurs="0" maxOccurs="1" ma:index="1" ma:displayName="Dokumenttitel" ma:readOnly="tru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4B4E73-29F5-4C44-AEDC-5752B130AE4E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  <ds:schemaRef ds:uri="Trafikverket"/>
    <ds:schemaRef ds:uri="1d1dcc81-e84a-4227-a2bf-4daaaef80af8"/>
    <ds:schemaRef ds:uri="2cc95b2f-a972-412a-a6e8-be8828b08c1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73D0C6A-C4A0-4702-AF9D-AF72F77440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Trafikverket"/>
    <ds:schemaRef ds:uri="2cc95b2f-a972-412a-a6e8-be8828b08c19"/>
    <ds:schemaRef ds:uri="1d1dcc81-e84a-4227-a2bf-4daaaef80a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7995CE-3062-4DCB-913E-CA7C92E2CD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Presentation_Trafikverket</Template>
  <TotalTime>414</TotalTime>
  <Words>461</Words>
  <Application>Microsoft Office PowerPoint</Application>
  <PresentationFormat>Bredbild</PresentationFormat>
  <Paragraphs>71</Paragraphs>
  <Slides>8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8</vt:i4>
      </vt:variant>
    </vt:vector>
  </HeadingPairs>
  <TitlesOfParts>
    <vt:vector size="17" baseType="lpstr">
      <vt:lpstr>87gmoms</vt:lpstr>
      <vt:lpstr>Arial</vt:lpstr>
      <vt:lpstr>Arial-BoldMT</vt:lpstr>
      <vt:lpstr>Calibri</vt:lpstr>
      <vt:lpstr>Logotyp</vt:lpstr>
      <vt:lpstr>1 Huvudrubrik med logotyp</vt:lpstr>
      <vt:lpstr>2_Kapitelrubrik med logotyp</vt:lpstr>
      <vt:lpstr>4_Rubrik, inehåll, titel, datum, sidnr</vt:lpstr>
      <vt:lpstr>3_Rubrik med logo och bild</vt:lpstr>
      <vt:lpstr>Tjäle</vt:lpstr>
      <vt:lpstr>Sverige har vinter – därmed tjälar jorden</vt:lpstr>
      <vt:lpstr>Men detta kan vi ju redan?</vt:lpstr>
      <vt:lpstr>Nuvarande tjälmodell (i PMS Objekt)</vt:lpstr>
      <vt:lpstr>Svagheter i nuvarande modell</vt:lpstr>
      <vt:lpstr>Genomförd och pågående tjälforskning</vt:lpstr>
      <vt:lpstr>Vad behöver TRV nu?</vt:lpstr>
      <vt:lpstr>Tack för mig</vt:lpstr>
    </vt:vector>
  </TitlesOfParts>
  <Company>Trafikverket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Tjäle</dc:title>
  <dc:creator>Ullberg Johan, IVtu5</dc:creator>
  <cp:lastModifiedBy>Ullberg Johan, IVtu5</cp:lastModifiedBy>
  <cp:revision>18</cp:revision>
  <dcterms:created xsi:type="dcterms:W3CDTF">2025-03-11T06:36:55Z</dcterms:created>
  <dcterms:modified xsi:type="dcterms:W3CDTF">2025-03-12T08:02:18Z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0x010100F3454A24D10946AC8A6A7F801497FF3100DF70ACC0F9E2D14198C26BCB73343728</vt:lpwstr>
  </property>
  <property fmtid="{D5CDD505-2E9C-101B-9397-08002B2CF9AE}" pid="3" name="TrvDocumentType">
    <vt:lpwstr>2;#ARBETSMATERIAL|a2894791-a90f-4fd8-bd38-5426c743cb42</vt:lpwstr>
  </property>
  <property fmtid="{D5CDD505-2E9C-101B-9397-08002B2CF9AE}" pid="4" name="TrvDocumentTemplateOwner">
    <vt:lpwstr>20;#KM Kommunikation|65ba4904-7f87-411a-bf82-b389570b62aa</vt:lpwstr>
  </property>
  <property fmtid="{D5CDD505-2E9C-101B-9397-08002B2CF9AE}" pid="5" name="TrvDocumentTemplateStatus">
    <vt:lpwstr>Distribuerad</vt:lpwstr>
  </property>
  <property fmtid="{D5CDD505-2E9C-101B-9397-08002B2CF9AE}" pid="6" name="TrvDocumentTemplateCategory">
    <vt:lpwstr>27;#Grundmallar|ba03f0de-f93f-4e70-95f2-fa30c55e4680</vt:lpwstr>
  </property>
  <property fmtid="{D5CDD505-2E9C-101B-9397-08002B2CF9AE}" pid="7" name="TrvConfidentialityLevel">
    <vt:lpwstr/>
  </property>
  <property fmtid="{D5CDD505-2E9C-101B-9397-08002B2CF9AE}" pid="8" name="TrvCounterpartIdentityNumber">
    <vt:lpwstr/>
  </property>
  <property fmtid="{D5CDD505-2E9C-101B-9397-08002B2CF9AE}" pid="9" name="TrvCaseId">
    <vt:lpwstr/>
  </property>
  <property fmtid="{D5CDD505-2E9C-101B-9397-08002B2CF9AE}" pid="10" name="TrvAddressee">
    <vt:lpwstr/>
  </property>
  <property fmtid="{D5CDD505-2E9C-101B-9397-08002B2CF9AE}" pid="11" name="TrvCounterpart">
    <vt:lpwstr/>
  </property>
  <property fmtid="{D5CDD505-2E9C-101B-9397-08002B2CF9AE}" pid="12" name="TrvApprovedBy">
    <vt:lpwstr/>
  </property>
  <property fmtid="{D5CDD505-2E9C-101B-9397-08002B2CF9AE}" pid="13" name="TrvCounterpartCaseId">
    <vt:lpwstr/>
  </property>
  <property fmtid="{D5CDD505-2E9C-101B-9397-08002B2CF9AE}" pid="14" name="TrvCopyTo">
    <vt:lpwstr/>
  </property>
</Properties>
</file>